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87" r:id="rId4"/>
    <p:sldId id="288" r:id="rId5"/>
    <p:sldId id="289" r:id="rId6"/>
    <p:sldId id="260" r:id="rId7"/>
    <p:sldId id="263" r:id="rId8"/>
    <p:sldId id="295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93" r:id="rId17"/>
    <p:sldId id="290" r:id="rId18"/>
    <p:sldId id="272" r:id="rId19"/>
    <p:sldId id="273" r:id="rId20"/>
    <p:sldId id="274" r:id="rId21"/>
    <p:sldId id="286" r:id="rId22"/>
    <p:sldId id="275" r:id="rId23"/>
    <p:sldId id="276" r:id="rId24"/>
    <p:sldId id="291" r:id="rId25"/>
    <p:sldId id="292" r:id="rId26"/>
    <p:sldId id="279" r:id="rId27"/>
    <p:sldId id="280" r:id="rId28"/>
    <p:sldId id="281" r:id="rId29"/>
    <p:sldId id="283" r:id="rId30"/>
    <p:sldId id="284" r:id="rId31"/>
    <p:sldId id="285" r:id="rId3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7AEDAD-713E-47A2-B091-5DED6371D1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0B9EB8-D2CB-4C88-A9F2-B182585D667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C943793-9B4F-4AF9-BE31-22F521C0142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5F6A71-8CB2-4A54-B293-533F0A7F604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0621781-FD60-46D3-9E5B-B1553F848E0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BBF8E2E-F12C-4AA0-A1A2-FBC154E7E03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D32D520-DCB0-40B0-8645-0CBF0C786CF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EB34C90-1EA0-42BE-8809-3F18E4A9124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026F9D-CB35-46D2-9ABA-088CDCAA83A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4B5E1ED-B585-4C35-BDCE-0DD29550158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424A8F4-C0AC-4454-88D9-77D3FB4F3B1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5576400-805C-425F-B851-82635F12928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B2C953-123C-4DEC-A8B9-1D3030CF25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765B7D2-3AA2-4C63-9229-D9CE66A962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230D0F1-5FE2-4522-A798-27B6851015C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F1518A3-F6FF-4151-AD5E-B5115400818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F23A164-34FE-49B2-BE00-6A10BA92CAD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082330-00CE-42C6-98CC-F42A976C6E8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037FC49-D417-4C65-8675-F34D1408C64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80D0FF-1673-419E-9EC8-983338572FF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3CC2342-BC06-4025-B158-589D0A4C1B3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932677-2505-431D-BF78-860BA6EDB0A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25B0ADC-21C5-450A-9BBB-542AA408012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6A2221E-B153-4DE9-A9C1-50E9FAD335A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28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Rectangle 23"/>
            <p:cNvSpPr/>
            <p:nvPr/>
          </p:nvSpPr>
          <p:spPr>
            <a:xfrm>
              <a:off x="9181440" y="-8640"/>
              <a:ext cx="3003840" cy="68630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4800" cy="68630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56200" cy="38062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0840" cy="68630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6640" cy="68630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6320" cy="68630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13680" cy="32644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44960" cy="28411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6"/>
          <p:cNvGrpSpPr/>
          <p:nvPr/>
        </p:nvGrpSpPr>
        <p:grpSpPr>
          <a:xfrm>
            <a:off x="3600" y="-8640"/>
            <a:ext cx="12184920" cy="6866640"/>
            <a:chOff x="3600" y="-8640"/>
            <a:chExt cx="12184920" cy="6866640"/>
          </a:xfrm>
        </p:grpSpPr>
        <p:sp>
          <p:nvSpPr>
            <p:cNvPr id="12" name="Straight Connector 31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Rectangle 23"/>
            <p:cNvSpPr/>
            <p:nvPr/>
          </p:nvSpPr>
          <p:spPr>
            <a:xfrm>
              <a:off x="9181440" y="-8640"/>
              <a:ext cx="3003840" cy="68630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Rectangle 25"/>
            <p:cNvSpPr/>
            <p:nvPr/>
          </p:nvSpPr>
          <p:spPr>
            <a:xfrm>
              <a:off x="9603360" y="-8640"/>
              <a:ext cx="2584800" cy="68630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Isosceles Triangle 26"/>
            <p:cNvSpPr/>
            <p:nvPr/>
          </p:nvSpPr>
          <p:spPr>
            <a:xfrm>
              <a:off x="8932320" y="3048120"/>
              <a:ext cx="3256200" cy="38062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Rectangle 27"/>
            <p:cNvSpPr/>
            <p:nvPr/>
          </p:nvSpPr>
          <p:spPr>
            <a:xfrm>
              <a:off x="9334440" y="-8640"/>
              <a:ext cx="2850840" cy="68630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Rectangle 28"/>
            <p:cNvSpPr/>
            <p:nvPr/>
          </p:nvSpPr>
          <p:spPr>
            <a:xfrm>
              <a:off x="10898640" y="-8640"/>
              <a:ext cx="1286640" cy="68630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Rectangle 29"/>
            <p:cNvSpPr/>
            <p:nvPr/>
          </p:nvSpPr>
          <p:spPr>
            <a:xfrm>
              <a:off x="10938960" y="-8640"/>
              <a:ext cx="1246320" cy="68630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Isosceles Triangle 30"/>
            <p:cNvSpPr/>
            <p:nvPr/>
          </p:nvSpPr>
          <p:spPr>
            <a:xfrm>
              <a:off x="10371600" y="3589920"/>
              <a:ext cx="1813680" cy="32644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Isosceles Triangle 18"/>
            <p:cNvSpPr/>
            <p:nvPr/>
          </p:nvSpPr>
          <p:spPr>
            <a:xfrm rot="10800000">
              <a:off x="3600" y="3600"/>
              <a:ext cx="839160" cy="566244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1"/>
          <p:cNvSpPr>
            <a:spLocks noGrp="1"/>
          </p:cNvSpPr>
          <p:nvPr>
            <p:ph type="ftr" idx="1"/>
          </p:nvPr>
        </p:nvSpPr>
        <p:spPr>
          <a:xfrm>
            <a:off x="677160" y="6041520"/>
            <a:ext cx="62938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2"/>
          </p:nvPr>
        </p:nvSpPr>
        <p:spPr>
          <a:xfrm>
            <a:off x="8590680" y="6041520"/>
            <a:ext cx="6796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900" b="0" strike="noStrike" spc="-1">
                <a:solidFill>
                  <a:srgbClr val="90C226"/>
                </a:solidFill>
                <a:latin typeface="Trebuchet M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D527D97-FDBC-4ABA-B8C9-256E907E4ECA}" type="slidenum">
              <a:rPr lang="ru-RU" sz="9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3"/>
          </p:nvPr>
        </p:nvSpPr>
        <p:spPr>
          <a:xfrm>
            <a:off x="7205040" y="6041520"/>
            <a:ext cx="9082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64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Rectangle 23"/>
            <p:cNvSpPr/>
            <p:nvPr/>
          </p:nvSpPr>
          <p:spPr>
            <a:xfrm>
              <a:off x="9181440" y="-8640"/>
              <a:ext cx="3003840" cy="68630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Rectangle 25"/>
            <p:cNvSpPr/>
            <p:nvPr/>
          </p:nvSpPr>
          <p:spPr>
            <a:xfrm>
              <a:off x="9603360" y="-8640"/>
              <a:ext cx="2584800" cy="68630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Isosceles Triangle 23"/>
            <p:cNvSpPr/>
            <p:nvPr/>
          </p:nvSpPr>
          <p:spPr>
            <a:xfrm>
              <a:off x="8932320" y="3048120"/>
              <a:ext cx="3256200" cy="38062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Rectangle 27"/>
            <p:cNvSpPr/>
            <p:nvPr/>
          </p:nvSpPr>
          <p:spPr>
            <a:xfrm>
              <a:off x="9334440" y="-8640"/>
              <a:ext cx="2850840" cy="68630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Rectangle 28"/>
            <p:cNvSpPr/>
            <p:nvPr/>
          </p:nvSpPr>
          <p:spPr>
            <a:xfrm>
              <a:off x="10898640" y="-8640"/>
              <a:ext cx="1286640" cy="68630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Rectangle 29"/>
            <p:cNvSpPr/>
            <p:nvPr/>
          </p:nvSpPr>
          <p:spPr>
            <a:xfrm>
              <a:off x="10938960" y="-8640"/>
              <a:ext cx="1246320" cy="68630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Isosceles Triangle 27"/>
            <p:cNvSpPr/>
            <p:nvPr/>
          </p:nvSpPr>
          <p:spPr>
            <a:xfrm>
              <a:off x="10371600" y="3589920"/>
              <a:ext cx="1813680" cy="32644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Isosceles Triangle 28"/>
            <p:cNvSpPr/>
            <p:nvPr/>
          </p:nvSpPr>
          <p:spPr>
            <a:xfrm>
              <a:off x="0" y="4013280"/>
              <a:ext cx="444960" cy="28411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"/>
          <p:cNvSpPr>
            <a:spLocks noGrp="1"/>
          </p:cNvSpPr>
          <p:nvPr>
            <p:ph type="ftr" idx="4"/>
          </p:nvPr>
        </p:nvSpPr>
        <p:spPr>
          <a:xfrm>
            <a:off x="677160" y="6041520"/>
            <a:ext cx="62938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5"/>
          </p:nvPr>
        </p:nvSpPr>
        <p:spPr>
          <a:xfrm>
            <a:off x="8590680" y="6041520"/>
            <a:ext cx="6796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900" b="0" strike="noStrike" spc="-1">
                <a:solidFill>
                  <a:srgbClr val="90C226"/>
                </a:solidFill>
                <a:latin typeface="Trebuchet M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A6685F7-770F-452E-AC02-8264CD28205B}" type="slidenum">
              <a:rPr lang="ru-RU" sz="9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6"/>
          </p:nvPr>
        </p:nvSpPr>
        <p:spPr>
          <a:xfrm>
            <a:off x="7205040" y="6041520"/>
            <a:ext cx="908280" cy="361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7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092240" y="872640"/>
            <a:ext cx="6938280" cy="141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3F7819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r>
              <a:rPr sz="2000"/>
              <a:t/>
            </a:r>
            <a:br>
              <a:rPr sz="2000"/>
            </a:br>
            <a:r>
              <a:rPr sz="2000"/>
              <a:t/>
            </a:r>
            <a:br>
              <a:rPr sz="2000"/>
            </a:br>
            <a:r>
              <a:rPr sz="2000"/>
              <a:t/>
            </a:r>
            <a:br>
              <a:rPr sz="2000"/>
            </a:br>
            <a:r>
              <a:rPr lang="ru-RU" sz="2000" b="1" strike="noStrike" spc="-1">
                <a:solidFill>
                  <a:srgbClr val="3F7819"/>
                </a:solidFill>
                <a:latin typeface="Times New Roman"/>
                <a:ea typeface="DejaVu Sans"/>
              </a:rPr>
              <a:t>Портфолио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32880" y="2813760"/>
            <a:ext cx="7284960" cy="7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pc="-1" dirty="0" err="1" smtClean="0">
                <a:solidFill>
                  <a:srgbClr val="3F7819"/>
                </a:solidFill>
                <a:latin typeface="Times New Roman"/>
                <a:ea typeface="DejaVu Sans"/>
              </a:rPr>
              <a:t>Шекшаевой</a:t>
            </a:r>
            <a:r>
              <a:rPr lang="ru-RU" sz="1800" b="1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 Анны Сергеевны</a:t>
            </a:r>
            <a:r>
              <a:rPr lang="ru-RU" sz="18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,</a:t>
            </a:r>
            <a:endParaRPr lang="ru-RU" sz="1800" b="0" strike="noStrike" spc="-1" dirty="0">
              <a:latin typeface="Arial"/>
            </a:endParaRPr>
          </a:p>
          <a:p>
            <a:pPr marL="228600" indent="-228600" algn="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воспитателя МАДОУ  «Детский сад №80 комбинированного вида»</a:t>
            </a:r>
            <a:endParaRPr lang="ru-RU" sz="1800" b="0" strike="noStrike" spc="-1" dirty="0">
              <a:latin typeface="Arial"/>
            </a:endParaRPr>
          </a:p>
          <a:p>
            <a:pPr marL="228600" indent="-228600" algn="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228600" indent="-228600" algn="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17" name="Rectangle 4"/>
          <p:cNvSpPr/>
          <p:nvPr/>
        </p:nvSpPr>
        <p:spPr>
          <a:xfrm>
            <a:off x="707040" y="3597840"/>
            <a:ext cx="7210800" cy="31107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рождения: 18.10.1986г.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г. Москва, Автономная некоммерческая организация высшего профессионального образования Центросоюза Российской Федерации «Российский университет кооперации». 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 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Юриспруденция.</a:t>
            </a: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февраля 2009г.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«Мордовский государственный педагогический институт» им. М.Е.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программе «Дошкольное образование»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Квалификация: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воспитатель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12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лет 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algn="just">
              <a:buSzPct val="100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 аттестации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26.03.2019г.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4.userapi.com/impf/c639331/v639331170/2402a/J1vmGfa3gY8.jpg?size=1440x2160&amp;quality=96&amp;sign=2d82eb3336fb0063abb164b3a754a91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22" y="774959"/>
            <a:ext cx="3040269" cy="456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073520" y="208080"/>
            <a:ext cx="8593200" cy="82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>
                <a:solidFill>
                  <a:srgbClr val="486113"/>
                </a:solidFill>
                <a:uFillTx/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37" y="1612224"/>
            <a:ext cx="6731007" cy="4754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2437920" y="0"/>
            <a:ext cx="6211080" cy="953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Республиканский уровень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21" y="953280"/>
            <a:ext cx="4277229" cy="5702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63" y="953280"/>
            <a:ext cx="4172114" cy="579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718200" y="200160"/>
            <a:ext cx="8593200" cy="131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Выступления на заседаниях методических советов</a:t>
            </a:r>
            <a:r>
              <a:rPr lang="en-US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,</a:t>
            </a:r>
            <a:r>
              <a:rPr sz="1800" dirty="0"/>
              <a:t/>
            </a:r>
            <a:br>
              <a:rPr sz="1800" dirty="0"/>
            </a:br>
            <a:r>
              <a:rPr lang="ru-RU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 научно-практических конференциях, педагогических чтениях, семинарах, секциях, форумах</a:t>
            </a:r>
            <a:r>
              <a:rPr lang="en-US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,</a:t>
            </a:r>
            <a:r>
              <a:rPr lang="ru-RU" sz="18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 радиопередачах (очно)</a:t>
            </a:r>
            <a:r>
              <a:rPr sz="1800" dirty="0"/>
              <a:t/>
            </a:r>
            <a:br>
              <a:rPr sz="1800" dirty="0"/>
            </a:b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https://sun9-80.userapi.com/impg/eFwKi5olCHizcaw5n7AEBUwYjFx3D8ZCI6025Q/PV-Wh1Ke8-Y.jpg?size=810x1080&amp;quality=95&amp;sign=cf89ae74c221db56ffecad82091f4b1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50" y="1135116"/>
            <a:ext cx="4292163" cy="5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54400" y="159120"/>
            <a:ext cx="8593200" cy="57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Уровень образовательной организации</a:t>
            </a:r>
            <a:endParaRPr lang="ru-RU" sz="24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0" y="733320"/>
            <a:ext cx="4415988" cy="5887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961" y="733320"/>
            <a:ext cx="4415988" cy="5887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78676" y="0"/>
            <a:ext cx="9095632" cy="6818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Проведение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открытых занятий, мастер – классов, </a:t>
            </a: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мероприятий</a:t>
            </a:r>
            <a:b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</a:b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35" y="681848"/>
            <a:ext cx="4528342" cy="605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496" y="179007"/>
            <a:ext cx="6253656" cy="514676"/>
          </a:xfrm>
        </p:spPr>
        <p:txBody>
          <a:bodyPr/>
          <a:lstStyle/>
          <a:p>
            <a:pPr algn="ctr"/>
            <a:r>
              <a:rPr lang="ru-RU" sz="2400" b="1" u="sng" spc="-1" dirty="0">
                <a:solidFill>
                  <a:srgbClr val="3F7819"/>
                </a:solidFill>
                <a:latin typeface="Times New Roman"/>
              </a:rPr>
              <a:t>Уровень образовательной организации</a:t>
            </a:r>
            <a:endParaRPr lang="ru-RU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8" y="832069"/>
            <a:ext cx="4519448" cy="6025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04" y="845645"/>
            <a:ext cx="4509266" cy="60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472634"/>
          </a:xfrm>
        </p:spPr>
        <p:txBody>
          <a:bodyPr/>
          <a:lstStyle/>
          <a:p>
            <a:pPr algn="ctr"/>
            <a:r>
              <a:rPr lang="ru-RU" sz="2800" b="1" spc="-1" dirty="0" smtClean="0">
                <a:solidFill>
                  <a:srgbClr val="3F7819"/>
                </a:solidFill>
                <a:latin typeface="Times New Roman"/>
              </a:rPr>
              <a:t>Экспертная деятельность</a:t>
            </a:r>
            <a:br>
              <a:rPr lang="ru-RU" sz="2800" b="1" spc="-1" dirty="0" smtClean="0">
                <a:solidFill>
                  <a:srgbClr val="3F7819"/>
                </a:solidFill>
                <a:latin typeface="Times New Roman"/>
              </a:rPr>
            </a:br>
            <a:r>
              <a:rPr lang="ru-RU" sz="2800" b="1" u="sng" spc="-1" dirty="0" smtClean="0">
                <a:solidFill>
                  <a:srgbClr val="3F7819"/>
                </a:solidFill>
                <a:latin typeface="Times New Roman"/>
              </a:rPr>
              <a:t>Интернет</a:t>
            </a:r>
            <a:endParaRPr lang="ru-RU" sz="28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98" y="1224514"/>
            <a:ext cx="3863628" cy="54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73103" y="0"/>
            <a:ext cx="8924760" cy="798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Общественно-педагогическая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активность педагога, участие в комиссиях, педагогических сообществах</a:t>
            </a:r>
            <a:r>
              <a:rPr lang="en-US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,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 в жюри конкурсов</a:t>
            </a: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.</a:t>
            </a:r>
            <a:b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</a:br>
            <a:r>
              <a:rPr lang="ru-RU" sz="2400" b="1" u="sng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Член педагогических сообществ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720" y="1186644"/>
            <a:ext cx="4011959" cy="5671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54067" y="90734"/>
            <a:ext cx="8593200" cy="432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Позитивные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результаты работы с воспитанниками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6" y="696488"/>
            <a:ext cx="4431324" cy="590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28" y="677868"/>
            <a:ext cx="4445289" cy="5927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84639"/>
            <a:ext cx="4898478" cy="6531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17" y="184639"/>
            <a:ext cx="4898478" cy="653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972440" cy="551590"/>
          </a:xfrm>
        </p:spPr>
        <p:txBody>
          <a:bodyPr/>
          <a:lstStyle/>
          <a:p>
            <a:pPr algn="ctr"/>
            <a:r>
              <a:rPr lang="ru-RU" sz="2400" b="1" spc="-1" dirty="0" smtClean="0">
                <a:solidFill>
                  <a:srgbClr val="3F7819"/>
                </a:solidFill>
                <a:latin typeface="Times New Roman"/>
              </a:rPr>
              <a:t>Наставничество</a:t>
            </a:r>
            <a:endParaRPr lang="ru-RU" dirty="0"/>
          </a:p>
        </p:txBody>
      </p:sp>
      <p:pic>
        <p:nvPicPr>
          <p:cNvPr id="2050" name="Picture 2" descr="https://sun9-80.userapi.com/impg/0_Zt0j3bghvgQ8eOSCpv-9wDdzB7nEWehIp3aQ/DlzY2wbvSyU.jpg?size=810x1080&amp;quality=95&amp;sign=595c23cb7a75680b21cc88ff4a9f69a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70196"/>
            <a:ext cx="4565853" cy="608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48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.userapi.com/impg/J2_G8QdN-y4GoE0z7mcbz5NnnMxrmXE9mJ606Q/N1_zotrtfbk.jpg?size=810x1080&amp;quality=95&amp;sign=e25d9bf6f79608f0bb210b1c26aab60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63" y="215352"/>
            <a:ext cx="4981986" cy="66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56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966960" y="129960"/>
            <a:ext cx="8593200" cy="81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Качество взаимодействия с родителями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79" y="659896"/>
            <a:ext cx="4558535" cy="6078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520" y="659895"/>
            <a:ext cx="4558536" cy="6078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0.userapi.com/impg/dusUvUhFXr3I5REnqfSRi8-7Z19xq1cAyM6txg/52v0KiKm960.jpg?size=810x1080&amp;quality=95&amp;sign=f8001da04aed8810410e3489499d906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8" y="166267"/>
            <a:ext cx="4920348" cy="65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372" y="0"/>
            <a:ext cx="10194554" cy="830317"/>
          </a:xfrm>
        </p:spPr>
        <p:txBody>
          <a:bodyPr/>
          <a:lstStyle/>
          <a:p>
            <a:pPr algn="ctr"/>
            <a:r>
              <a:rPr lang="ru-RU" sz="2400" b="1" spc="-1" dirty="0" smtClean="0">
                <a:solidFill>
                  <a:srgbClr val="3F7819"/>
                </a:solidFill>
                <a:latin typeface="Times New Roman"/>
              </a:rPr>
              <a:t>Работа с детьми из социально – неблагополучных семей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27" y="847396"/>
            <a:ext cx="4445876" cy="59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39.userapi.com/impg/J49J_dzp3M6LWU0tPrelauQrGf5JIdG4C5mcFA/AY2J331SRSo.jpg?size=810x1080&amp;quality=95&amp;sign=70c1916c34d99dab6a329d1de2a071d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" y="154394"/>
            <a:ext cx="5027705" cy="67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35" y="154394"/>
            <a:ext cx="5013762" cy="66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0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77160" y="162806"/>
            <a:ext cx="8593200" cy="91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Участие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педагога в профессиональных конкурсах</a:t>
            </a:r>
            <a:r>
              <a:rPr sz="2400" dirty="0"/>
              <a:t/>
            </a:r>
            <a:br>
              <a:rPr sz="2400" dirty="0"/>
            </a:br>
            <a:r>
              <a:rPr lang="ru-RU" sz="2400" b="1" u="sng" strike="noStrike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В сети Интернет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05" y="1243880"/>
            <a:ext cx="3825808" cy="5411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77160" y="257400"/>
            <a:ext cx="8593200" cy="91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Республиканский уровень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97" y="1474687"/>
            <a:ext cx="6843609" cy="4842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53724" y="301082"/>
            <a:ext cx="10972440" cy="7347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2400" b="1" u="sng" strike="noStrike" spc="-1" dirty="0" smtClean="0">
                <a:solidFill>
                  <a:srgbClr val="468A1A"/>
                </a:solidFill>
                <a:uFillTx/>
                <a:latin typeface="Times New Roman"/>
              </a:rPr>
              <a:t>Всероссийский уровень</a:t>
            </a:r>
            <a:endParaRPr lang="ru-RU" sz="2400" b="1" u="sng" strike="noStrike" spc="-1" dirty="0">
              <a:solidFill>
                <a:srgbClr val="468A1A"/>
              </a:solidFill>
              <a:uFillTx/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973" y="1198179"/>
            <a:ext cx="3845942" cy="550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484280" y="180000"/>
            <a:ext cx="8593200" cy="934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7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Награды </a:t>
            </a:r>
            <a:r>
              <a:rPr lang="ru-RU" sz="27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и поощрения</a:t>
            </a:r>
            <a:r>
              <a:rPr sz="2700" dirty="0"/>
              <a:t/>
            </a:r>
            <a:br>
              <a:rPr sz="2700" dirty="0"/>
            </a:br>
            <a:r>
              <a:rPr lang="ru-RU" sz="2200" b="1" u="sng" strike="noStrike" cap="all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В сети Интернет</a:t>
            </a:r>
            <a:r>
              <a:rPr sz="2200" cap="all" dirty="0"/>
              <a:t/>
            </a:r>
            <a:br>
              <a:rPr sz="2200" cap="all" dirty="0"/>
            </a:br>
            <a:endParaRPr lang="ru-RU" sz="2200" b="0" strike="noStrike" cap="all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20" y="935421"/>
            <a:ext cx="4316290" cy="5823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77160" y="459360"/>
            <a:ext cx="8593200" cy="80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cap="all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cap="all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0" y="942280"/>
            <a:ext cx="4299730" cy="5696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25" y="881849"/>
            <a:ext cx="4318053" cy="5757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58.userapi.com/impg/0duYjke6ky6TKQ3vtSKRUcrm-_ToNWdR0ueUAg/7q0Gms6h3AA.jpg?size=810x1080&amp;quality=95&amp;sign=7a02c138851f144199ebc18e54962e9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660635"/>
            <a:ext cx="4572754" cy="609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933" y="655015"/>
            <a:ext cx="4572396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55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991080" y="0"/>
            <a:ext cx="8593200" cy="801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cap="all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Республиканский уровень</a:t>
            </a:r>
            <a:endParaRPr lang="ru-RU" sz="2400" b="0" strike="noStrike" cap="all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437" y="537495"/>
            <a:ext cx="3507597" cy="6240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52" y="181303"/>
            <a:ext cx="4624058" cy="64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03520" y="172800"/>
            <a:ext cx="8593200" cy="798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Наличие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публикаций</a:t>
            </a:r>
            <a:r>
              <a:rPr sz="2400" dirty="0"/>
              <a:t/>
            </a:r>
            <a:br>
              <a:rPr sz="2400" dirty="0"/>
            </a:br>
            <a:r>
              <a:rPr lang="ru-RU" sz="2400" b="1" u="sng" strike="noStrike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В сети Интернет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https://sun9-58.userapi.com/impg/dbtFD2v86QqctHzwga3wRrQk5kZh3co8G0tEPQ/6OKhy8DZmos.jpg?size=724x1024&amp;quality=95&amp;sign=dadc9e8477a6fd9971af6eb74ecd3fa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18" y="1139525"/>
            <a:ext cx="4043140" cy="57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59960" y="96480"/>
            <a:ext cx="8593200" cy="69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 dirty="0" smtClean="0">
                <a:solidFill>
                  <a:srgbClr val="486113"/>
                </a:solidFill>
                <a:uFillTx/>
                <a:latin typeface="Times New Roman"/>
                <a:ea typeface="DejaVu Sans"/>
              </a:rPr>
              <a:t>Российский </a:t>
            </a:r>
            <a:r>
              <a:rPr lang="ru-RU" sz="2400" b="1" u="sng" strike="noStrike" spc="-1" dirty="0">
                <a:solidFill>
                  <a:srgbClr val="486113"/>
                </a:solidFill>
                <a:uFillTx/>
                <a:latin typeface="Times New Roman"/>
                <a:ea typeface="DejaVu Sans"/>
              </a:rPr>
              <a:t>уровень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4" y="788400"/>
            <a:ext cx="4330825" cy="5965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76" y="630620"/>
            <a:ext cx="3721684" cy="600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4" y="304799"/>
            <a:ext cx="4392159" cy="6249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24" y="583978"/>
            <a:ext cx="3723016" cy="58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6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182240" y="2015280"/>
            <a:ext cx="8593200" cy="131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3F7819"/>
                </a:solidFill>
                <a:latin typeface="Times New Roman"/>
                <a:ea typeface="DejaVu Sans"/>
              </a:rPr>
              <a:t>Результаты </a:t>
            </a: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участия воспитанников в: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конкурсах;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выставках;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турнирах;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соревнованиях;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- акциях;</a:t>
            </a:r>
            <a:r>
              <a:rPr sz="2400" dirty="0"/>
              <a:t/>
            </a:r>
            <a:br>
              <a:rPr sz="2400" dirty="0"/>
            </a:br>
            <a:r>
              <a:rPr lang="ru-RU" sz="2400" b="1" strike="noStrike" spc="-1" dirty="0">
                <a:solidFill>
                  <a:srgbClr val="3F7819"/>
                </a:solidFill>
                <a:latin typeface="Times New Roman"/>
                <a:ea typeface="DejaVu Sans"/>
              </a:rPr>
              <a:t>- фестивалях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40222" y="168046"/>
            <a:ext cx="8593200" cy="64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u="sng" strike="noStrike" spc="-1" dirty="0">
                <a:solidFill>
                  <a:srgbClr val="3F7819"/>
                </a:solidFill>
                <a:uFillTx/>
                <a:latin typeface="Times New Roman"/>
                <a:ea typeface="DejaVu Sans"/>
              </a:rPr>
              <a:t>В сети интернет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8" y="740750"/>
            <a:ext cx="4331922" cy="6123660"/>
          </a:xfrm>
          <a:prstGeom prst="rect">
            <a:avLst/>
          </a:prstGeom>
        </p:spPr>
      </p:pic>
      <p:pic>
        <p:nvPicPr>
          <p:cNvPr id="3074" name="Picture 2" descr="https://sun9-4.userapi.com/impg/HddyW1SJZTpyd9OtpkfXsd3uuEbr5i89gN9TqA/1PR4frmJ0bY.jpg?size=810x1080&amp;quality=95&amp;sign=306fdb63d585af5143d6fce89f01768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78" y="747161"/>
            <a:ext cx="4587937" cy="61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3082</TotalTime>
  <Words>200</Words>
  <Application>Microsoft Office PowerPoint</Application>
  <PresentationFormat>Широкоэкранный</PresentationFormat>
  <Paragraphs>36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DejaVu Sans</vt:lpstr>
      <vt:lpstr>Symbol</vt:lpstr>
      <vt:lpstr>Times New Roman</vt:lpstr>
      <vt:lpstr>Trebuchet MS</vt:lpstr>
      <vt:lpstr>Wingdings</vt:lpstr>
      <vt:lpstr>Office Theme</vt:lpstr>
      <vt:lpstr>Office Theme</vt:lpstr>
      <vt:lpstr>МИНИСТЕРСТВО ОБРАЗОВАНИЯ РЕСПУБЛИКИ МОРДОВИЯ   Портфолио</vt:lpstr>
      <vt:lpstr>Наставничество</vt:lpstr>
      <vt:lpstr>Презентация PowerPoint</vt:lpstr>
      <vt:lpstr>Презентация PowerPoint</vt:lpstr>
      <vt:lpstr>Наличие публикаций В сети Интернет </vt:lpstr>
      <vt:lpstr>Российский уровень</vt:lpstr>
      <vt:lpstr>Презентация PowerPoint</vt:lpstr>
      <vt:lpstr>Результаты участия воспитанников в: конкурсах; выставках; турнирах; соревнованиях; - акциях; - фестивалях</vt:lpstr>
      <vt:lpstr>В сети интернет</vt:lpstr>
      <vt:lpstr>Муниципальный уровень</vt:lpstr>
      <vt:lpstr>Республиканский уровень</vt:lpstr>
      <vt:lpstr>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</vt:lpstr>
      <vt:lpstr>Уровень образовательной организации</vt:lpstr>
      <vt:lpstr>Проведение открытых занятий, мастер – классов, мероприятий </vt:lpstr>
      <vt:lpstr>Уровень образовательной организации</vt:lpstr>
      <vt:lpstr>Экспертная деятельность Интернет</vt:lpstr>
      <vt:lpstr>Общественно-педагогическая активность педагога, участие в комиссиях, педагогических сообществах, в жюри конкурсов. Член педагогических сообществ</vt:lpstr>
      <vt:lpstr>Позитивные результаты работы с воспитанниками</vt:lpstr>
      <vt:lpstr>Презентация PowerPoint</vt:lpstr>
      <vt:lpstr>Презентация PowerPoint</vt:lpstr>
      <vt:lpstr> Качество взаимодействия с родителями</vt:lpstr>
      <vt:lpstr>Презентация PowerPoint</vt:lpstr>
      <vt:lpstr>Работа с детьми из социально – неблагополучных семей</vt:lpstr>
      <vt:lpstr>Презентация PowerPoint</vt:lpstr>
      <vt:lpstr>Участие педагога в профессиональных конкурсах В сети Интернет</vt:lpstr>
      <vt:lpstr>Республиканский уровень</vt:lpstr>
      <vt:lpstr>Всероссийский уровень</vt:lpstr>
      <vt:lpstr>Награды и поощрения В сети Интернет </vt:lpstr>
      <vt:lpstr>Муниципальный уровень</vt:lpstr>
      <vt:lpstr>Республиканский уровень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Михаил</dc:creator>
  <dc:description/>
  <cp:lastModifiedBy>AdminG</cp:lastModifiedBy>
  <cp:revision>90</cp:revision>
  <dcterms:created xsi:type="dcterms:W3CDTF">2022-12-13T08:19:09Z</dcterms:created>
  <dcterms:modified xsi:type="dcterms:W3CDTF">2023-12-11T11:01:42Z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29</vt:i4>
  </property>
</Properties>
</file>