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88" r:id="rId3"/>
    <p:sldId id="289" r:id="rId4"/>
    <p:sldId id="257" r:id="rId5"/>
    <p:sldId id="287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85" r:id="rId14"/>
    <p:sldId id="286" r:id="rId15"/>
    <p:sldId id="267" r:id="rId16"/>
    <p:sldId id="268" r:id="rId17"/>
    <p:sldId id="276" r:id="rId18"/>
    <p:sldId id="269" r:id="rId19"/>
    <p:sldId id="270" r:id="rId20"/>
    <p:sldId id="290" r:id="rId21"/>
    <p:sldId id="271" r:id="rId22"/>
    <p:sldId id="272" r:id="rId23"/>
    <p:sldId id="291" r:id="rId24"/>
    <p:sldId id="273" r:id="rId25"/>
    <p:sldId id="274" r:id="rId26"/>
    <p:sldId id="277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250" autoAdjust="0"/>
    <p:restoredTop sz="86462" autoAdjust="0"/>
  </p:normalViewPr>
  <p:slideViewPr>
    <p:cSldViewPr>
      <p:cViewPr varScale="1">
        <p:scale>
          <a:sx n="69" d="100"/>
          <a:sy n="69" d="100"/>
        </p:scale>
        <p:origin x="-92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2E8C0E7-EB00-4C92-B801-A3B9E9F9A75C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AC1076B-2409-42EF-B17C-6A8B42FF06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upload2.schoolrm.ru/iblock/760/76038aee9873f9f34dad9548fac7805f/150ba6388882d0134c705bdd992ee4b6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42376"/>
          </a:xfrm>
        </p:spPr>
        <p:txBody>
          <a:bodyPr>
            <a:normAutofit fontScale="90000"/>
          </a:bodyPr>
          <a:lstStyle/>
          <a:p>
            <a:r>
              <a:rPr lang="ru-RU" sz="29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9F2528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r>
              <a:rPr lang="ru-RU" sz="29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9F2528"/>
                </a:solidFill>
                <a:latin typeface="Arial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9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9F2528"/>
                </a:solidFill>
                <a:latin typeface="Arial" charset="0"/>
                <a:ea typeface="Calibri" pitchFamily="34" charset="0"/>
                <a:cs typeface="Times New Roman" pitchFamily="18" charset="0"/>
              </a:rPr>
            </a:br>
            <a:r>
              <a:rPr lang="ru-RU" sz="2900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9F2528"/>
                </a:solidFill>
                <a:latin typeface="Arial"/>
                <a:cs typeface="Arial"/>
              </a:rPr>
              <a:t/>
            </a:r>
            <a:br>
              <a:rPr lang="ru-RU" sz="2900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9F2528"/>
                </a:solidFill>
                <a:latin typeface="Arial"/>
                <a:cs typeface="Arial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052736"/>
            <a:ext cx="4320480" cy="486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u="sng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u="sng" dirty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b="1" dirty="0" err="1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Видманкиной</a:t>
            </a:r>
            <a:r>
              <a:rPr lang="ru-RU" b="1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  Татьяны Николаевны</a:t>
            </a:r>
          </a:p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>
              <a:spcBef>
                <a:spcPct val="20000"/>
              </a:spcBef>
            </a:pPr>
            <a:r>
              <a:rPr lang="ru-RU" b="1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b="1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b="1" dirty="0" smtClean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№82 </a:t>
            </a:r>
            <a:r>
              <a:rPr lang="ru-RU" b="1" dirty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</a:t>
            </a:r>
            <a:r>
              <a:rPr lang="ru-RU" b="1" dirty="0" smtClean="0">
                <a:solidFill>
                  <a:srgbClr val="6E0882"/>
                </a:solidFill>
                <a:latin typeface="Times New Roman" pitchFamily="18" charset="0"/>
                <a:cs typeface="Times New Roman" pitchFamily="18" charset="0"/>
              </a:rPr>
              <a:t>» городского округа Саранск</a:t>
            </a:r>
            <a:endParaRPr lang="ru-RU" b="1" dirty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рождения: 20.07.1981</a:t>
            </a:r>
          </a:p>
          <a:p>
            <a:pPr lvl="0">
              <a:spcBef>
                <a:spcPct val="20000"/>
              </a:spcBef>
            </a:pP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 Е. </a:t>
            </a:r>
            <a:r>
              <a:rPr lang="ru-RU" sz="1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2003 </a:t>
            </a:r>
            <a:r>
              <a:rPr lang="ru-RU" sz="1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специальности «Педагогика и методика начального образования».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500" b="1" dirty="0">
                <a:solidFill>
                  <a:srgbClr val="7030A0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500" b="1" dirty="0">
                <a:solidFill>
                  <a:srgbClr val="7030A0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500" b="1" dirty="0">
                <a:solidFill>
                  <a:srgbClr val="7030A0"/>
                </a:solidFill>
                <a:latin typeface="Times New Roman"/>
                <a:ea typeface="Times New Roman"/>
              </a:rPr>
              <a:t>«Педагогика и методика дошкольного образования», 2016 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500" b="1" dirty="0">
                <a:solidFill>
                  <a:srgbClr val="7030A0"/>
                </a:solidFill>
                <a:latin typeface="Times New Roman"/>
                <a:ea typeface="Times New Roman"/>
              </a:rPr>
              <a:t>Стаж педагогической работы: 16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200" b="1" dirty="0">
                <a:solidFill>
                  <a:srgbClr val="7030A0"/>
                </a:solidFill>
                <a:latin typeface="Times New Roman" pitchFamily="18" charset="0"/>
              </a:rPr>
              <a:t>Общий трудовой стаж: 16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200" b="1" dirty="0">
                <a:solidFill>
                  <a:srgbClr val="7030A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1200" b="1" dirty="0" smtClean="0">
                <a:solidFill>
                  <a:srgbClr val="7030A0"/>
                </a:solidFill>
                <a:latin typeface="Times New Roman" pitchFamily="18" charset="0"/>
              </a:rPr>
              <a:t>первая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200" b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22.03.2018г.</a:t>
            </a:r>
            <a:endParaRPr lang="ru-RU" altLang="ru-RU" sz="1200" b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8" name="Объект 16" descr="C:\Users\user\Desktop\4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64088" y="1556792"/>
            <a:ext cx="2926080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540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24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Наличие публикаций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405"/>
            <a:ext cx="4176463" cy="55175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1340768"/>
            <a:ext cx="421732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86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Результат участия воспитанников в конкурсах, турнирах, выставках, соревнованиях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8" y="1412776"/>
            <a:ext cx="3854567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12776"/>
            <a:ext cx="3959283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3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 участия воспитанников в конкурсах, турнирах, выставках, соревнованиях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" r="4622" b="3399"/>
          <a:stretch/>
        </p:blipFill>
        <p:spPr>
          <a:xfrm>
            <a:off x="2712616" y="1556792"/>
            <a:ext cx="3718768" cy="49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88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 участия воспитанников в конкурсах, турнирах, выставках, соревнованиях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t="1589" r="2828" b="5916"/>
          <a:stretch/>
        </p:blipFill>
        <p:spPr>
          <a:xfrm>
            <a:off x="557808" y="1653200"/>
            <a:ext cx="4014192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5429" b="2743"/>
          <a:stretch/>
        </p:blipFill>
        <p:spPr>
          <a:xfrm>
            <a:off x="4932040" y="1562117"/>
            <a:ext cx="3960440" cy="529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1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 участия воспитанников в конкурсах, турнирах, выставках, соревнованиях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7506" r="5511" b="3425"/>
          <a:stretch/>
        </p:blipFill>
        <p:spPr>
          <a:xfrm rot="5400000">
            <a:off x="-179071" y="2416626"/>
            <a:ext cx="4896546" cy="360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772815"/>
            <a:ext cx="3463616" cy="48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6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 методических пособий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7664" y="27089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t="1989" r="9844" b="3419"/>
          <a:stretch/>
        </p:blipFill>
        <p:spPr>
          <a:xfrm>
            <a:off x="0" y="2334520"/>
            <a:ext cx="2975856" cy="45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8"/>
          <a:stretch/>
        </p:blipFill>
        <p:spPr>
          <a:xfrm>
            <a:off x="2915816" y="2348880"/>
            <a:ext cx="3370056" cy="4511148"/>
          </a:xfrm>
          <a:prstGeom prst="rect">
            <a:avLst/>
          </a:prstGeom>
        </p:spPr>
      </p:pic>
      <p:pic>
        <p:nvPicPr>
          <p:cNvPr id="2050" name="Picture 2" descr="C:\Users\user\Desktop\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6635" r="7133" b="6440"/>
          <a:stretch/>
        </p:blipFill>
        <p:spPr bwMode="auto">
          <a:xfrm>
            <a:off x="6119664" y="2348854"/>
            <a:ext cx="3024336" cy="45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92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6.Выступление на заседаниях методических советов, научно-практических конференциях, педагогических чтениях, семинарах, секциях, радиопередачах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333" y="1484785"/>
            <a:ext cx="3906925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4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6.Выступление на заседаниях методических советов, научно-практических конференциях, педагогических чтениях, семинарах, секциях, радиопередачах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1" y="1276500"/>
            <a:ext cx="2996516" cy="4368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4270" r="10277" b="5148"/>
          <a:stretch/>
        </p:blipFill>
        <p:spPr>
          <a:xfrm>
            <a:off x="3073867" y="2348880"/>
            <a:ext cx="2900994" cy="4280464"/>
          </a:xfrm>
          <a:prstGeom prst="rect">
            <a:avLst/>
          </a:prstGeom>
        </p:spPr>
      </p:pic>
      <p:pic>
        <p:nvPicPr>
          <p:cNvPr id="2050" name="Picture 2" descr="C:\Users\user\Desktop\Image (1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4313" b="2195"/>
          <a:stretch/>
        </p:blipFill>
        <p:spPr bwMode="auto">
          <a:xfrm rot="10800000">
            <a:off x="147518" y="1340768"/>
            <a:ext cx="2950305" cy="424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10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48" y="1196752"/>
            <a:ext cx="429022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85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73" y="1052736"/>
            <a:ext cx="4091477" cy="5626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" t="2645" r="9062" b="2142"/>
          <a:stretch/>
        </p:blipFill>
        <p:spPr>
          <a:xfrm>
            <a:off x="469343" y="1028035"/>
            <a:ext cx="4030649" cy="57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3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Приказ об аттестации педагогических работников образовательных организаций</a:t>
            </a:r>
            <a:endParaRPr lang="ru-RU" sz="2000" dirty="0"/>
          </a:p>
        </p:txBody>
      </p:sp>
      <p:pic>
        <p:nvPicPr>
          <p:cNvPr id="2050" name="Picture 2" descr="G:\АТТЕСТАЦИЯ Видманкина переделанная\скан приказы\img-201116105246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816424" cy="52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АТТЕСТАЦИЯ Видманкина переделанная\скан приказы\img-201116105333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02920"/>
            <a:ext cx="3816424" cy="524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94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84" y="1196752"/>
            <a:ext cx="4116391" cy="5661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3451" r="8285" b="3581"/>
          <a:stretch/>
        </p:blipFill>
        <p:spPr>
          <a:xfrm>
            <a:off x="473986" y="1196752"/>
            <a:ext cx="4044778" cy="54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75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634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9.Общественно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педагогическая активность: участие в комиссиях, педагогических сообществах, в жюри, в конкурсах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73" y="1124744"/>
            <a:ext cx="4167562" cy="5731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28" y="1124744"/>
            <a:ext cx="4561389" cy="57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3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5243" y="188640"/>
            <a:ext cx="8229600" cy="12241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916832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487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5243" y="188640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9.Общественно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педагогическая активность: участие в комиссиях, педагогических сообществах, в жюри, в конкурсах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04617"/>
            <a:ext cx="4172624" cy="5455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212481"/>
            <a:ext cx="4198015" cy="54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47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62" y="836710"/>
            <a:ext cx="4429017" cy="5596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1"/>
            <a:ext cx="4392488" cy="559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94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10. Позитивные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работы с воспитанниками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" y="836713"/>
            <a:ext cx="4555724" cy="5995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354" y="836713"/>
            <a:ext cx="4452470" cy="59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4" y="692696"/>
            <a:ext cx="4482898" cy="616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24" y="692696"/>
            <a:ext cx="448289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0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из социально-неблагополучных семей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91926"/>
            <a:ext cx="4535257" cy="6237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493431" cy="61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7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  <a: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2" y="764704"/>
            <a:ext cx="4307631" cy="5924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3"/>
            <a:ext cx="4307667" cy="59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48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</a:t>
            </a:r>
            <a: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  <a:br>
              <a:rPr lang="ru-RU" alt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032448" cy="5700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32" y="980728"/>
            <a:ext cx="3921170" cy="56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6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Приказ об аттестации педагогических работников образовательных организаций</a:t>
            </a:r>
            <a:endParaRPr lang="ru-RU" sz="2000" dirty="0"/>
          </a:p>
        </p:txBody>
      </p:sp>
      <p:pic>
        <p:nvPicPr>
          <p:cNvPr id="3074" name="Picture 2" descr="G:\АТТЕСТАЦИЯ Видманкина переделанная\скан приказы\img-201116105403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/>
          <a:stretch/>
        </p:blipFill>
        <p:spPr bwMode="auto">
          <a:xfrm>
            <a:off x="755576" y="1517495"/>
            <a:ext cx="3600400" cy="53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АТТЕСТАЦИЯ Видманкина переделанная\скан приказы\img-201116105431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/>
          <a:stretch/>
        </p:blipFill>
        <p:spPr bwMode="auto">
          <a:xfrm>
            <a:off x="5004049" y="1503551"/>
            <a:ext cx="3731724" cy="53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90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alt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</a:t>
            </a:r>
            <a: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в профессиональных конкурсах</a:t>
            </a:r>
            <a:br>
              <a:rPr lang="ru-RU" alt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029813"/>
              </p:ext>
            </p:extLst>
          </p:nvPr>
        </p:nvGraphicFramePr>
        <p:xfrm>
          <a:off x="137202" y="764704"/>
          <a:ext cx="4434798" cy="594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r:id="rId3" imgW="0" imgH="0" progId="FoxitReader.Document">
                  <p:embed/>
                </p:oleObj>
              </mc:Choice>
              <mc:Fallback>
                <p:oleObj r:id="rId3" imgW="0" imgH="0" progId="FoxitReader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02" y="764704"/>
                        <a:ext cx="4434798" cy="59492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809854"/>
              </p:ext>
            </p:extLst>
          </p:nvPr>
        </p:nvGraphicFramePr>
        <p:xfrm>
          <a:off x="4716016" y="692696"/>
          <a:ext cx="4108000" cy="590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Документ" r:id="rId5" imgW="6632243" imgH="9529659" progId="Word.Document.12">
                  <p:embed/>
                </p:oleObj>
              </mc:Choice>
              <mc:Fallback>
                <p:oleObj name="Документ" r:id="rId5" imgW="6632243" imgH="95296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6016" y="692696"/>
                        <a:ext cx="4108000" cy="5901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7001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351" y="1200702"/>
            <a:ext cx="4198015" cy="54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«Формирование патриотических чувств старших дошкольников через традиции и культуру народов Мордовии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https://upload2.schoolrm.ru/iblock/760/76038aee9873f9f34dad9548fac7805f/150ba6388882d0134c705bdd992ee4b6.pdf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3"/>
          <a:srcRect t="11382" r="926" b="6944"/>
          <a:stretch/>
        </p:blipFill>
        <p:spPr>
          <a:xfrm>
            <a:off x="457200" y="1772816"/>
            <a:ext cx="8188424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2" b="2351"/>
          <a:stretch/>
        </p:blipFill>
        <p:spPr>
          <a:xfrm rot="16200000">
            <a:off x="906109" y="3562655"/>
            <a:ext cx="2523126" cy="3656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2750" r="8124" b="1701"/>
          <a:stretch/>
        </p:blipFill>
        <p:spPr>
          <a:xfrm rot="16200000">
            <a:off x="5402732" y="691899"/>
            <a:ext cx="2650813" cy="3828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 b="1701"/>
          <a:stretch/>
        </p:blipFill>
        <p:spPr>
          <a:xfrm rot="16200000">
            <a:off x="5397067" y="3579860"/>
            <a:ext cx="2725909" cy="3830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" b="1701"/>
          <a:stretch/>
        </p:blipFill>
        <p:spPr>
          <a:xfrm rot="5400000">
            <a:off x="841158" y="779218"/>
            <a:ext cx="2653028" cy="36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12152"/>
            <a:ext cx="4032448" cy="5545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80372"/>
            <a:ext cx="3970784" cy="54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4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 деятельности)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5" y="1331894"/>
            <a:ext cx="4051355" cy="55215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154" r="10560" b="3505"/>
          <a:stretch/>
        </p:blipFill>
        <p:spPr>
          <a:xfrm>
            <a:off x="4860032" y="1331893"/>
            <a:ext cx="4053288" cy="54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8328"/>
            <a:ext cx="8568952" cy="85842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инновационной 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экспериментальной деятельности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202400"/>
            <a:ext cx="4032448" cy="5545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5" y="1214801"/>
            <a:ext cx="4248472" cy="56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0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r="8603"/>
          <a:stretch/>
        </p:blipFill>
        <p:spPr>
          <a:xfrm>
            <a:off x="3090672" y="1988840"/>
            <a:ext cx="2912008" cy="4732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3706"/>
          <a:stretch/>
        </p:blipFill>
        <p:spPr>
          <a:xfrm>
            <a:off x="5989320" y="1988840"/>
            <a:ext cx="3026664" cy="4750743"/>
          </a:xfrm>
          <a:prstGeom prst="rect">
            <a:avLst/>
          </a:prstGeom>
        </p:spPr>
      </p:pic>
      <p:pic>
        <p:nvPicPr>
          <p:cNvPr id="5" name="Picture 2" descr="C:\Users\user\Desktop\Image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/>
          <a:stretch/>
        </p:blipFill>
        <p:spPr bwMode="auto">
          <a:xfrm>
            <a:off x="10320" y="2060847"/>
            <a:ext cx="3139373" cy="476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72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344</Words>
  <Application>Microsoft Office PowerPoint</Application>
  <PresentationFormat>Экран (4:3)</PresentationFormat>
  <Paragraphs>45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Волна</vt:lpstr>
      <vt:lpstr>FoxitReader.Document</vt:lpstr>
      <vt:lpstr>Документ</vt:lpstr>
      <vt:lpstr>Министерство образования РМ  </vt:lpstr>
      <vt:lpstr>Приказ об аттестации педагогических работников образовательных организаций</vt:lpstr>
      <vt:lpstr>Приказ об аттестации педагогических работников образовательных организаций</vt:lpstr>
      <vt:lpstr>Представление педагогического опыта  «Формирование патриотических чувств старших дошкольников через традиции и культуру народов Мордовии» https://upload2.schoolrm.ru/iblock/760/76038aee9873f9f34dad9548fac7805f/150ba6388882d0134c705bdd992ee4b6.pdf</vt:lpstr>
      <vt:lpstr>Повышение квалификации</vt:lpstr>
      <vt:lpstr>Представление к аттестации</vt:lpstr>
      <vt:lpstr>1.Участие в инновационной (экспериментальной деятельности)</vt:lpstr>
      <vt:lpstr>Участие в инновационной (экспериментальной деятельности)</vt:lpstr>
      <vt:lpstr>2. Наставничество</vt:lpstr>
      <vt:lpstr>3. Наличие публикаций </vt:lpstr>
      <vt:lpstr>4. Результат участия воспитанников в конкурсах, турнирах, выставках, соревнованиях</vt:lpstr>
      <vt:lpstr> Результат участия воспитанников в конкурсах, турнирах, выставках, соревнованиях</vt:lpstr>
      <vt:lpstr> Результат участия воспитанников в конкурсах, турнирах, выставках, соревнованиях</vt:lpstr>
      <vt:lpstr> Результат участия воспитанников в конкурсах, турнирах, выставках, соревнованиях</vt:lpstr>
      <vt:lpstr>5. Наличие авторских программ методических пособий</vt:lpstr>
      <vt:lpstr>6.Выступление на заседаниях методических советов, научно-практических конференциях, педагогических чтениях, семинарах, секциях, радиопередачах</vt:lpstr>
      <vt:lpstr>6.Выступление на заседаниях методических советов, научно-практических конференциях, педагогических чтениях, семинарах, секциях, радиопередачах</vt:lpstr>
      <vt:lpstr>7. Проведение открытых занятий, мастер-классов, мероприятий.</vt:lpstr>
      <vt:lpstr>7. Проведение открытых занятий, мастер-классов, мероприятий.</vt:lpstr>
      <vt:lpstr>7. Проведение открытых занятий, мастер-классов, мероприятий.</vt:lpstr>
      <vt:lpstr>9.Общественно педагогическая активность: участие в комиссиях, педагогических сообществах, в жюри, в конкурсах</vt:lpstr>
      <vt:lpstr>8. Экспертная деятельность</vt:lpstr>
      <vt:lpstr>9.Общественно педагогическая активность: участие в комиссиях, педагогических сообществах, в жюри, в конкурсах</vt:lpstr>
      <vt:lpstr>10. Позитивные результаты работы с воспитанниками</vt:lpstr>
      <vt:lpstr>10. Позитивные результаты работы с воспитанниками</vt:lpstr>
      <vt:lpstr>11. Качество взаимодействия с родителями</vt:lpstr>
      <vt:lpstr>12.Работа с детьми из социально-неблагополучных семей</vt:lpstr>
      <vt:lpstr>13.Участие педагога в профессиональных конкурсах </vt:lpstr>
      <vt:lpstr>13. Участие педагога в профессиональных конкурсах </vt:lpstr>
      <vt:lpstr>12. Участие педагога в профессиональных конкурсах </vt:lpstr>
      <vt:lpstr>14.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Customer</cp:lastModifiedBy>
  <cp:revision>48</cp:revision>
  <dcterms:created xsi:type="dcterms:W3CDTF">2020-11-12T06:59:55Z</dcterms:created>
  <dcterms:modified xsi:type="dcterms:W3CDTF">2020-11-17T11:42:39Z</dcterms:modified>
</cp:coreProperties>
</file>