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78" r:id="rId6"/>
    <p:sldId id="261" r:id="rId7"/>
    <p:sldId id="262" r:id="rId8"/>
    <p:sldId id="263" r:id="rId9"/>
    <p:sldId id="264" r:id="rId10"/>
    <p:sldId id="27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D1605D-A30D-459E-B44F-DDBB4987824D}" type="datetimeFigureOut">
              <a:rPr lang="ru-RU" smtClean="0"/>
              <a:t>11.12.2020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3009228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D1605D-A30D-459E-B44F-DDBB4987824D}" type="datetimeFigureOut">
              <a:rPr lang="ru-RU" smtClean="0"/>
              <a:t>11.12.2020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127425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D1605D-A30D-459E-B44F-DDBB4987824D}" type="datetimeFigureOut">
              <a:rPr lang="ru-RU" smtClean="0"/>
              <a:t>11.12.2020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42035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D1605D-A30D-459E-B44F-DDBB4987824D}" type="datetimeFigureOut">
              <a:rPr lang="ru-RU" smtClean="0"/>
              <a:t>11.12.2020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3099771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1D1605D-A30D-459E-B44F-DDBB4987824D}" type="datetimeFigureOut">
              <a:rPr lang="ru-RU" smtClean="0"/>
              <a:t>11.12.2020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255973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1D1605D-A30D-459E-B44F-DDBB4987824D}" type="datetimeFigureOut">
              <a:rPr lang="ru-RU" smtClean="0"/>
              <a:t>11.12.2020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166044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1D1605D-A30D-459E-B44F-DDBB4987824D}" type="datetimeFigureOut">
              <a:rPr lang="ru-RU" smtClean="0"/>
              <a:t>11.12.2020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3660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1D1605D-A30D-459E-B44F-DDBB4987824D}" type="datetimeFigureOut">
              <a:rPr lang="ru-RU" smtClean="0"/>
              <a:t>11.12.2020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889978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D1605D-A30D-459E-B44F-DDBB4987824D}" type="datetimeFigureOut">
              <a:rPr lang="ru-RU" smtClean="0"/>
              <a:t>11.12.2020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374168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1D1605D-A30D-459E-B44F-DDBB4987824D}" type="datetimeFigureOut">
              <a:rPr lang="ru-RU" smtClean="0"/>
              <a:t>11.12.2020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12117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1D1605D-A30D-459E-B44F-DDBB4987824D}" type="datetimeFigureOut">
              <a:rPr lang="ru-RU" smtClean="0"/>
              <a:t>11.12.2020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6E868C-FE67-45D0-BC5D-6FE16D5E16DE}" type="slidenum">
              <a:rPr lang="ru-RU" smtClean="0"/>
              <a:t>‹#›</a:t>
            </a:fld>
            <a:endParaRPr lang="ru-RU"/>
          </a:p>
        </p:txBody>
      </p:sp>
    </p:spTree>
    <p:extLst>
      <p:ext uri="{BB962C8B-B14F-4D97-AF65-F5344CB8AC3E}">
        <p14:creationId xmlns:p14="http://schemas.microsoft.com/office/powerpoint/2010/main" val="36957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1605D-A30D-459E-B44F-DDBB4987824D}" type="datetimeFigureOut">
              <a:rPr lang="ru-RU" smtClean="0"/>
              <a:t>11.12.2020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E868C-FE67-45D0-BC5D-6FE16D5E16DE}" type="slidenum">
              <a:rPr lang="ru-RU" smtClean="0"/>
              <a:t>‹#›</a:t>
            </a:fld>
            <a:endParaRPr lang="ru-RU"/>
          </a:p>
        </p:txBody>
      </p:sp>
    </p:spTree>
    <p:extLst>
      <p:ext uri="{BB962C8B-B14F-4D97-AF65-F5344CB8AC3E}">
        <p14:creationId xmlns:p14="http://schemas.microsoft.com/office/powerpoint/2010/main" val="5073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b="1" dirty="0" smtClean="0">
                <a:latin typeface="Book Antiqua" pitchFamily="18" charset="0"/>
              </a:rPr>
              <a:t>Мордовский народный костюм</a:t>
            </a:r>
            <a:endParaRPr lang="ru-RU" b="1" dirty="0">
              <a:latin typeface="Book Antiqua" pitchFamily="18" charset="0"/>
            </a:endParaRP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1796554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3960440" cy="62457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744" y="1700808"/>
            <a:ext cx="4310898"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619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dirty="0" smtClean="0">
                <a:latin typeface="Times New Roman" pitchFamily="18" charset="0"/>
                <a:cs typeface="Times New Roman" pitchFamily="18" charset="0"/>
              </a:rPr>
              <a:t>О возрасте, положении в семье и обществе можно было судить и по женскому головному убранству. Они причудливо украшались. Эрзянки носили высокую шляпу в форме цилиндра, у </a:t>
            </a:r>
            <a:r>
              <a:rPr lang="ru-RU" dirty="0" err="1" smtClean="0">
                <a:latin typeface="Times New Roman" pitchFamily="18" charset="0"/>
                <a:cs typeface="Times New Roman" pitchFamily="18" charset="0"/>
              </a:rPr>
              <a:t>мокшанок</a:t>
            </a:r>
            <a:r>
              <a:rPr lang="ru-RU" dirty="0" smtClean="0">
                <a:latin typeface="Times New Roman" pitchFamily="18" charset="0"/>
                <a:cs typeface="Times New Roman" pitchFamily="18" charset="0"/>
              </a:rPr>
              <a:t> он выглядел как чепец </a:t>
            </a:r>
            <a:r>
              <a:rPr lang="ru-RU" dirty="0" err="1" smtClean="0">
                <a:latin typeface="Times New Roman" pitchFamily="18" charset="0"/>
                <a:cs typeface="Times New Roman" pitchFamily="18" charset="0"/>
              </a:rPr>
              <a:t>трапецевидной</a:t>
            </a:r>
            <a:r>
              <a:rPr lang="ru-RU" dirty="0" smtClean="0">
                <a:latin typeface="Times New Roman" pitchFamily="18" charset="0"/>
                <a:cs typeface="Times New Roman" pitchFamily="18" charset="0"/>
              </a:rPr>
              <a:t> формы</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808232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Эрзя</a:t>
            </a:r>
            <a:endParaRPr lang="ru-RU"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34090"/>
            <a:ext cx="6729243" cy="47525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008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Мокша</a:t>
            </a:r>
            <a:endParaRPr lang="ru-RU"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6837784" cy="49346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305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latin typeface="Times New Roman" pitchFamily="18" charset="0"/>
                <a:cs typeface="Times New Roman" pitchFamily="18" charset="0"/>
              </a:rPr>
              <a:t>Одним из последних вошёл в моду у женщин передник. Его носили не только в будни, но и в праздничные дни.</a:t>
            </a:r>
            <a:endParaRPr lang="ru-RU" sz="2400" dirty="0"/>
          </a:p>
        </p:txBody>
      </p:sp>
      <p:sp>
        <p:nvSpPr>
          <p:cNvPr id="3" name="Объект 2"/>
          <p:cNvSpPr>
            <a:spLocks noGrp="1"/>
          </p:cNvSpPr>
          <p:nvPr>
            <p:ph idx="1"/>
          </p:nvPr>
        </p:nvSpPr>
        <p:spPr/>
        <p:txBody>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6231778" cy="46805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030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2700" dirty="0" smtClean="0">
                <a:latin typeface="Times New Roman" pitchFamily="18" charset="0"/>
                <a:cs typeface="Times New Roman" pitchFamily="18" charset="0"/>
              </a:rPr>
              <a:t>Детская одежда повторяла элементы мужских и женских взрослых костюмов. Мальчики также носили рубахи и кафтаны или тулупы. Девочки могли похвастаться расшитыми балахонами и платьями.</a:t>
            </a:r>
            <a:endParaRPr lang="ru-RU" dirty="0"/>
          </a:p>
        </p:txBody>
      </p:sp>
      <p:sp>
        <p:nvSpPr>
          <p:cNvPr id="3" name="Объект 2"/>
          <p:cNvSpPr>
            <a:spLocks noGrp="1"/>
          </p:cNvSpPr>
          <p:nvPr>
            <p:ph idx="1"/>
          </p:nvPr>
        </p:nvSpPr>
        <p:spPr>
          <a:xfrm>
            <a:off x="683568" y="1916832"/>
            <a:ext cx="8003232" cy="4209331"/>
          </a:xfrm>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6624736" cy="46836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141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fontScale="85000" lnSpcReduction="20000"/>
          </a:bodyPr>
          <a:lstStyle/>
          <a:p>
            <a:pPr marL="0" indent="0" algn="ctr">
              <a:buNone/>
            </a:pPr>
            <a:r>
              <a:rPr lang="ru-RU" sz="3300" dirty="0" smtClean="0">
                <a:latin typeface="Times New Roman" pitchFamily="18" charset="0"/>
                <a:cs typeface="Times New Roman" pitchFamily="18" charset="0"/>
              </a:rPr>
              <a:t>Мужчины народа Мордовии одевались почти, как русские. Правда, у них были свои особенности. Главными элементами одежды были рубаха - </a:t>
            </a:r>
            <a:r>
              <a:rPr lang="ru-RU" sz="3300" dirty="0" err="1" smtClean="0">
                <a:latin typeface="Times New Roman" pitchFamily="18" charset="0"/>
                <a:cs typeface="Times New Roman" pitchFamily="18" charset="0"/>
              </a:rPr>
              <a:t>панар</a:t>
            </a:r>
            <a:r>
              <a:rPr lang="ru-RU" sz="3300" dirty="0" smtClean="0">
                <a:latin typeface="Times New Roman" pitchFamily="18" charset="0"/>
                <a:cs typeface="Times New Roman" pitchFamily="18" charset="0"/>
              </a:rPr>
              <a:t>, и штаны под названием </a:t>
            </a:r>
            <a:r>
              <a:rPr lang="ru-RU" sz="3300" dirty="0" err="1" smtClean="0">
                <a:latin typeface="Times New Roman" pitchFamily="18" charset="0"/>
                <a:cs typeface="Times New Roman" pitchFamily="18" charset="0"/>
              </a:rPr>
              <a:t>понкст</a:t>
            </a:r>
            <a:r>
              <a:rPr lang="ru-RU" sz="3300" dirty="0" smtClean="0">
                <a:latin typeface="Times New Roman" pitchFamily="18" charset="0"/>
                <a:cs typeface="Times New Roman" pitchFamily="18" charset="0"/>
              </a:rPr>
              <a:t>.</a:t>
            </a:r>
          </a:p>
          <a:p>
            <a:pPr marL="0" indent="0" algn="ctr">
              <a:buNone/>
            </a:pPr>
            <a:r>
              <a:rPr lang="ru-RU" sz="3300" dirty="0" smtClean="0">
                <a:latin typeface="Times New Roman" pitchFamily="18" charset="0"/>
                <a:cs typeface="Times New Roman" pitchFamily="18" charset="0"/>
              </a:rPr>
              <a:t>Рубаха носилась поверх штанов. Для удобства её подпоясывали. Пояс играл немаловажную роль. Он носил название кушак или каркас. Из материалов для его изготовления использовалась кожа. Бляшка из бронзы, железа или серебра служила украшением. Она могла быть обычной круглой формы или с креплением для ремня.</a:t>
            </a:r>
            <a:r>
              <a:rPr lang="ru-RU" sz="3300" dirty="0" smtClean="0">
                <a:effectLst/>
                <a:latin typeface="Times New Roman" pitchFamily="18" charset="0"/>
                <a:ea typeface="Calibri"/>
                <a:cs typeface="Times New Roman" pitchFamily="18" charset="0"/>
              </a:rPr>
              <a:t> Зимой мордовские мужчины носили шубы из овчины. Талия у этих шуб была отрезная, со сборками. </a:t>
            </a:r>
            <a:r>
              <a:rPr lang="ru-RU" sz="3300" dirty="0" err="1" smtClean="0">
                <a:effectLst/>
                <a:latin typeface="Times New Roman" pitchFamily="18" charset="0"/>
                <a:ea typeface="Calibri"/>
                <a:cs typeface="Times New Roman" pitchFamily="18" charset="0"/>
              </a:rPr>
              <a:t>Чапан</a:t>
            </a:r>
            <a:r>
              <a:rPr lang="ru-RU" sz="3300" dirty="0" smtClean="0">
                <a:effectLst/>
                <a:latin typeface="Times New Roman" pitchFamily="18" charset="0"/>
                <a:ea typeface="Calibri"/>
                <a:cs typeface="Times New Roman" pitchFamily="18" charset="0"/>
              </a:rPr>
              <a:t>, овчинные тулупы являлись дорожной одеждой</a:t>
            </a:r>
            <a:endParaRPr lang="ru-RU" sz="3300" dirty="0" smtClean="0">
              <a:latin typeface="Times New Roman" pitchFamily="18" charset="0"/>
              <a:cs typeface="Times New Roman" pitchFamily="18" charset="0"/>
            </a:endParaRPr>
          </a:p>
          <a:p>
            <a:endParaRPr lang="ru-RU" dirty="0" smtClean="0"/>
          </a:p>
          <a:p>
            <a:endParaRPr lang="ru-RU" dirty="0"/>
          </a:p>
        </p:txBody>
      </p:sp>
    </p:spTree>
    <p:extLst>
      <p:ext uri="{BB962C8B-B14F-4D97-AF65-F5344CB8AC3E}">
        <p14:creationId xmlns:p14="http://schemas.microsoft.com/office/powerpoint/2010/main" val="3865575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8064896"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614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49859"/>
            <a:ext cx="3888432" cy="58326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2574"/>
            <a:ext cx="4032448" cy="57891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929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866330"/>
          </a:xfrm>
        </p:spPr>
        <p:txBody>
          <a:bodyPr>
            <a:noAutofit/>
          </a:bodyPr>
          <a:lstStyle/>
          <a:p>
            <a:r>
              <a:rPr lang="ru-RU" sz="2800" dirty="0" smtClean="0">
                <a:latin typeface="Times New Roman" pitchFamily="18" charset="0"/>
                <a:cs typeface="Times New Roman" pitchFamily="18" charset="0"/>
              </a:rPr>
              <a:t>Главными украшениями в одежде для мордвы служили своеобразные вышивки. Девушки каждой деревни даже соревновались между собой в этом искусстве. Украшения тоже были распространены. Археологи находят кольца, браслеты, перстни, серьги с подвесками.</a:t>
            </a:r>
            <a:endParaRPr lang="ru-RU" sz="2800" dirty="0">
              <a:latin typeface="Times New Roman" pitchFamily="18" charset="0"/>
              <a:cs typeface="Times New Roman" pitchFamily="18" charset="0"/>
            </a:endParaRPr>
          </a:p>
        </p:txBody>
      </p:sp>
      <p:sp>
        <p:nvSpPr>
          <p:cNvPr id="3" name="Объект 2"/>
          <p:cNvSpPr>
            <a:spLocks noGrp="1"/>
          </p:cNvSpPr>
          <p:nvPr>
            <p:ph idx="1"/>
          </p:nvPr>
        </p:nvSpPr>
        <p:spPr>
          <a:xfrm>
            <a:off x="1835696" y="3068959"/>
            <a:ext cx="5904656" cy="2736305"/>
          </a:xfrm>
        </p:spPr>
        <p:txBody>
          <a:bodyPr/>
          <a:lstStyle/>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24944"/>
            <a:ext cx="2088232" cy="31190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221088"/>
            <a:ext cx="3960206" cy="1920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260" y="2780928"/>
            <a:ext cx="2454399" cy="36659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476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normAutofit/>
          </a:bodyPr>
          <a:lstStyle/>
          <a:p>
            <a:pPr marL="0" indent="0" algn="ctr">
              <a:lnSpc>
                <a:spcPct val="115000"/>
              </a:lnSpc>
              <a:spcAft>
                <a:spcPts val="1000"/>
              </a:spcAft>
              <a:buNone/>
              <a:tabLst>
                <a:tab pos="857250" algn="l"/>
              </a:tabLst>
            </a:pPr>
            <a:r>
              <a:rPr lang="ru-RU" sz="2400" dirty="0" smtClean="0">
                <a:effectLst/>
                <a:latin typeface="Times New Roman" pitchFamily="18" charset="0"/>
                <a:ea typeface="Calibri"/>
                <a:cs typeface="Times New Roman" pitchFamily="18" charset="0"/>
              </a:rPr>
              <a:t>Мордва – древнее финно-угорское племя. Оно начало формироваться в 7- 6 веках до нашей эры на территории Саратовского Поволжья, на правом берегу Волги и её притоках, в бассейне Донских рек. Постепенно народ Мордовии стал оседло-земледельческим, появились крепости и города. Мордвы во все времена были сильно разрозненными - попадали под гнёт монголо-татарского ига, под владычество Казанского Ханства… Всё это сказывалось на формировании и трансформации мордовского национального костюма.</a:t>
            </a:r>
            <a:endParaRPr lang="ru-RU" sz="2400" dirty="0">
              <a:latin typeface="Times New Roman" pitchFamily="18" charset="0"/>
              <a:ea typeface="Calibri"/>
              <a:cs typeface="Times New Roman" pitchFamily="18" charset="0"/>
            </a:endParaRPr>
          </a:p>
          <a:p>
            <a:endParaRPr lang="ru-RU" dirty="0"/>
          </a:p>
        </p:txBody>
      </p:sp>
    </p:spTree>
    <p:extLst>
      <p:ext uri="{BB962C8B-B14F-4D97-AF65-F5344CB8AC3E}">
        <p14:creationId xmlns:p14="http://schemas.microsoft.com/office/powerpoint/2010/main" val="934009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21" y="274255"/>
            <a:ext cx="5514478" cy="36724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140968"/>
            <a:ext cx="3643605"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007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Times New Roman" pitchFamily="18" charset="0"/>
                <a:cs typeface="Times New Roman" pitchFamily="18" charset="0"/>
              </a:rPr>
              <a:t>Обувь</a:t>
            </a:r>
            <a:br>
              <a:rPr lang="ru-RU" dirty="0">
                <a:latin typeface="Times New Roman" pitchFamily="18" charset="0"/>
                <a:cs typeface="Times New Roman" pitchFamily="18" charset="0"/>
              </a:rPr>
            </a:br>
            <a:endParaRPr lang="ru-RU" dirty="0"/>
          </a:p>
        </p:txBody>
      </p:sp>
      <p:sp>
        <p:nvSpPr>
          <p:cNvPr id="3" name="Объект 2"/>
          <p:cNvSpPr>
            <a:spLocks noGrp="1"/>
          </p:cNvSpPr>
          <p:nvPr>
            <p:ph idx="1"/>
          </p:nvPr>
        </p:nvSpPr>
        <p:spPr/>
        <p:txBody>
          <a:bodyPr>
            <a:normAutofit fontScale="55000" lnSpcReduction="20000"/>
          </a:bodyPr>
          <a:lstStyle/>
          <a:p>
            <a:pPr marL="0" indent="0">
              <a:buNone/>
            </a:pPr>
            <a:r>
              <a:rPr lang="ru-RU" sz="4400" dirty="0" smtClean="0">
                <a:latin typeface="Times New Roman" pitchFamily="18" charset="0"/>
                <a:cs typeface="Times New Roman" pitchFamily="18" charset="0"/>
              </a:rPr>
              <a:t>Обувь делилась на повседневную и праздничную. Летом и зимой носились лапти. При изготовлении лаптей использовалось косое плетение. Они выполнялись с низкими бортами, спереди были в форме трапеции.</a:t>
            </a:r>
          </a:p>
          <a:p>
            <a:pPr marL="0" indent="0">
              <a:buNone/>
            </a:pPr>
            <a:r>
              <a:rPr lang="ru-RU" sz="4400" dirty="0" smtClean="0">
                <a:latin typeface="Times New Roman" pitchFamily="18" charset="0"/>
                <a:cs typeface="Times New Roman" pitchFamily="18" charset="0"/>
              </a:rPr>
              <a:t>Для тёплого периода в лаптях использовались подкладки, для холодного - онучи. По праздникам эрзяне надевали </a:t>
            </a:r>
            <a:r>
              <a:rPr lang="ru-RU" sz="4400" dirty="0" err="1" smtClean="0">
                <a:latin typeface="Times New Roman" pitchFamily="18" charset="0"/>
                <a:cs typeface="Times New Roman" pitchFamily="18" charset="0"/>
              </a:rPr>
              <a:t>кемть</a:t>
            </a:r>
            <a:r>
              <a:rPr lang="ru-RU" sz="4400" dirty="0" smtClean="0">
                <a:latin typeface="Times New Roman" pitchFamily="18" charset="0"/>
                <a:cs typeface="Times New Roman" pitchFamily="18" charset="0"/>
              </a:rPr>
              <a:t>, </a:t>
            </a:r>
            <a:r>
              <a:rPr lang="ru-RU" sz="4400" dirty="0" err="1" smtClean="0">
                <a:latin typeface="Times New Roman" pitchFamily="18" charset="0"/>
                <a:cs typeface="Times New Roman" pitchFamily="18" charset="0"/>
              </a:rPr>
              <a:t>мокшаны</a:t>
            </a:r>
            <a:r>
              <a:rPr lang="ru-RU" sz="4400" dirty="0" smtClean="0">
                <a:latin typeface="Times New Roman" pitchFamily="18" charset="0"/>
                <a:cs typeface="Times New Roman" pitchFamily="18" charset="0"/>
              </a:rPr>
              <a:t> – </a:t>
            </a:r>
            <a:r>
              <a:rPr lang="ru-RU" sz="4400" dirty="0" err="1" smtClean="0">
                <a:latin typeface="Times New Roman" pitchFamily="18" charset="0"/>
                <a:cs typeface="Times New Roman" pitchFamily="18" charset="0"/>
              </a:rPr>
              <a:t>кемот</a:t>
            </a:r>
            <a:r>
              <a:rPr lang="ru-RU" sz="4400" dirty="0" smtClean="0">
                <a:latin typeface="Times New Roman" pitchFamily="18" charset="0"/>
                <a:cs typeface="Times New Roman" pitchFamily="18" charset="0"/>
              </a:rPr>
              <a:t>. Самыми нарядными были сапоги, украшенные складками на голени и каблуком. Сапоги были с острыми носами. На них шла коровья и телячья кожа.</a:t>
            </a:r>
          </a:p>
          <a:p>
            <a:pPr marL="0" indent="0">
              <a:buNone/>
            </a:pPr>
            <a:r>
              <a:rPr lang="ru-RU" sz="4400" dirty="0" smtClean="0">
                <a:latin typeface="Times New Roman" pitchFamily="18" charset="0"/>
                <a:cs typeface="Times New Roman" pitchFamily="18" charset="0"/>
              </a:rPr>
              <a:t>Женская обувь мало чем отличалась от мужской. Разница заключалась лишь в цвете портянок. Богатые жительницы мордовского народа по праздникам надевали сапоги.</a:t>
            </a:r>
          </a:p>
          <a:p>
            <a:endParaRPr lang="ru-RU" sz="4400" dirty="0" smtClean="0">
              <a:latin typeface="Times New Roman" pitchFamily="18" charset="0"/>
              <a:cs typeface="Times New Roman" pitchFamily="18" charset="0"/>
            </a:endParaRPr>
          </a:p>
          <a:p>
            <a:endParaRPr lang="ru-RU" sz="4400" dirty="0" smtClean="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605548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545" y="3104964"/>
            <a:ext cx="4509681" cy="33843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41" y="1261069"/>
            <a:ext cx="4682470" cy="35283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019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381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903" y="260648"/>
            <a:ext cx="4468097" cy="61206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056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1512168"/>
          </a:xfrm>
        </p:spPr>
        <p:txBody>
          <a:bodyPr>
            <a:normAutofit fontScale="90000"/>
          </a:bodyPr>
          <a:lstStyle/>
          <a:p>
            <a:pPr marL="514350" lvl="0" indent="-514350">
              <a:lnSpc>
                <a:spcPct val="110000"/>
              </a:lnSpc>
              <a:spcBef>
                <a:spcPct val="20000"/>
              </a:spcBef>
              <a:spcAft>
                <a:spcPts val="1000"/>
              </a:spcAft>
            </a:pPr>
            <a:r>
              <a:rPr lang="ru-RU" sz="2700" dirty="0" smtClean="0">
                <a:effectLst/>
                <a:latin typeface="Times New Roman"/>
                <a:ea typeface="Calibri"/>
                <a:cs typeface="Times New Roman"/>
              </a:rPr>
              <a:t> </a:t>
            </a:r>
            <a:r>
              <a:rPr lang="ru-RU" sz="2700" dirty="0" smtClean="0">
                <a:effectLst/>
                <a:latin typeface="Times New Roman" pitchFamily="18" charset="0"/>
                <a:ea typeface="Calibri"/>
                <a:cs typeface="Times New Roman" pitchFamily="18" charset="0"/>
              </a:rPr>
              <a:t>Мордовский народ разделяется на две этнические группы. Это мордвы-мокши и мордвы-эрзи. Национальные костюмы каждой группы различаются. Из общих черт можно отметить следующие элементы </a:t>
            </a:r>
            <a:r>
              <a:rPr lang="ru-RU" sz="2700" dirty="0" smtClean="0">
                <a:effectLst/>
                <a:latin typeface="Times New Roman" pitchFamily="18" charset="0"/>
                <a:ea typeface="Calibri"/>
                <a:cs typeface="Times New Roman" pitchFamily="18" charset="0"/>
              </a:rPr>
              <a:t>одежды:</a:t>
            </a:r>
            <a:r>
              <a:rPr lang="ru-RU" sz="2700" dirty="0">
                <a:latin typeface="Times New Roman" pitchFamily="18" charset="0"/>
                <a:ea typeface="Calibri"/>
                <a:cs typeface="Times New Roman" pitchFamily="18" charset="0"/>
              </a:rPr>
              <a:t/>
            </a:r>
            <a:br>
              <a:rPr lang="ru-RU" sz="2700" dirty="0">
                <a:latin typeface="Times New Roman" pitchFamily="18" charset="0"/>
                <a:ea typeface="Calibri"/>
                <a:cs typeface="Times New Roman" pitchFamily="18" charset="0"/>
              </a:rPr>
            </a:br>
            <a:endParaRPr lang="ru-RU" sz="2700" dirty="0">
              <a:latin typeface="Times New Roman" pitchFamily="18" charset="0"/>
              <a:cs typeface="Times New Roman" pitchFamily="18" charset="0"/>
            </a:endParaRPr>
          </a:p>
        </p:txBody>
      </p:sp>
      <p:sp>
        <p:nvSpPr>
          <p:cNvPr id="3" name="Объект 2"/>
          <p:cNvSpPr>
            <a:spLocks noGrp="1"/>
          </p:cNvSpPr>
          <p:nvPr>
            <p:ph idx="1"/>
          </p:nvPr>
        </p:nvSpPr>
        <p:spPr>
          <a:xfrm>
            <a:off x="899592" y="2132856"/>
            <a:ext cx="7787208" cy="3993307"/>
          </a:xfrm>
        </p:spPr>
        <p:txBody>
          <a:bodyPr>
            <a:normAutofit fontScale="85000" lnSpcReduction="20000"/>
          </a:bodyPr>
          <a:lstStyle/>
          <a:p>
            <a:r>
              <a:rPr lang="ru-RU" dirty="0" smtClean="0">
                <a:solidFill>
                  <a:prstClr val="black"/>
                </a:solidFill>
                <a:latin typeface="Times New Roman"/>
                <a:ea typeface="Calibri"/>
                <a:cs typeface="Times New Roman"/>
              </a:rPr>
              <a:t>Для </a:t>
            </a:r>
            <a:r>
              <a:rPr lang="ru-RU" dirty="0">
                <a:solidFill>
                  <a:prstClr val="black"/>
                </a:solidFill>
                <a:latin typeface="Times New Roman"/>
                <a:ea typeface="Calibri"/>
                <a:cs typeface="Times New Roman"/>
              </a:rPr>
              <a:t>повседневной одежды мордовский народ использовал грубую ткань, которая изготавливалась из конопли. Одежда для торжественных случаев была более утончённой. Её шили изо </a:t>
            </a:r>
            <a:r>
              <a:rPr lang="ru-RU" dirty="0" smtClean="0">
                <a:solidFill>
                  <a:prstClr val="black"/>
                </a:solidFill>
                <a:latin typeface="Times New Roman"/>
                <a:ea typeface="Calibri"/>
                <a:cs typeface="Times New Roman"/>
              </a:rPr>
              <a:t>льна.</a:t>
            </a:r>
          </a:p>
          <a:p>
            <a:r>
              <a:rPr lang="ru-RU" dirty="0" smtClean="0">
                <a:solidFill>
                  <a:prstClr val="black"/>
                </a:solidFill>
                <a:latin typeface="Times New Roman"/>
                <a:ea typeface="Calibri"/>
                <a:cs typeface="Times New Roman"/>
              </a:rPr>
              <a:t>Для </a:t>
            </a:r>
            <a:r>
              <a:rPr lang="ru-RU" dirty="0">
                <a:solidFill>
                  <a:prstClr val="black"/>
                </a:solidFill>
                <a:latin typeface="Times New Roman"/>
                <a:ea typeface="Calibri"/>
                <a:cs typeface="Times New Roman"/>
              </a:rPr>
              <a:t>изготовления головных уборов использовалось сукно. </a:t>
            </a:r>
            <a:endParaRPr lang="ru-RU" dirty="0" smtClean="0">
              <a:solidFill>
                <a:prstClr val="black"/>
              </a:solidFill>
              <a:latin typeface="Times New Roman"/>
              <a:ea typeface="Calibri"/>
              <a:cs typeface="Times New Roman"/>
            </a:endParaRPr>
          </a:p>
          <a:p>
            <a:r>
              <a:rPr lang="ru-RU" dirty="0" smtClean="0">
                <a:solidFill>
                  <a:prstClr val="black"/>
                </a:solidFill>
                <a:latin typeface="Times New Roman"/>
                <a:ea typeface="Calibri"/>
                <a:cs typeface="Times New Roman"/>
              </a:rPr>
              <a:t>Крой </a:t>
            </a:r>
            <a:r>
              <a:rPr lang="ru-RU" dirty="0">
                <a:solidFill>
                  <a:prstClr val="black"/>
                </a:solidFill>
                <a:latin typeface="Times New Roman"/>
                <a:ea typeface="Calibri"/>
                <a:cs typeface="Times New Roman"/>
              </a:rPr>
              <a:t>одежды был свободный, прямой или </a:t>
            </a:r>
            <a:r>
              <a:rPr lang="ru-RU" dirty="0" err="1">
                <a:solidFill>
                  <a:prstClr val="black"/>
                </a:solidFill>
                <a:latin typeface="Times New Roman"/>
                <a:ea typeface="Calibri"/>
                <a:cs typeface="Times New Roman"/>
              </a:rPr>
              <a:t>трапецевидный</a:t>
            </a:r>
            <a:r>
              <a:rPr lang="ru-RU" dirty="0">
                <a:solidFill>
                  <a:prstClr val="black"/>
                </a:solidFill>
                <a:latin typeface="Times New Roman"/>
                <a:ea typeface="Calibri"/>
                <a:cs typeface="Times New Roman"/>
              </a:rPr>
              <a:t>. </a:t>
            </a:r>
            <a:endParaRPr lang="ru-RU" dirty="0" smtClean="0">
              <a:solidFill>
                <a:prstClr val="black"/>
              </a:solidFill>
              <a:latin typeface="Times New Roman"/>
              <a:ea typeface="Calibri"/>
              <a:cs typeface="Times New Roman"/>
            </a:endParaRPr>
          </a:p>
          <a:p>
            <a:r>
              <a:rPr lang="ru-RU" dirty="0" smtClean="0">
                <a:solidFill>
                  <a:prstClr val="black"/>
                </a:solidFill>
                <a:latin typeface="Times New Roman"/>
                <a:ea typeface="Calibri"/>
                <a:cs typeface="Times New Roman"/>
              </a:rPr>
              <a:t>Верхняя </a:t>
            </a:r>
            <a:r>
              <a:rPr lang="ru-RU" dirty="0">
                <a:solidFill>
                  <a:prstClr val="black"/>
                </a:solidFill>
                <a:latin typeface="Times New Roman"/>
                <a:ea typeface="Calibri"/>
                <a:cs typeface="Times New Roman"/>
              </a:rPr>
              <a:t>одежда была с запахом.</a:t>
            </a:r>
            <a:r>
              <a:rPr lang="ru-RU" sz="2400" dirty="0">
                <a:solidFill>
                  <a:prstClr val="black"/>
                </a:solidFill>
                <a:ea typeface="Calibri"/>
                <a:cs typeface="Times New Roman"/>
              </a:rPr>
              <a:t/>
            </a:r>
            <a:br>
              <a:rPr lang="ru-RU" sz="2400" dirty="0">
                <a:solidFill>
                  <a:prstClr val="black"/>
                </a:solidFill>
                <a:ea typeface="Calibri"/>
                <a:cs typeface="Times New Roman"/>
              </a:rPr>
            </a:br>
            <a:endParaRPr lang="ru-RU" dirty="0"/>
          </a:p>
        </p:txBody>
      </p:sp>
    </p:spTree>
    <p:extLst>
      <p:ext uri="{BB962C8B-B14F-4D97-AF65-F5344CB8AC3E}">
        <p14:creationId xmlns:p14="http://schemas.microsoft.com/office/powerpoint/2010/main" val="1856821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a:bodyPr>
          <a:lstStyle/>
          <a:p>
            <a:pPr marL="0" indent="0">
              <a:lnSpc>
                <a:spcPct val="115000"/>
              </a:lnSpc>
              <a:spcAft>
                <a:spcPts val="1000"/>
              </a:spcAft>
              <a:buNone/>
            </a:pPr>
            <a:endParaRPr lang="ru-RU" sz="2400" dirty="0">
              <a:ea typeface="Calibri"/>
              <a:cs typeface="Times New Roman"/>
            </a:endParaRPr>
          </a:p>
          <a:p>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20"/>
            <a:ext cx="4932040" cy="371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84202"/>
            <a:ext cx="3888432" cy="59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141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solidFill>
                  <a:prstClr val="black"/>
                </a:solidFill>
                <a:latin typeface="Times New Roman"/>
                <a:ea typeface="Calibri"/>
                <a:cs typeface="Times New Roman"/>
              </a:rPr>
              <a:t>Мужские костюмы состояли, в основном, из тёмного сукна. В обуви и головных уборах присутствовали чёрно-белые цвета.</a:t>
            </a:r>
            <a:r>
              <a:rPr lang="ru-RU" sz="2400" dirty="0">
                <a:solidFill>
                  <a:prstClr val="black"/>
                </a:solidFill>
                <a:ea typeface="Calibri"/>
                <a:cs typeface="Times New Roman"/>
              </a:rPr>
              <a:t/>
            </a:r>
            <a:br>
              <a:rPr lang="ru-RU" sz="2400" dirty="0">
                <a:solidFill>
                  <a:prstClr val="black"/>
                </a:solidFill>
                <a:ea typeface="Calibri"/>
                <a:cs typeface="Times New Roman"/>
              </a:rPr>
            </a:br>
            <a:r>
              <a:rPr lang="ru-RU" sz="2400" dirty="0">
                <a:solidFill>
                  <a:prstClr val="black"/>
                </a:solidFill>
                <a:latin typeface="Times New Roman"/>
                <a:ea typeface="Calibri"/>
                <a:cs typeface="Times New Roman"/>
              </a:rPr>
              <a:t>Женская одежда выигрывала за счет разноцветных вышивок и украшений</a:t>
            </a:r>
            <a:r>
              <a:rPr lang="ru-RU" sz="2400" dirty="0" smtClean="0">
                <a:solidFill>
                  <a:prstClr val="black"/>
                </a:solidFill>
                <a:latin typeface="Times New Roman"/>
                <a:ea typeface="Calibri"/>
                <a:cs typeface="Times New Roman"/>
              </a:rPr>
              <a:t>.</a:t>
            </a:r>
            <a:endParaRPr lang="ru-RU"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4291956" cy="317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16832"/>
            <a:ext cx="3078163"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817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fontScale="77500" lnSpcReduction="20000"/>
          </a:bodyPr>
          <a:lstStyle/>
          <a:p>
            <a:pPr marL="0" indent="0" algn="ctr">
              <a:lnSpc>
                <a:spcPct val="115000"/>
              </a:lnSpc>
              <a:spcAft>
                <a:spcPts val="1000"/>
              </a:spcAft>
              <a:buNone/>
            </a:pPr>
            <a:r>
              <a:rPr lang="ru-RU" sz="3400" dirty="0" smtClean="0">
                <a:effectLst/>
                <a:latin typeface="Times New Roman" pitchFamily="18" charset="0"/>
                <a:ea typeface="Calibri"/>
                <a:cs typeface="Times New Roman" pitchFamily="18" charset="0"/>
              </a:rPr>
              <a:t>Женский наряд был богат различными элементами одежды, из-за чего мордовским женщинам порой приходилось тратить на своё убранство несколько часов и прибегать к помощи нескольких </a:t>
            </a:r>
            <a:r>
              <a:rPr lang="ru-RU" sz="3400" dirty="0" err="1" smtClean="0">
                <a:effectLst/>
                <a:latin typeface="Times New Roman" pitchFamily="18" charset="0"/>
                <a:ea typeface="Calibri"/>
                <a:cs typeface="Times New Roman" pitchFamily="18" charset="0"/>
              </a:rPr>
              <a:t>помощниц.Рубаха</a:t>
            </a:r>
            <a:r>
              <a:rPr lang="ru-RU" sz="3400" dirty="0" smtClean="0">
                <a:effectLst/>
                <a:latin typeface="Times New Roman" pitchFamily="18" charset="0"/>
                <a:ea typeface="Calibri"/>
                <a:cs typeface="Times New Roman" pitchFamily="18" charset="0"/>
              </a:rPr>
              <a:t> в виде туники была распространена у обеих этнических групп. Но в отличии от мужской, женская была богато украшена. И у женщин были распространены пояса, каркасы. Их отличительной особенностью были кисточки на концах. </a:t>
            </a:r>
            <a:r>
              <a:rPr lang="ru-RU" sz="3400" dirty="0" err="1" smtClean="0">
                <a:effectLst/>
                <a:latin typeface="Times New Roman" pitchFamily="18" charset="0"/>
                <a:ea typeface="Calibri"/>
                <a:cs typeface="Times New Roman" pitchFamily="18" charset="0"/>
              </a:rPr>
              <a:t>Мокшаны</a:t>
            </a:r>
            <a:r>
              <a:rPr lang="ru-RU" sz="3400" dirty="0" smtClean="0">
                <a:effectLst/>
                <a:latin typeface="Times New Roman" pitchFamily="18" charset="0"/>
                <a:ea typeface="Calibri"/>
                <a:cs typeface="Times New Roman" pitchFamily="18" charset="0"/>
              </a:rPr>
              <a:t> носили более короткую рубаху, поэтому к ней шли штаны. У эрзян вместо этого было принято носить набедренную повязку – </a:t>
            </a:r>
            <a:r>
              <a:rPr lang="ru-RU" sz="3400" dirty="0" err="1" smtClean="0">
                <a:effectLst/>
                <a:latin typeface="Times New Roman" pitchFamily="18" charset="0"/>
                <a:ea typeface="Calibri"/>
                <a:cs typeface="Times New Roman" pitchFamily="18" charset="0"/>
              </a:rPr>
              <a:t>пулай</a:t>
            </a:r>
            <a:r>
              <a:rPr lang="ru-RU" sz="3400" dirty="0" smtClean="0">
                <a:effectLst/>
                <a:latin typeface="Times New Roman" pitchFamily="18" charset="0"/>
                <a:ea typeface="Calibri"/>
                <a:cs typeface="Times New Roman" pitchFamily="18" charset="0"/>
              </a:rPr>
              <a:t>. </a:t>
            </a:r>
            <a:r>
              <a:rPr lang="ru-RU" sz="3400" dirty="0" err="1" smtClean="0">
                <a:effectLst/>
                <a:latin typeface="Times New Roman" pitchFamily="18" charset="0"/>
                <a:ea typeface="Calibri"/>
                <a:cs typeface="Times New Roman" pitchFamily="18" charset="0"/>
              </a:rPr>
              <a:t>Пулай</a:t>
            </a:r>
            <a:r>
              <a:rPr lang="ru-RU" sz="3400" dirty="0" smtClean="0">
                <a:effectLst/>
                <a:latin typeface="Times New Roman" pitchFamily="18" charset="0"/>
                <a:ea typeface="Calibri"/>
                <a:cs typeface="Times New Roman" pitchFamily="18" charset="0"/>
              </a:rPr>
              <a:t> и его убранство могли многое рассказать о женщине, её происхождении и достатке.</a:t>
            </a:r>
            <a:endParaRPr lang="ru-RU" sz="3400" dirty="0">
              <a:latin typeface="Times New Roman" pitchFamily="18" charset="0"/>
              <a:ea typeface="Calibri"/>
              <a:cs typeface="Times New Roman" pitchFamily="18" charset="0"/>
            </a:endParaRPr>
          </a:p>
          <a:p>
            <a:endParaRPr lang="ru-RU" dirty="0"/>
          </a:p>
        </p:txBody>
      </p:sp>
    </p:spTree>
    <p:extLst>
      <p:ext uri="{BB962C8B-B14F-4D97-AF65-F5344CB8AC3E}">
        <p14:creationId xmlns:p14="http://schemas.microsoft.com/office/powerpoint/2010/main" val="2579263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Эрзянские костюмы</a:t>
            </a:r>
            <a:endParaRPr lang="ru-RU"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43995"/>
            <a:ext cx="3456384" cy="53487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42396"/>
            <a:ext cx="3528392" cy="54690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854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8150"/>
            <a:ext cx="4104456" cy="57809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694" y="409165"/>
            <a:ext cx="3810000" cy="5648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291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latin typeface="Times New Roman" pitchFamily="18" charset="0"/>
                <a:cs typeface="Times New Roman" pitchFamily="18" charset="0"/>
              </a:rPr>
              <a:t>Мокшанские</a:t>
            </a:r>
            <a:r>
              <a:rPr lang="ru-RU" dirty="0" smtClean="0">
                <a:latin typeface="Times New Roman" pitchFamily="18" charset="0"/>
                <a:cs typeface="Times New Roman" pitchFamily="18" charset="0"/>
              </a:rPr>
              <a:t> костюмы</a:t>
            </a:r>
            <a:endParaRPr lang="ru-RU"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4844778"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327" y="1200231"/>
            <a:ext cx="3331155" cy="51632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552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596</Words>
  <Application>Microsoft Office PowerPoint</Application>
  <PresentationFormat>Экран (4:3)</PresentationFormat>
  <Paragraphs>24</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Мордовский народный костюм</vt:lpstr>
      <vt:lpstr>Презентация PowerPoint</vt:lpstr>
      <vt:lpstr> Мордовский народ разделяется на две этнические группы. Это мордвы-мокши и мордвы-эрзи. Национальные костюмы каждой группы различаются. Из общих черт можно отметить следующие элементы одежды: </vt:lpstr>
      <vt:lpstr>Презентация PowerPoint</vt:lpstr>
      <vt:lpstr>Мужские костюмы состояли, в основном, из тёмного сукна. В обуви и головных уборах присутствовали чёрно-белые цвета. Женская одежда выигрывала за счет разноцветных вышивок и украшений.</vt:lpstr>
      <vt:lpstr>Презентация PowerPoint</vt:lpstr>
      <vt:lpstr>Эрзянские костюмы</vt:lpstr>
      <vt:lpstr>Презентация PowerPoint</vt:lpstr>
      <vt:lpstr>Мокшанские костюмы</vt:lpstr>
      <vt:lpstr>Презентация PowerPoint</vt:lpstr>
      <vt:lpstr>Презентация PowerPoint</vt:lpstr>
      <vt:lpstr>Эрзя</vt:lpstr>
      <vt:lpstr>Мокша</vt:lpstr>
      <vt:lpstr>Одним из последних вошёл в моду у женщин передник. Его носили не только в будни, но и в праздничные дни.</vt:lpstr>
      <vt:lpstr>Детская одежда повторяла элементы мужских и женских взрослых костюмов. Мальчики также носили рубахи и кафтаны или тулупы. Девочки могли похвастаться расшитыми балахонами и платьями.</vt:lpstr>
      <vt:lpstr>Презентация PowerPoint</vt:lpstr>
      <vt:lpstr>Презентация PowerPoint</vt:lpstr>
      <vt:lpstr>Презентация PowerPoint</vt:lpstr>
      <vt:lpstr>Главными украшениями в одежде для мордвы служили своеобразные вышивки. Девушки каждой деревни даже соревновались между собой в этом искусстве. Украшения тоже были распространены. Археологи находят кольца, браслеты, перстни, серьги с подвесками.</vt:lpstr>
      <vt:lpstr>Презентация PowerPoint</vt:lpstr>
      <vt:lpstr>Обувь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Мордовский народный костюм</dc:title>
  <dc:creator>admin</dc:creator>
  <cp:lastModifiedBy>admin</cp:lastModifiedBy>
  <cp:revision>7</cp:revision>
  <dcterms:created xsi:type="dcterms:W3CDTF">2020-12-11T11:07:50Z</dcterms:created>
  <dcterms:modified xsi:type="dcterms:W3CDTF">2020-12-11T12:09:18Z</dcterms:modified>
</cp:coreProperties>
</file>