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6" r:id="rId4"/>
    <p:sldId id="268" r:id="rId5"/>
    <p:sldId id="267" r:id="rId6"/>
    <p:sldId id="275" r:id="rId7"/>
    <p:sldId id="276" r:id="rId8"/>
    <p:sldId id="277" r:id="rId9"/>
    <p:sldId id="278" r:id="rId10"/>
    <p:sldId id="279" r:id="rId11"/>
    <p:sldId id="281" r:id="rId12"/>
    <p:sldId id="269" r:id="rId13"/>
    <p:sldId id="270" r:id="rId14"/>
    <p:sldId id="271" r:id="rId15"/>
    <p:sldId id="272" r:id="rId16"/>
    <p:sldId id="297" r:id="rId17"/>
    <p:sldId id="296" r:id="rId18"/>
    <p:sldId id="295" r:id="rId19"/>
    <p:sldId id="298" r:id="rId20"/>
    <p:sldId id="273" r:id="rId21"/>
    <p:sldId id="299" r:id="rId22"/>
    <p:sldId id="302" r:id="rId23"/>
    <p:sldId id="301" r:id="rId24"/>
    <p:sldId id="304" r:id="rId25"/>
    <p:sldId id="303" r:id="rId26"/>
    <p:sldId id="300" r:id="rId27"/>
    <p:sldId id="274" r:id="rId28"/>
    <p:sldId id="294" r:id="rId29"/>
    <p:sldId id="282" r:id="rId30"/>
    <p:sldId id="283" r:id="rId31"/>
    <p:sldId id="284" r:id="rId32"/>
    <p:sldId id="285" r:id="rId33"/>
    <p:sldId id="286" r:id="rId34"/>
    <p:sldId id="287" r:id="rId35"/>
    <p:sldId id="290" r:id="rId36"/>
    <p:sldId id="288" r:id="rId37"/>
    <p:sldId id="289" r:id="rId38"/>
  </p:sldIdLst>
  <p:sldSz cx="12192000" cy="9144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310" y="67"/>
      </p:cViewPr>
      <p:guideLst>
        <p:guide orient="horz" pos="288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840569"/>
            <a:ext cx="103632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5181600"/>
            <a:ext cx="85344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5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8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1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4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6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96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24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366186"/>
            <a:ext cx="274320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366186"/>
            <a:ext cx="802640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5875867"/>
            <a:ext cx="10363200" cy="1816100"/>
          </a:xfrm>
        </p:spPr>
        <p:txBody>
          <a:bodyPr anchor="t"/>
          <a:lstStyle>
            <a:lvl1pPr algn="l">
              <a:defRPr sz="7111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3875619"/>
            <a:ext cx="10363200" cy="2000249"/>
          </a:xfrm>
        </p:spPr>
        <p:txBody>
          <a:bodyPr anchor="b"/>
          <a:lstStyle>
            <a:lvl1pPr marL="0" indent="0">
              <a:buNone/>
              <a:defRPr sz="3556">
                <a:solidFill>
                  <a:schemeClr val="tx1">
                    <a:tint val="75000"/>
                  </a:schemeClr>
                </a:solidFill>
              </a:defRPr>
            </a:lvl1pPr>
            <a:lvl2pPr marL="81281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562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3pPr>
            <a:lvl4pPr marL="2438430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4pPr>
            <a:lvl5pPr marL="3251241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5pPr>
            <a:lvl6pPr marL="4064051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6pPr>
            <a:lvl7pPr marL="4876861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7pPr>
            <a:lvl8pPr marL="5689671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8pPr>
            <a:lvl9pPr marL="6502481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2133602"/>
            <a:ext cx="5384800" cy="6034617"/>
          </a:xfrm>
        </p:spPr>
        <p:txBody>
          <a:bodyPr/>
          <a:lstStyle>
            <a:lvl1pPr>
              <a:defRPr sz="4978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2133602"/>
            <a:ext cx="5384800" cy="6034617"/>
          </a:xfrm>
        </p:spPr>
        <p:txBody>
          <a:bodyPr/>
          <a:lstStyle>
            <a:lvl1pPr>
              <a:defRPr sz="4978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1" y="2046817"/>
            <a:ext cx="5386917" cy="853016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1" y="2899833"/>
            <a:ext cx="5386917" cy="5268384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2046817"/>
            <a:ext cx="5389033" cy="853016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899833"/>
            <a:ext cx="5389033" cy="5268384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364067"/>
            <a:ext cx="4011084" cy="1549400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364068"/>
            <a:ext cx="6815668" cy="7804151"/>
          </a:xfrm>
        </p:spPr>
        <p:txBody>
          <a:bodyPr/>
          <a:lstStyle>
            <a:lvl1pPr>
              <a:defRPr sz="5689"/>
            </a:lvl1pPr>
            <a:lvl2pPr>
              <a:defRPr sz="4978"/>
            </a:lvl2pPr>
            <a:lvl3pPr>
              <a:defRPr sz="4267"/>
            </a:lvl3pPr>
            <a:lvl4pPr>
              <a:defRPr sz="3556"/>
            </a:lvl4pPr>
            <a:lvl5pPr>
              <a:defRPr sz="3556"/>
            </a:lvl5pPr>
            <a:lvl6pPr>
              <a:defRPr sz="3556"/>
            </a:lvl6pPr>
            <a:lvl7pPr>
              <a:defRPr sz="3556"/>
            </a:lvl7pPr>
            <a:lvl8pPr>
              <a:defRPr sz="3556"/>
            </a:lvl8pPr>
            <a:lvl9pPr>
              <a:defRPr sz="355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913468"/>
            <a:ext cx="4011084" cy="6254751"/>
          </a:xfrm>
        </p:spPr>
        <p:txBody>
          <a:bodyPr/>
          <a:lstStyle>
            <a:lvl1pPr marL="0" indent="0">
              <a:buNone/>
              <a:defRPr sz="2489"/>
            </a:lvl1pPr>
            <a:lvl2pPr marL="812810" indent="0">
              <a:buNone/>
              <a:defRPr sz="2133"/>
            </a:lvl2pPr>
            <a:lvl3pPr marL="1625620" indent="0">
              <a:buNone/>
              <a:defRPr sz="1778"/>
            </a:lvl3pPr>
            <a:lvl4pPr marL="2438430" indent="0">
              <a:buNone/>
              <a:defRPr sz="1600"/>
            </a:lvl4pPr>
            <a:lvl5pPr marL="3251241" indent="0">
              <a:buNone/>
              <a:defRPr sz="1600"/>
            </a:lvl5pPr>
            <a:lvl6pPr marL="4064051" indent="0">
              <a:buNone/>
              <a:defRPr sz="1600"/>
            </a:lvl6pPr>
            <a:lvl7pPr marL="4876861" indent="0">
              <a:buNone/>
              <a:defRPr sz="1600"/>
            </a:lvl7pPr>
            <a:lvl8pPr marL="5689671" indent="0">
              <a:buNone/>
              <a:defRPr sz="1600"/>
            </a:lvl8pPr>
            <a:lvl9pPr marL="6502481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6400801"/>
            <a:ext cx="7315200" cy="755651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817033"/>
            <a:ext cx="7315200" cy="5486400"/>
          </a:xfrm>
        </p:spPr>
        <p:txBody>
          <a:bodyPr/>
          <a:lstStyle>
            <a:lvl1pPr marL="0" indent="0">
              <a:buNone/>
              <a:defRPr sz="5689"/>
            </a:lvl1pPr>
            <a:lvl2pPr marL="812810" indent="0">
              <a:buNone/>
              <a:defRPr sz="4978"/>
            </a:lvl2pPr>
            <a:lvl3pPr marL="1625620" indent="0">
              <a:buNone/>
              <a:defRPr sz="4267"/>
            </a:lvl3pPr>
            <a:lvl4pPr marL="2438430" indent="0">
              <a:buNone/>
              <a:defRPr sz="3556"/>
            </a:lvl4pPr>
            <a:lvl5pPr marL="3251241" indent="0">
              <a:buNone/>
              <a:defRPr sz="3556"/>
            </a:lvl5pPr>
            <a:lvl6pPr marL="4064051" indent="0">
              <a:buNone/>
              <a:defRPr sz="3556"/>
            </a:lvl6pPr>
            <a:lvl7pPr marL="4876861" indent="0">
              <a:buNone/>
              <a:defRPr sz="3556"/>
            </a:lvl7pPr>
            <a:lvl8pPr marL="5689671" indent="0">
              <a:buNone/>
              <a:defRPr sz="3556"/>
            </a:lvl8pPr>
            <a:lvl9pPr marL="6502481" indent="0">
              <a:buNone/>
              <a:defRPr sz="3556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7156452"/>
            <a:ext cx="7315200" cy="1073149"/>
          </a:xfrm>
        </p:spPr>
        <p:txBody>
          <a:bodyPr/>
          <a:lstStyle>
            <a:lvl1pPr marL="0" indent="0">
              <a:buNone/>
              <a:defRPr sz="2489"/>
            </a:lvl1pPr>
            <a:lvl2pPr marL="812810" indent="0">
              <a:buNone/>
              <a:defRPr sz="2133"/>
            </a:lvl2pPr>
            <a:lvl3pPr marL="1625620" indent="0">
              <a:buNone/>
              <a:defRPr sz="1778"/>
            </a:lvl3pPr>
            <a:lvl4pPr marL="2438430" indent="0">
              <a:buNone/>
              <a:defRPr sz="1600"/>
            </a:lvl4pPr>
            <a:lvl5pPr marL="3251241" indent="0">
              <a:buNone/>
              <a:defRPr sz="1600"/>
            </a:lvl5pPr>
            <a:lvl6pPr marL="4064051" indent="0">
              <a:buNone/>
              <a:defRPr sz="1600"/>
            </a:lvl6pPr>
            <a:lvl7pPr marL="4876861" indent="0">
              <a:buNone/>
              <a:defRPr sz="1600"/>
            </a:lvl7pPr>
            <a:lvl8pPr marL="5689671" indent="0">
              <a:buNone/>
              <a:defRPr sz="1600"/>
            </a:lvl8pPr>
            <a:lvl9pPr marL="6502481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66184"/>
            <a:ext cx="109728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2133602"/>
            <a:ext cx="109728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8475135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8475135"/>
            <a:ext cx="3860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8475135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625620" rtl="0" eaLnBrk="1" latinLnBrk="0" hangingPunct="1">
        <a:spcBef>
          <a:spcPct val="0"/>
        </a:spcBef>
        <a:buNone/>
        <a:defRPr sz="7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9608" indent="-609608" algn="l" defTabSz="1625620" rtl="0" eaLnBrk="1" latinLnBrk="0" hangingPunct="1">
        <a:spcBef>
          <a:spcPct val="20000"/>
        </a:spcBef>
        <a:buFont typeface="Arial" pitchFamily="34" charset="0"/>
        <a:buChar char="•"/>
        <a:defRPr sz="5689" kern="1200">
          <a:solidFill>
            <a:schemeClr val="tx1"/>
          </a:solidFill>
          <a:latin typeface="+mn-lt"/>
          <a:ea typeface="+mn-ea"/>
          <a:cs typeface="+mn-cs"/>
        </a:defRPr>
      </a:lvl1pPr>
      <a:lvl2pPr marL="1320817" indent="-508006" algn="l" defTabSz="1625620" rtl="0" eaLnBrk="1" latinLnBrk="0" hangingPunct="1">
        <a:spcBef>
          <a:spcPct val="20000"/>
        </a:spcBef>
        <a:buFont typeface="Arial" pitchFamily="34" charset="0"/>
        <a:buChar char="–"/>
        <a:defRPr sz="4978" kern="1200">
          <a:solidFill>
            <a:schemeClr val="tx1"/>
          </a:solidFill>
          <a:latin typeface="+mn-lt"/>
          <a:ea typeface="+mn-ea"/>
          <a:cs typeface="+mn-cs"/>
        </a:defRPr>
      </a:lvl2pPr>
      <a:lvl3pPr marL="2032025" indent="-406405" algn="l" defTabSz="162562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3pPr>
      <a:lvl4pPr marL="2844836" indent="-406405" algn="l" defTabSz="1625620" rtl="0" eaLnBrk="1" latinLnBrk="0" hangingPunct="1">
        <a:spcBef>
          <a:spcPct val="20000"/>
        </a:spcBef>
        <a:buFont typeface="Arial" pitchFamily="34" charset="0"/>
        <a:buChar char="–"/>
        <a:defRPr sz="3556" kern="1200">
          <a:solidFill>
            <a:schemeClr val="tx1"/>
          </a:solidFill>
          <a:latin typeface="+mn-lt"/>
          <a:ea typeface="+mn-ea"/>
          <a:cs typeface="+mn-cs"/>
        </a:defRPr>
      </a:lvl4pPr>
      <a:lvl5pPr marL="3657646" indent="-406405" algn="l" defTabSz="1625620" rtl="0" eaLnBrk="1" latinLnBrk="0" hangingPunct="1">
        <a:spcBef>
          <a:spcPct val="20000"/>
        </a:spcBef>
        <a:buFont typeface="Arial" pitchFamily="34" charset="0"/>
        <a:buChar char="»"/>
        <a:defRPr sz="3556" kern="1200">
          <a:solidFill>
            <a:schemeClr val="tx1"/>
          </a:solidFill>
          <a:latin typeface="+mn-lt"/>
          <a:ea typeface="+mn-ea"/>
          <a:cs typeface="+mn-cs"/>
        </a:defRPr>
      </a:lvl5pPr>
      <a:lvl6pPr marL="4470456" indent="-406405" algn="l" defTabSz="1625620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6pPr>
      <a:lvl7pPr marL="5283266" indent="-406405" algn="l" defTabSz="1625620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7pPr>
      <a:lvl8pPr marL="6096076" indent="-406405" algn="l" defTabSz="1625620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8pPr>
      <a:lvl9pPr marL="6908886" indent="-406405" algn="l" defTabSz="1625620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81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2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43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24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405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86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67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48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112"/>
                    </a14:imgEffect>
                    <a14:imgEffect>
                      <a14:saturation sat="138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" t="1176"/>
          <a:stretch/>
        </p:blipFill>
        <p:spPr>
          <a:xfrm>
            <a:off x="0" y="18180"/>
            <a:ext cx="12192000" cy="91258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43472" y="490660"/>
            <a:ext cx="99341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79488"/>
            <a:r>
              <a:rPr lang="ru-RU" altLang="ru-RU" sz="2400" b="1" cap="all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11824" y="1090541"/>
            <a:ext cx="35283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79488"/>
            <a:r>
              <a:rPr lang="ru-RU" alt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87488" y="5718803"/>
            <a:ext cx="9649072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Захаровой Надежды Анатольевны</a:t>
            </a:r>
          </a:p>
          <a:p>
            <a:pPr algn="ctr" eaLnBrk="0" hangingPunct="0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нструктора по физической культуре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0" hangingPunct="0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структурного подразделения </a:t>
            </a:r>
          </a:p>
          <a:p>
            <a:pPr algn="ctr" eaLnBrk="0" hangingPunct="0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«Детский сад №16 комбинированного вида»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МБДОУ «Детский сад «Радуга»  комбинированного вида»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Рузаевского муниципального района</a:t>
            </a:r>
          </a:p>
          <a:p>
            <a:pPr algn="ctr" eaLnBrk="0" hangingPunct="0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Рузаевка 2022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0"/>
                    </a14:imgEffect>
                    <a14:imgEffect>
                      <a14:brightnessContrast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4" t="573" b="1"/>
          <a:stretch/>
        </p:blipFill>
        <p:spPr>
          <a:xfrm>
            <a:off x="4233195" y="1799605"/>
            <a:ext cx="3807019" cy="39191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370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112"/>
                    </a14:imgEffect>
                    <a14:imgEffect>
                      <a14:saturation sat="138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" t="1176"/>
          <a:stretch/>
        </p:blipFill>
        <p:spPr>
          <a:xfrm>
            <a:off x="0" y="18180"/>
            <a:ext cx="12192000" cy="91258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48000" y="3694837"/>
            <a:ext cx="6096000" cy="21852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kern="5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kern="5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Результаты </a:t>
            </a:r>
            <a:r>
              <a:rPr lang="ru-RU" sz="2400" b="1" kern="5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участия воспитанников </a:t>
            </a:r>
            <a:endParaRPr lang="ru-RU" sz="2400" b="1" kern="5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b="1" kern="5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конкурсах, выставках, турнирах, соревнованиях, а</a:t>
            </a:r>
            <a:r>
              <a:rPr lang="ru-RU" sz="2400" b="1" kern="50" dirty="0" smtClean="0">
                <a:solidFill>
                  <a:srgbClr val="002060"/>
                </a:solidFill>
                <a:latin typeface="Times New Roman" panose="02020603050405020304" pitchFamily="18" charset="0"/>
                <a:ea typeface="Andale Sans UI"/>
              </a:rPr>
              <a:t>кциях.</a:t>
            </a:r>
          </a:p>
          <a:p>
            <a:pPr algn="ctr">
              <a:spcAft>
                <a:spcPts val="0"/>
              </a:spcAft>
            </a:pPr>
            <a:endParaRPr lang="ru-RU" sz="2400" b="1" kern="50" dirty="0" smtClean="0">
              <a:solidFill>
                <a:srgbClr val="002060"/>
              </a:solidFill>
              <a:latin typeface="Times New Roman" panose="02020603050405020304" pitchFamily="18" charset="0"/>
              <a:ea typeface="Andale Sans UI"/>
            </a:endParaRPr>
          </a:p>
          <a:p>
            <a:pPr algn="ctr">
              <a:spcAft>
                <a:spcPts val="0"/>
              </a:spcAft>
            </a:pPr>
            <a:r>
              <a:rPr lang="ru-RU" sz="2000" kern="50" dirty="0" smtClean="0">
                <a:latin typeface="Times New Roman" panose="02020603050405020304" pitchFamily="18" charset="0"/>
              </a:rPr>
              <a:t>Муниципальный уровень-1</a:t>
            </a:r>
          </a:p>
          <a:p>
            <a:pPr algn="ctr">
              <a:spcAft>
                <a:spcPts val="0"/>
              </a:spcAft>
            </a:pPr>
            <a:r>
              <a:rPr lang="ru-RU" sz="2000" kern="50" dirty="0" smtClean="0">
                <a:latin typeface="Times New Roman" panose="02020603050405020304" pitchFamily="18" charset="0"/>
              </a:rPr>
              <a:t>Республиканский уровень-1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81329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616" y="2133600"/>
            <a:ext cx="4268768" cy="603408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112"/>
                    </a14:imgEffect>
                    <a14:imgEffect>
                      <a14:saturation sat="138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" t="1176"/>
          <a:stretch/>
        </p:blipFill>
        <p:spPr>
          <a:xfrm>
            <a:off x="0" y="18180"/>
            <a:ext cx="12192000" cy="91258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13" y="366184"/>
            <a:ext cx="5577735" cy="78843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064" y="366185"/>
            <a:ext cx="5577735" cy="788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04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616" y="2133600"/>
            <a:ext cx="4268768" cy="603408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112"/>
                    </a14:imgEffect>
                    <a14:imgEffect>
                      <a14:saturation sat="138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" t="1176"/>
          <a:stretch/>
        </p:blipFill>
        <p:spPr>
          <a:xfrm>
            <a:off x="0" y="18180"/>
            <a:ext cx="12192000" cy="912582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439817" y="4387334"/>
            <a:ext cx="3791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kern="50" dirty="0" smtClean="0">
                <a:solidFill>
                  <a:srgbClr val="002060"/>
                </a:solidFill>
                <a:latin typeface="Times New Roman" panose="02020603050405020304" pitchFamily="18" charset="0"/>
                <a:ea typeface="Andale Sans UI"/>
              </a:rPr>
              <a:t> </a:t>
            </a:r>
            <a:r>
              <a:rPr lang="ru-RU" sz="2400" b="1" kern="50" dirty="0" smtClean="0">
                <a:solidFill>
                  <a:srgbClr val="002060"/>
                </a:solidFill>
                <a:latin typeface="Times New Roman" panose="02020603050405020304" pitchFamily="18" charset="0"/>
                <a:ea typeface="Andale Sans UI"/>
              </a:rPr>
              <a:t>Наличие публикаций.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22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616" y="2133600"/>
            <a:ext cx="4268768" cy="603408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112"/>
                    </a14:imgEffect>
                    <a14:imgEffect>
                      <a14:saturation sat="138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" t="1176"/>
          <a:stretch/>
        </p:blipFill>
        <p:spPr>
          <a:xfrm>
            <a:off x="0" y="18180"/>
            <a:ext cx="12192000" cy="91258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366184"/>
            <a:ext cx="5970730" cy="843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98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112"/>
                    </a14:imgEffect>
                    <a14:imgEffect>
                      <a14:saturation sat="138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" t="1176"/>
          <a:stretch/>
        </p:blipFill>
        <p:spPr>
          <a:xfrm>
            <a:off x="0" y="18180"/>
            <a:ext cx="12192000" cy="91258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91544" y="3347864"/>
            <a:ext cx="806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kern="50" dirty="0" smtClean="0">
                <a:solidFill>
                  <a:srgbClr val="002060"/>
                </a:solidFill>
                <a:latin typeface="Times New Roman" panose="02020603050405020304" pitchFamily="18" charset="0"/>
                <a:ea typeface="Andale Sans UI"/>
              </a:rPr>
              <a:t> </a:t>
            </a:r>
            <a:r>
              <a:rPr lang="ru-RU" sz="2400" b="1" kern="50" dirty="0" smtClean="0">
                <a:solidFill>
                  <a:srgbClr val="002060"/>
                </a:solidFill>
                <a:latin typeface="Times New Roman" panose="02020603050405020304" pitchFamily="18" charset="0"/>
                <a:ea typeface="Andale Sans UI"/>
              </a:rPr>
              <a:t>Выступления </a:t>
            </a:r>
            <a:r>
              <a:rPr lang="ru-RU" sz="2400" b="1" kern="50" dirty="0">
                <a:solidFill>
                  <a:srgbClr val="002060"/>
                </a:solidFill>
                <a:latin typeface="Times New Roman" panose="02020603050405020304" pitchFamily="18" charset="0"/>
                <a:ea typeface="Andale Sans UI"/>
              </a:rPr>
              <a:t>на заседаниях методических советов, научно-практических конференциях, педагогических чтениях, семинарах, секциях, форумах, </a:t>
            </a:r>
            <a:r>
              <a:rPr lang="ru-RU" sz="2400" b="1" kern="50" dirty="0" smtClean="0">
                <a:solidFill>
                  <a:srgbClr val="002060"/>
                </a:solidFill>
                <a:latin typeface="Times New Roman" panose="02020603050405020304" pitchFamily="18" charset="0"/>
                <a:ea typeface="Andale Sans UI"/>
              </a:rPr>
              <a:t>радиопередачах.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95600" y="4644008"/>
            <a:ext cx="69847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spcAft>
                <a:spcPts val="0"/>
              </a:spcAft>
              <a:tabLst>
                <a:tab pos="75057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уровне образовательной организации-4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algn="ctr">
              <a:spcAft>
                <a:spcPts val="0"/>
              </a:spcAft>
              <a:tabLst>
                <a:tab pos="750570" algn="l"/>
              </a:tabLs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Муниципальный уровень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3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algn="ctr">
              <a:spcAft>
                <a:spcPts val="0"/>
              </a:spcAft>
              <a:tabLst>
                <a:tab pos="75057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Республиканский уровень-1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96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616" y="2133600"/>
            <a:ext cx="4268768" cy="603408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112"/>
                    </a14:imgEffect>
                    <a14:imgEffect>
                      <a14:saturation sat="138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" t="1176"/>
          <a:stretch/>
        </p:blipFill>
        <p:spPr>
          <a:xfrm>
            <a:off x="0" y="18180"/>
            <a:ext cx="12192000" cy="91258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704" y="461958"/>
            <a:ext cx="5828096" cy="823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1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616" y="2133600"/>
            <a:ext cx="4268768" cy="603408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112"/>
                    </a14:imgEffect>
                    <a14:imgEffect>
                      <a14:saturation sat="138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" t="1176"/>
          <a:stretch/>
        </p:blipFill>
        <p:spPr>
          <a:xfrm>
            <a:off x="0" y="18180"/>
            <a:ext cx="12192000" cy="91258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70871" y="-1124626"/>
            <a:ext cx="7700144" cy="1088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45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616" y="2133600"/>
            <a:ext cx="4268768" cy="603408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112"/>
                    </a14:imgEffect>
                    <a14:imgEffect>
                      <a14:saturation sat="138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" t="1176"/>
          <a:stretch/>
        </p:blipFill>
        <p:spPr>
          <a:xfrm>
            <a:off x="0" y="18180"/>
            <a:ext cx="12192000" cy="91258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32523" y="-1011363"/>
            <a:ext cx="7848872" cy="1109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21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616" y="2133600"/>
            <a:ext cx="4268768" cy="603408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112"/>
                    </a14:imgEffect>
                    <a14:imgEffect>
                      <a14:saturation sat="138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" t="1176"/>
          <a:stretch/>
        </p:blipFill>
        <p:spPr>
          <a:xfrm>
            <a:off x="0" y="18180"/>
            <a:ext cx="12192000" cy="91258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35469" y="-981585"/>
            <a:ext cx="7704856" cy="1089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37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616" y="2133600"/>
            <a:ext cx="4268768" cy="603408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112"/>
                    </a14:imgEffect>
                    <a14:imgEffect>
                      <a14:saturation sat="138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" t="1176"/>
          <a:stretch/>
        </p:blipFill>
        <p:spPr>
          <a:xfrm>
            <a:off x="0" y="18180"/>
            <a:ext cx="12192000" cy="91258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32" y="107504"/>
            <a:ext cx="6238840" cy="881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5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1000"/>
                    </a14:imgEffect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" t="1176"/>
          <a:stretch/>
        </p:blipFill>
        <p:spPr>
          <a:xfrm>
            <a:off x="0" y="0"/>
            <a:ext cx="12192000" cy="91258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719736" y="107504"/>
            <a:ext cx="41764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79488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Сведения о педагоге</a:t>
            </a:r>
            <a:endParaRPr lang="ru-RU" altLang="ru-RU" sz="28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37375"/>
              </p:ext>
            </p:extLst>
          </p:nvPr>
        </p:nvGraphicFramePr>
        <p:xfrm>
          <a:off x="263352" y="755575"/>
          <a:ext cx="11593288" cy="802929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113747"/>
                <a:gridCol w="7479541"/>
              </a:tblGrid>
              <a:tr h="36004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ru-RU" sz="1600" b="1" cap="none" normalizeH="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Фамилия, имя, отчество</a:t>
                      </a:r>
                      <a:endParaRPr lang="ru-RU" sz="1600" b="1" cap="none" normalizeH="0" baseline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10" marR="4761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ru-RU" sz="1800" b="1" cap="none" normalizeH="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Захарова  Надежда </a:t>
                      </a:r>
                      <a:r>
                        <a:rPr lang="ru-RU" sz="1800" b="1" cap="none" normalizeH="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Анатольевна</a:t>
                      </a:r>
                      <a:endParaRPr lang="ru-RU" sz="1800" b="1" cap="none" normalizeH="0" baseline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10" marR="47610" marT="0" marB="0"/>
                </a:tc>
              </a:tr>
              <a:tr h="25069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ru-RU" sz="1600" b="1" cap="none" normalizeH="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</a:t>
                      </a:r>
                      <a:r>
                        <a:rPr lang="ru-RU" sz="1600" b="1" cap="none" normalizeH="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рождения</a:t>
                      </a:r>
                      <a:endParaRPr lang="ru-RU" sz="1600" b="1" cap="none" normalizeH="0" baseline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10" marR="4761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ru-RU" sz="1600" b="1" cap="none" normalizeH="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07.04. 1983 </a:t>
                      </a:r>
                      <a:endParaRPr lang="ru-RU" sz="1600" b="1" cap="none" normalizeH="0" baseline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10" marR="47610" marT="0" marB="0"/>
                </a:tc>
              </a:tr>
              <a:tr h="1028890">
                <a:tc>
                  <a:txBody>
                    <a:bodyPr/>
                    <a:lstStyle/>
                    <a:p>
                      <a:pPr marL="0" marR="0" indent="0" algn="l" defTabSz="1625620" rtl="0" eaLnBrk="1" fontAlgn="auto" latinLnBrk="0" hangingPunct="1">
                        <a:lnSpc>
                          <a:spcPct val="100000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cap="none" normalizeH="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Образование, квалификация по диплому</a:t>
                      </a:r>
                      <a:endParaRPr lang="ru-RU" sz="1600" b="1" cap="none" normalizeH="0" baseline="0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ru-RU" sz="1600" b="1" cap="none" normalizeH="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cap="none" normalizeH="0" baseline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10" marR="4761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ru-RU" sz="1600" b="1" cap="none" normalizeH="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Высшее, «МГПИ </a:t>
                      </a:r>
                      <a:r>
                        <a:rPr lang="ru-RU" sz="1600" b="1" cap="none" normalizeH="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имени М.Е. </a:t>
                      </a:r>
                      <a:r>
                        <a:rPr lang="ru-RU" sz="1600" b="1" cap="none" normalizeH="0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Евсевьева</a:t>
                      </a:r>
                      <a:r>
                        <a:rPr lang="ru-RU" sz="1600" b="1" cap="none" normalizeH="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</a:t>
                      </a:r>
                      <a:r>
                        <a:rPr lang="ru-RU" sz="1600" b="1" cap="none" normalizeH="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2009 </a:t>
                      </a:r>
                      <a:r>
                        <a:rPr lang="ru-RU" sz="1600" b="1" cap="none" normalizeH="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</a:t>
                      </a:r>
                      <a:endParaRPr lang="ru-RU" sz="1600" b="1" cap="none" normalizeH="0" baseline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ru-RU" sz="1600" b="1" cap="none" normalizeH="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 по физической культуре  и учитель безопасности жизнедеятельности по специальности «Физическая культура» с дополнительной специальностью «Безопасность жизнедеятельности</a:t>
                      </a:r>
                      <a:r>
                        <a:rPr lang="ru-RU" sz="1600" b="1" cap="none" normalizeH="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600" b="1" cap="none" normalizeH="0" baseline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10" marR="47610" marT="0" marB="0"/>
                </a:tc>
              </a:tr>
              <a:tr h="50138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ru-RU" sz="1600" b="1" cap="none" normalizeH="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Занимаемая должность, дата назначения на эту должность</a:t>
                      </a:r>
                      <a:endParaRPr lang="ru-RU" sz="1600" b="1" cap="none" normalizeH="0" baseline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10" marR="4761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ru-RU" sz="1600" b="1" cap="none" normalizeH="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Инструктор по физической культуре, 01.04.2009 </a:t>
                      </a:r>
                      <a:endParaRPr lang="ru-RU" sz="1600" b="1" cap="none" normalizeH="0" baseline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10" marR="47610" marT="0" marB="0"/>
                </a:tc>
              </a:tr>
              <a:tr h="52750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ru-RU" sz="1600" b="1" cap="none" normalizeH="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Стаж педагогической работы 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ru-RU" sz="1600" b="1" cap="none" normalizeH="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(по специальности)</a:t>
                      </a:r>
                      <a:endParaRPr lang="ru-RU" sz="1600" b="1" cap="none" normalizeH="0" baseline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10" marR="4761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ru-RU" sz="1600" b="1" cap="none" normalizeH="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 лет</a:t>
                      </a:r>
                      <a:endParaRPr lang="ru-RU" sz="1600" b="1" cap="none" normalizeH="0" baseline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10" marR="47610" marT="0" marB="0"/>
                </a:tc>
              </a:tr>
              <a:tr h="308378">
                <a:tc>
                  <a:txBody>
                    <a:bodyPr/>
                    <a:lstStyle/>
                    <a:p>
                      <a:pPr marL="0" marR="0" indent="0" algn="l" defTabSz="1625620" rtl="0" eaLnBrk="1" fontAlgn="auto" latinLnBrk="0" hangingPunct="1">
                        <a:lnSpc>
                          <a:spcPct val="100000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cap="none" normalizeH="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трудовой стаж</a:t>
                      </a:r>
                      <a:endParaRPr lang="ru-RU" sz="1600" b="1" cap="none" normalizeH="0" baseline="0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10" marR="4761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ru-RU" sz="1600" b="1" cap="none" normalizeH="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</a:t>
                      </a:r>
                      <a:r>
                        <a:rPr lang="ru-RU" sz="1600" b="1" cap="none" normalizeH="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лет</a:t>
                      </a:r>
                      <a:endParaRPr lang="ru-RU" sz="1600" b="1" cap="none" normalizeH="0" baseline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10" marR="47610" marT="0" marB="0"/>
                </a:tc>
              </a:tr>
              <a:tr h="50138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ru-RU" sz="1600" b="1" cap="none" normalizeH="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Стаж педагогической работы в данном учреждении</a:t>
                      </a:r>
                      <a:endParaRPr lang="ru-RU" sz="1600" b="1" cap="none" normalizeH="0" baseline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10" marR="4761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ru-RU" sz="1600" b="1" cap="none" normalizeH="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</a:t>
                      </a:r>
                      <a:r>
                        <a:rPr lang="ru-RU" sz="1600" b="1" cap="none" normalizeH="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лет</a:t>
                      </a:r>
                      <a:endParaRPr lang="ru-RU" sz="1600" b="1" cap="none" normalizeH="0" baseline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10" marR="47610" marT="0" marB="0"/>
                </a:tc>
              </a:tr>
              <a:tr h="48216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ru-RU" sz="1600" b="1" cap="none" normalizeH="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квалификационной </a:t>
                      </a:r>
                      <a:r>
                        <a:rPr lang="ru-RU" sz="1600" b="1" cap="none" normalizeH="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категории, дата последней аттестации</a:t>
                      </a:r>
                      <a:endParaRPr lang="ru-RU" sz="1600" b="1" cap="none" normalizeH="0" baseline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10" marR="4761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ru-RU" sz="1600" b="1" cap="none" normalizeH="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Высшая, Приказ МО Республики Мордовия от 22.05.2017 №428</a:t>
                      </a:r>
                      <a:endParaRPr lang="ru-RU" sz="1600" b="1" cap="none" normalizeH="0" baseline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10" marR="47610" marT="0" marB="0"/>
                </a:tc>
              </a:tr>
              <a:tr h="406333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ru-RU" sz="1600" b="1" cap="none" normalizeH="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Повышение квалификации профессиональная переподготовка</a:t>
                      </a:r>
                      <a:endParaRPr lang="ru-RU" sz="1600" b="1" cap="none" normalizeH="0" baseline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10" marR="47610" marT="0" marB="0"/>
                </a:tc>
                <a:tc>
                  <a:txBody>
                    <a:bodyPr/>
                    <a:lstStyle/>
                    <a:p>
                      <a:pPr marL="0" marR="0" lvl="0" indent="0" algn="l" defTabSz="1625620" rtl="0" eaLnBrk="1" fontAlgn="auto" latinLnBrk="0" hangingPunct="1">
                        <a:lnSpc>
                          <a:spcPct val="100000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normalizeH="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07.02 2020г. в ГБУ ДПО РМ «Центр непрерывного повышения профессионального мастерства педагогических работников - «Педагог 13.ру» по дополнительной профессиональной программе «Совершенствование профессионального мастерства инструктора по физической культуре ДОО в соответствии с современными требованиями» в объеме 72 часа.</a:t>
                      </a:r>
                    </a:p>
                    <a:p>
                      <a:pPr marL="0" marR="0" lvl="0" indent="0" algn="l" defTabSz="1625620" rtl="0" eaLnBrk="1" fontAlgn="auto" latinLnBrk="0" hangingPunct="1">
                        <a:lnSpc>
                          <a:spcPct val="100000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normalizeH="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16.11.2018г. </a:t>
                      </a: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Государственное бюджетное учреждение дополнительного профессионального образования «Мордовский республиканский институт образования» по дополнительной профессиональной программе «Проектирование и реализация дополнительных образовательных программ в условиях дошкольной образовательной организации», г. Саранск, в объеме 24 часа</a:t>
                      </a:r>
                    </a:p>
                    <a:p>
                      <a:pPr marL="0" marR="0" lvl="0" indent="0" algn="l" defTabSz="1625620" rtl="0" eaLnBrk="1" fontAlgn="auto" latinLnBrk="0" hangingPunct="1">
                        <a:lnSpc>
                          <a:spcPct val="100000"/>
                        </a:lnSpc>
                        <a:spcBef>
                          <a:spcPts val="21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normalizeH="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16.04.2020г. АНО «Санкт-Петербургский центр дополнительного профессионального образования» Всероссийский образовательный проект </a:t>
                      </a:r>
                      <a:r>
                        <a:rPr lang="en-US" sz="1600" b="1" kern="1200" normalizeH="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RAZVITUM </a:t>
                      </a: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дополнительной профессиональной программе «Есть контакт! Работа педагога с современными родителями как обязательное требование </a:t>
                      </a:r>
                      <a:r>
                        <a:rPr kumimoji="0" lang="ru-RU" sz="16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Профстандарта</a:t>
                      </a: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«Педагог», , в объеме 16 часов.</a:t>
                      </a:r>
                      <a:endParaRPr lang="ru-RU" sz="1600" b="1" kern="1200" normalizeH="0" baseline="0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7610" marR="4761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511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112"/>
                    </a14:imgEffect>
                    <a14:imgEffect>
                      <a14:saturation sat="138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" t="1176"/>
          <a:stretch/>
        </p:blipFill>
        <p:spPr>
          <a:xfrm>
            <a:off x="0" y="18180"/>
            <a:ext cx="12192000" cy="91258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47528" y="3491880"/>
            <a:ext cx="729647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kern="50" dirty="0" smtClean="0">
                <a:solidFill>
                  <a:srgbClr val="002060"/>
                </a:solidFill>
                <a:latin typeface="Times New Roman" panose="02020603050405020304" pitchFamily="18" charset="0"/>
                <a:ea typeface="Andale Sans UI"/>
              </a:rPr>
              <a:t>Проведение</a:t>
            </a:r>
            <a:r>
              <a:rPr lang="ru-RU" sz="2400" b="1" kern="50" dirty="0">
                <a:solidFill>
                  <a:srgbClr val="002060"/>
                </a:solidFill>
                <a:latin typeface="Times New Roman" panose="02020603050405020304" pitchFamily="18" charset="0"/>
                <a:ea typeface="Andale Sans UI"/>
              </a:rPr>
              <a:t>, мастер-классов</a:t>
            </a:r>
            <a:r>
              <a:rPr lang="ru-RU" sz="2400" b="1" kern="50" dirty="0" smtClean="0">
                <a:solidFill>
                  <a:srgbClr val="002060"/>
                </a:solidFill>
                <a:latin typeface="Times New Roman" panose="02020603050405020304" pitchFamily="18" charset="0"/>
                <a:ea typeface="Andale Sans UI"/>
              </a:rPr>
              <a:t>,</a:t>
            </a:r>
          </a:p>
          <a:p>
            <a:pPr algn="ctr"/>
            <a:r>
              <a:rPr lang="ru-RU" sz="2400" b="1" kern="50" dirty="0" smtClean="0">
                <a:solidFill>
                  <a:srgbClr val="002060"/>
                </a:solidFill>
                <a:latin typeface="Times New Roman" panose="02020603050405020304" pitchFamily="18" charset="0"/>
                <a:ea typeface="Andale Sans UI"/>
              </a:rPr>
              <a:t> </a:t>
            </a:r>
            <a:r>
              <a:rPr lang="ru-RU" sz="2400" b="1" kern="50" dirty="0">
                <a:solidFill>
                  <a:srgbClr val="002060"/>
                </a:solidFill>
                <a:latin typeface="Times New Roman" panose="02020603050405020304" pitchFamily="18" charset="0"/>
                <a:ea typeface="Andale Sans UI"/>
              </a:rPr>
              <a:t>открытых занятий, </a:t>
            </a:r>
            <a:r>
              <a:rPr lang="ru-RU" sz="2400" b="1" kern="50" dirty="0" smtClean="0">
                <a:solidFill>
                  <a:srgbClr val="002060"/>
                </a:solidFill>
                <a:latin typeface="Times New Roman" panose="02020603050405020304" pitchFamily="18" charset="0"/>
                <a:ea typeface="Andale Sans UI"/>
              </a:rPr>
              <a:t>мероприятий.</a:t>
            </a:r>
          </a:p>
          <a:p>
            <a:endParaRPr lang="ru-RU" sz="2400" kern="50" dirty="0" smtClean="0">
              <a:solidFill>
                <a:srgbClr val="002060"/>
              </a:solidFill>
              <a:latin typeface="Times New Roman" panose="02020603050405020304" pitchFamily="18" charset="0"/>
              <a:ea typeface="Andale Sans UI"/>
            </a:endParaRP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уровне образовательной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организации-7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5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уровень-1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818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616" y="2133600"/>
            <a:ext cx="4268768" cy="603408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112"/>
                    </a14:imgEffect>
                    <a14:imgEffect>
                      <a14:saturation sat="138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" t="1176"/>
          <a:stretch/>
        </p:blipFill>
        <p:spPr>
          <a:xfrm>
            <a:off x="0" y="18180"/>
            <a:ext cx="12192000" cy="91258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954" y="242862"/>
            <a:ext cx="6138092" cy="867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27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616" y="2133600"/>
            <a:ext cx="4268768" cy="603408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112"/>
                    </a14:imgEffect>
                    <a14:imgEffect>
                      <a14:saturation sat="138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" t="1176"/>
          <a:stretch/>
        </p:blipFill>
        <p:spPr>
          <a:xfrm>
            <a:off x="0" y="18180"/>
            <a:ext cx="12192000" cy="91258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35648" y="-1278009"/>
            <a:ext cx="8010160" cy="1132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26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616" y="2133600"/>
            <a:ext cx="4268768" cy="603408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112"/>
                    </a14:imgEffect>
                    <a14:imgEffect>
                      <a14:saturation sat="138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" t="1176"/>
          <a:stretch/>
        </p:blipFill>
        <p:spPr>
          <a:xfrm>
            <a:off x="0" y="18180"/>
            <a:ext cx="12192000" cy="91258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78479" y="-1110711"/>
            <a:ext cx="7632848" cy="1078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43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616" y="2133600"/>
            <a:ext cx="4268768" cy="603408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112"/>
                    </a14:imgEffect>
                    <a14:imgEffect>
                      <a14:saturation sat="138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" t="1176"/>
          <a:stretch/>
        </p:blipFill>
        <p:spPr>
          <a:xfrm>
            <a:off x="0" y="18180"/>
            <a:ext cx="12192000" cy="91258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23908" y="-1322365"/>
            <a:ext cx="8166256" cy="115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1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616" y="2133600"/>
            <a:ext cx="4268768" cy="603408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112"/>
                    </a14:imgEffect>
                    <a14:imgEffect>
                      <a14:saturation sat="138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" t="1176"/>
          <a:stretch/>
        </p:blipFill>
        <p:spPr>
          <a:xfrm>
            <a:off x="0" y="18180"/>
            <a:ext cx="12192000" cy="91258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59963" y="-1247195"/>
            <a:ext cx="7924956" cy="1120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2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616" y="2133600"/>
            <a:ext cx="4268768" cy="603408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112"/>
                    </a14:imgEffect>
                    <a14:imgEffect>
                      <a14:saturation sat="138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" t="1176"/>
          <a:stretch/>
        </p:blipFill>
        <p:spPr>
          <a:xfrm>
            <a:off x="0" y="18180"/>
            <a:ext cx="12192000" cy="91258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08" y="366184"/>
            <a:ext cx="5828097" cy="82382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6184"/>
            <a:ext cx="5883384" cy="831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72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112"/>
                    </a14:imgEffect>
                    <a14:imgEffect>
                      <a14:saturation sat="138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" t="1176"/>
          <a:stretch/>
        </p:blipFill>
        <p:spPr>
          <a:xfrm>
            <a:off x="0" y="18180"/>
            <a:ext cx="12192000" cy="91258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91544" y="3779912"/>
            <a:ext cx="784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kern="50" dirty="0" smtClean="0">
                <a:solidFill>
                  <a:srgbClr val="002060"/>
                </a:solidFill>
                <a:latin typeface="Times New Roman" panose="02020603050405020304" pitchFamily="18" charset="0"/>
                <a:ea typeface="Andale Sans UI"/>
              </a:rPr>
              <a:t> </a:t>
            </a:r>
            <a:r>
              <a:rPr lang="ru-RU" sz="2400" b="1" kern="50" dirty="0" smtClean="0">
                <a:solidFill>
                  <a:srgbClr val="002060"/>
                </a:solidFill>
                <a:latin typeface="Times New Roman" panose="02020603050405020304" pitchFamily="18" charset="0"/>
                <a:ea typeface="Andale Sans UI"/>
              </a:rPr>
              <a:t>Общественно-педагогическая </a:t>
            </a:r>
            <a:r>
              <a:rPr lang="ru-RU" sz="2400" b="1" kern="50" dirty="0">
                <a:solidFill>
                  <a:srgbClr val="002060"/>
                </a:solidFill>
                <a:latin typeface="Times New Roman" panose="02020603050405020304" pitchFamily="18" charset="0"/>
                <a:ea typeface="Andale Sans UI"/>
              </a:rPr>
              <a:t>активность педагога: участие в комиссиях, педагогических сообществах</a:t>
            </a:r>
            <a:r>
              <a:rPr lang="ru-RU" sz="2400" b="1" kern="50" dirty="0" smtClean="0">
                <a:solidFill>
                  <a:srgbClr val="002060"/>
                </a:solidFill>
                <a:latin typeface="Times New Roman" panose="02020603050405020304" pitchFamily="18" charset="0"/>
                <a:ea typeface="Andale Sans UI"/>
              </a:rPr>
              <a:t>,</a:t>
            </a:r>
          </a:p>
          <a:p>
            <a:pPr algn="ctr"/>
            <a:r>
              <a:rPr lang="ru-RU" sz="2400" b="1" kern="50" dirty="0" smtClean="0">
                <a:solidFill>
                  <a:srgbClr val="002060"/>
                </a:solidFill>
                <a:latin typeface="Times New Roman" panose="02020603050405020304" pitchFamily="18" charset="0"/>
                <a:ea typeface="Andale Sans UI"/>
              </a:rPr>
              <a:t> </a:t>
            </a:r>
            <a:r>
              <a:rPr lang="ru-RU" sz="2400" b="1" kern="50" dirty="0">
                <a:solidFill>
                  <a:srgbClr val="002060"/>
                </a:solidFill>
                <a:latin typeface="Times New Roman" panose="02020603050405020304" pitchFamily="18" charset="0"/>
                <a:ea typeface="Andale Sans UI"/>
              </a:rPr>
              <a:t>в жюри конкурсов.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66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275" y="2133600"/>
            <a:ext cx="8045450" cy="603408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112"/>
                    </a14:imgEffect>
                    <a14:imgEffect>
                      <a14:saturation sat="138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" t="1176"/>
          <a:stretch/>
        </p:blipFill>
        <p:spPr>
          <a:xfrm>
            <a:off x="0" y="18180"/>
            <a:ext cx="12192000" cy="9125820"/>
          </a:xfrm>
          <a:prstGeom prst="rect">
            <a:avLst/>
          </a:prstGeom>
        </p:spPr>
      </p:pic>
      <p:pic>
        <p:nvPicPr>
          <p:cNvPr id="1026" name="Picture 2" descr="C:\Users\Admin\Desktop\сканер\img20220214_083008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251520"/>
            <a:ext cx="6120680" cy="865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87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112"/>
                    </a14:imgEffect>
                    <a14:imgEffect>
                      <a14:saturation sat="138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" t="1176"/>
          <a:stretch/>
        </p:blipFill>
        <p:spPr>
          <a:xfrm>
            <a:off x="0" y="18180"/>
            <a:ext cx="12192000" cy="91258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783632" y="3923929"/>
            <a:ext cx="63603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kern="50" dirty="0" smtClean="0">
                <a:solidFill>
                  <a:srgbClr val="002060"/>
                </a:solidFill>
                <a:latin typeface="Times New Roman" panose="02020603050405020304" pitchFamily="18" charset="0"/>
                <a:ea typeface="Andale Sans UI"/>
              </a:rPr>
              <a:t> </a:t>
            </a:r>
            <a:r>
              <a:rPr lang="ru-RU" sz="2400" b="1" kern="50" dirty="0" smtClean="0">
                <a:solidFill>
                  <a:srgbClr val="002060"/>
                </a:solidFill>
                <a:latin typeface="Times New Roman" panose="02020603050405020304" pitchFamily="18" charset="0"/>
                <a:ea typeface="Andale Sans UI"/>
              </a:rPr>
              <a:t>Результаты </a:t>
            </a:r>
            <a:r>
              <a:rPr lang="ru-RU" sz="2400" b="1" kern="50" dirty="0">
                <a:solidFill>
                  <a:srgbClr val="002060"/>
                </a:solidFill>
                <a:latin typeface="Times New Roman" panose="02020603050405020304" pitchFamily="18" charset="0"/>
                <a:ea typeface="Andale Sans UI"/>
              </a:rPr>
              <a:t>участия в инновационной (экспериментальной) </a:t>
            </a:r>
            <a:r>
              <a:rPr lang="ru-RU" sz="2400" b="1" kern="50" dirty="0" smtClean="0">
                <a:solidFill>
                  <a:srgbClr val="002060"/>
                </a:solidFill>
                <a:latin typeface="Times New Roman" panose="02020603050405020304" pitchFamily="18" charset="0"/>
                <a:ea typeface="Andale Sans UI"/>
              </a:rPr>
              <a:t>деятельности.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49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616" y="2133600"/>
            <a:ext cx="4268768" cy="603408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112"/>
                    </a14:imgEffect>
                    <a14:imgEffect>
                      <a14:saturation sat="138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" t="1176"/>
          <a:stretch/>
        </p:blipFill>
        <p:spPr>
          <a:xfrm>
            <a:off x="0" y="18180"/>
            <a:ext cx="12192000" cy="91258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78" y="658569"/>
            <a:ext cx="5549912" cy="78450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010" y="658569"/>
            <a:ext cx="5549912" cy="784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50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616" y="2133600"/>
            <a:ext cx="4268768" cy="603408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112"/>
                    </a14:imgEffect>
                    <a14:imgEffect>
                      <a14:saturation sat="138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" t="1176"/>
          <a:stretch/>
        </p:blipFill>
        <p:spPr>
          <a:xfrm>
            <a:off x="0" y="18180"/>
            <a:ext cx="12192000" cy="91258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087" y="431408"/>
            <a:ext cx="5816526" cy="82219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43" y="408910"/>
            <a:ext cx="5832443" cy="824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67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112"/>
                    </a14:imgEffect>
                    <a14:imgEffect>
                      <a14:saturation sat="138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" t="1176"/>
          <a:stretch/>
        </p:blipFill>
        <p:spPr>
          <a:xfrm>
            <a:off x="0" y="18180"/>
            <a:ext cx="12192000" cy="91258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39616" y="3995936"/>
            <a:ext cx="82727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kern="50" dirty="0" smtClean="0">
                <a:solidFill>
                  <a:srgbClr val="002060"/>
                </a:solidFill>
                <a:latin typeface="Times New Roman" panose="02020603050405020304" pitchFamily="18" charset="0"/>
                <a:ea typeface="Andale Sans UI"/>
              </a:rPr>
              <a:t> </a:t>
            </a:r>
            <a:r>
              <a:rPr lang="ru-RU" sz="2400" b="1" kern="50" dirty="0" smtClean="0">
                <a:solidFill>
                  <a:srgbClr val="002060"/>
                </a:solidFill>
                <a:latin typeface="Times New Roman" panose="02020603050405020304" pitchFamily="18" charset="0"/>
                <a:ea typeface="Andale Sans UI"/>
              </a:rPr>
              <a:t>Степень </a:t>
            </a:r>
            <a:r>
              <a:rPr lang="ru-RU" sz="2400" b="1" kern="50" dirty="0">
                <a:solidFill>
                  <a:srgbClr val="002060"/>
                </a:solidFill>
                <a:latin typeface="Times New Roman" panose="02020603050405020304" pitchFamily="18" charset="0"/>
                <a:ea typeface="Andale Sans UI"/>
              </a:rPr>
              <a:t>осуществления просветительской </a:t>
            </a:r>
            <a:r>
              <a:rPr lang="ru-RU" sz="2400" b="1" kern="50" dirty="0" smtClean="0">
                <a:solidFill>
                  <a:srgbClr val="002060"/>
                </a:solidFill>
                <a:latin typeface="Times New Roman" panose="02020603050405020304" pitchFamily="18" charset="0"/>
                <a:ea typeface="Andale Sans UI"/>
              </a:rPr>
              <a:t>функции.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47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616" y="2133600"/>
            <a:ext cx="4268768" cy="603408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112"/>
                    </a14:imgEffect>
                    <a14:imgEffect>
                      <a14:saturation sat="138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" t="1176"/>
          <a:stretch/>
        </p:blipFill>
        <p:spPr>
          <a:xfrm>
            <a:off x="0" y="18180"/>
            <a:ext cx="12192000" cy="91258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12" y="366184"/>
            <a:ext cx="5804203" cy="820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27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112"/>
                    </a14:imgEffect>
                    <a14:imgEffect>
                      <a14:saturation sat="138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" t="1176"/>
          <a:stretch/>
        </p:blipFill>
        <p:spPr>
          <a:xfrm>
            <a:off x="0" y="18180"/>
            <a:ext cx="12192000" cy="91258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67608" y="3563888"/>
            <a:ext cx="816305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kern="50" dirty="0" smtClean="0">
                <a:solidFill>
                  <a:srgbClr val="002060"/>
                </a:solidFill>
                <a:latin typeface="Times New Roman" panose="02020603050405020304" pitchFamily="18" charset="0"/>
                <a:ea typeface="Andale Sans UI"/>
              </a:rPr>
              <a:t> </a:t>
            </a:r>
            <a:r>
              <a:rPr lang="ru-RU" sz="2400" b="1" kern="50" dirty="0" smtClean="0">
                <a:solidFill>
                  <a:srgbClr val="002060"/>
                </a:solidFill>
                <a:latin typeface="Times New Roman" panose="02020603050405020304" pitchFamily="18" charset="0"/>
                <a:ea typeface="Andale Sans UI"/>
              </a:rPr>
              <a:t>Участие </a:t>
            </a:r>
            <a:r>
              <a:rPr lang="ru-RU" sz="2400" b="1" kern="50" dirty="0">
                <a:solidFill>
                  <a:srgbClr val="002060"/>
                </a:solidFill>
                <a:latin typeface="Times New Roman" panose="02020603050405020304" pitchFamily="18" charset="0"/>
                <a:ea typeface="Andale Sans UI"/>
              </a:rPr>
              <a:t>педагога в профессиональных </a:t>
            </a:r>
            <a:r>
              <a:rPr lang="ru-RU" sz="2400" b="1" kern="50" dirty="0" smtClean="0">
                <a:solidFill>
                  <a:srgbClr val="002060"/>
                </a:solidFill>
                <a:latin typeface="Times New Roman" panose="02020603050405020304" pitchFamily="18" charset="0"/>
                <a:ea typeface="Andale Sans UI"/>
              </a:rPr>
              <a:t>конкурсах.</a:t>
            </a:r>
          </a:p>
          <a:p>
            <a:endParaRPr lang="ru-RU" sz="2400" kern="50" dirty="0" smtClean="0">
              <a:solidFill>
                <a:srgbClr val="002060"/>
              </a:solidFill>
              <a:latin typeface="Times New Roman" panose="02020603050405020304" pitchFamily="18" charset="0"/>
              <a:ea typeface="Andale Sans UI"/>
            </a:endParaRP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портале сети интернет-1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уровень-1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уровень-1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086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616" y="2133600"/>
            <a:ext cx="4268768" cy="603408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112"/>
                    </a14:imgEffect>
                    <a14:imgEffect>
                      <a14:saturation sat="138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" t="1176"/>
          <a:stretch/>
        </p:blipFill>
        <p:spPr>
          <a:xfrm>
            <a:off x="0" y="18180"/>
            <a:ext cx="12192000" cy="91258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-828600"/>
            <a:ext cx="7623544" cy="10776207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67223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616" y="2133600"/>
            <a:ext cx="4268768" cy="603408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112"/>
                    </a14:imgEffect>
                    <a14:imgEffect>
                      <a14:saturation sat="138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" t="1176"/>
          <a:stretch/>
        </p:blipFill>
        <p:spPr>
          <a:xfrm>
            <a:off x="0" y="18180"/>
            <a:ext cx="12192000" cy="91258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23" y="602902"/>
            <a:ext cx="5628677" cy="79563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766" y="584224"/>
            <a:ext cx="5641891" cy="797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95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112"/>
                    </a14:imgEffect>
                    <a14:imgEffect>
                      <a14:saturation sat="138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" t="1176"/>
          <a:stretch/>
        </p:blipFill>
        <p:spPr>
          <a:xfrm>
            <a:off x="0" y="18180"/>
            <a:ext cx="12192000" cy="91258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439816" y="3275856"/>
            <a:ext cx="35283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kern="50" dirty="0" smtClean="0">
                <a:solidFill>
                  <a:srgbClr val="002060"/>
                </a:solidFill>
                <a:latin typeface="Times New Roman" panose="02020603050405020304" pitchFamily="18" charset="0"/>
                <a:ea typeface="Andale Sans UI"/>
              </a:rPr>
              <a:t> </a:t>
            </a:r>
            <a:r>
              <a:rPr lang="ru-RU" sz="2400" b="1" kern="50" dirty="0" smtClean="0">
                <a:solidFill>
                  <a:srgbClr val="002060"/>
                </a:solidFill>
                <a:latin typeface="Times New Roman" panose="02020603050405020304" pitchFamily="18" charset="0"/>
                <a:ea typeface="Andale Sans UI"/>
              </a:rPr>
              <a:t>Награды </a:t>
            </a:r>
            <a:r>
              <a:rPr lang="ru-RU" sz="2400" b="1" kern="50" dirty="0">
                <a:solidFill>
                  <a:srgbClr val="002060"/>
                </a:solidFill>
                <a:latin typeface="Times New Roman" panose="02020603050405020304" pitchFamily="18" charset="0"/>
                <a:ea typeface="Andale Sans UI"/>
              </a:rPr>
              <a:t>и </a:t>
            </a:r>
            <a:r>
              <a:rPr lang="ru-RU" sz="2400" b="1" kern="50" dirty="0" smtClean="0">
                <a:solidFill>
                  <a:srgbClr val="002060"/>
                </a:solidFill>
                <a:latin typeface="Times New Roman" panose="02020603050405020304" pitchFamily="18" charset="0"/>
                <a:ea typeface="Andale Sans UI"/>
              </a:rPr>
              <a:t>поощрения.</a:t>
            </a:r>
          </a:p>
          <a:p>
            <a:endParaRPr lang="ru-RU" kern="50" dirty="0" smtClean="0">
              <a:solidFill>
                <a:srgbClr val="002060"/>
              </a:solidFill>
              <a:latin typeface="Times New Roman" panose="02020603050405020304" pitchFamily="18" charset="0"/>
              <a:ea typeface="Andale Sans UI"/>
            </a:endParaRP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портале сети интернет-1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уровень-1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kern="50" dirty="0" smtClean="0">
                <a:latin typeface="Times New Roman" panose="02020603050405020304" pitchFamily="18" charset="0"/>
                <a:ea typeface="Andale Sans UI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27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616" y="2133600"/>
            <a:ext cx="4268768" cy="603408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112"/>
                    </a14:imgEffect>
                    <a14:imgEffect>
                      <a14:saturation sat="138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" t="1176"/>
          <a:stretch/>
        </p:blipFill>
        <p:spPr>
          <a:xfrm>
            <a:off x="0" y="18180"/>
            <a:ext cx="12192000" cy="91258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73" y="188260"/>
            <a:ext cx="5841717" cy="82575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699" y="188260"/>
            <a:ext cx="5781501" cy="81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19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112"/>
                    </a14:imgEffect>
                    <a14:imgEffect>
                      <a14:saturation sat="138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" t="1176"/>
          <a:stretch/>
        </p:blipFill>
        <p:spPr>
          <a:xfrm>
            <a:off x="0" y="18180"/>
            <a:ext cx="12192000" cy="91258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783632" y="3995936"/>
            <a:ext cx="73897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kern="50" dirty="0" smtClean="0">
                <a:solidFill>
                  <a:srgbClr val="002060"/>
                </a:solidFill>
                <a:latin typeface="Times New Roman" panose="02020603050405020304" pitchFamily="18" charset="0"/>
                <a:ea typeface="Andale Sans UI"/>
              </a:rPr>
              <a:t> </a:t>
            </a:r>
            <a:r>
              <a:rPr lang="ru-RU" sz="2400" b="1" kern="50" dirty="0" smtClean="0">
                <a:solidFill>
                  <a:srgbClr val="002060"/>
                </a:solidFill>
                <a:latin typeface="Times New Roman" panose="02020603050405020304" pitchFamily="18" charset="0"/>
                <a:ea typeface="Andale Sans UI"/>
              </a:rPr>
              <a:t>Формы </a:t>
            </a:r>
            <a:r>
              <a:rPr lang="ru-RU" sz="2400" b="1" kern="50" dirty="0">
                <a:solidFill>
                  <a:srgbClr val="002060"/>
                </a:solidFill>
                <a:latin typeface="Times New Roman" panose="02020603050405020304" pitchFamily="18" charset="0"/>
                <a:ea typeface="Andale Sans UI"/>
              </a:rPr>
              <a:t>организации физкультурных </a:t>
            </a:r>
            <a:r>
              <a:rPr lang="ru-RU" sz="2400" b="1" kern="50" dirty="0" smtClean="0">
                <a:solidFill>
                  <a:srgbClr val="002060"/>
                </a:solidFill>
                <a:latin typeface="Times New Roman" panose="02020603050405020304" pitchFamily="18" charset="0"/>
                <a:ea typeface="Andale Sans UI"/>
              </a:rPr>
              <a:t>занятий.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68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616" y="2133600"/>
            <a:ext cx="4268768" cy="603408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112"/>
                    </a14:imgEffect>
                    <a14:imgEffect>
                      <a14:saturation sat="138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" t="1176"/>
          <a:stretch/>
        </p:blipFill>
        <p:spPr>
          <a:xfrm>
            <a:off x="0" y="18180"/>
            <a:ext cx="12192000" cy="91258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96" y="384957"/>
            <a:ext cx="5985267" cy="846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63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112"/>
                    </a14:imgEffect>
                    <a14:imgEffect>
                      <a14:saturation sat="138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" t="1176"/>
          <a:stretch/>
        </p:blipFill>
        <p:spPr>
          <a:xfrm>
            <a:off x="0" y="18180"/>
            <a:ext cx="12192000" cy="91258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15680" y="4067944"/>
            <a:ext cx="68325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kern="50" dirty="0" smtClean="0">
                <a:solidFill>
                  <a:srgbClr val="002060"/>
                </a:solidFill>
                <a:latin typeface="Times New Roman" panose="02020603050405020304" pitchFamily="18" charset="0"/>
                <a:ea typeface="Andale Sans UI"/>
              </a:rPr>
              <a:t> </a:t>
            </a:r>
            <a:r>
              <a:rPr lang="ru-RU" sz="2400" b="1" kern="50" dirty="0" smtClean="0">
                <a:solidFill>
                  <a:srgbClr val="002060"/>
                </a:solidFill>
                <a:latin typeface="Times New Roman" panose="02020603050405020304" pitchFamily="18" charset="0"/>
                <a:ea typeface="Andale Sans UI"/>
              </a:rPr>
              <a:t>Результаты </a:t>
            </a:r>
            <a:r>
              <a:rPr lang="ru-RU" sz="2400" b="1" kern="50" dirty="0">
                <a:solidFill>
                  <a:srgbClr val="002060"/>
                </a:solidFill>
                <a:latin typeface="Times New Roman" panose="02020603050405020304" pitchFamily="18" charset="0"/>
                <a:ea typeface="Andale Sans UI"/>
              </a:rPr>
              <a:t>анализа текущей </a:t>
            </a:r>
            <a:r>
              <a:rPr lang="ru-RU" sz="2400" b="1" kern="50" dirty="0" smtClean="0">
                <a:solidFill>
                  <a:srgbClr val="002060"/>
                </a:solidFill>
                <a:latin typeface="Times New Roman" panose="02020603050405020304" pitchFamily="18" charset="0"/>
                <a:ea typeface="Andale Sans UI"/>
              </a:rPr>
              <a:t>документации.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92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616" y="2133600"/>
            <a:ext cx="4268768" cy="603408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112"/>
                    </a14:imgEffect>
                    <a14:imgEffect>
                      <a14:saturation sat="138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" t="1176"/>
          <a:stretch/>
        </p:blipFill>
        <p:spPr>
          <a:xfrm>
            <a:off x="0" y="18180"/>
            <a:ext cx="12192000" cy="91258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80" y="366184"/>
            <a:ext cx="6087150" cy="860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1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112"/>
                    </a14:imgEffect>
                    <a14:imgEffect>
                      <a14:saturation sat="138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" t="1176"/>
          <a:stretch/>
        </p:blipFill>
        <p:spPr>
          <a:xfrm>
            <a:off x="0" y="18180"/>
            <a:ext cx="12192000" cy="91258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711624" y="3851921"/>
            <a:ext cx="6840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kern="50" dirty="0" smtClean="0">
                <a:solidFill>
                  <a:srgbClr val="002060"/>
                </a:solidFill>
                <a:latin typeface="Times New Roman" panose="02020603050405020304" pitchFamily="18" charset="0"/>
                <a:ea typeface="Andale Sans UI"/>
              </a:rPr>
              <a:t> </a:t>
            </a:r>
            <a:r>
              <a:rPr lang="ru-RU" sz="2400" b="1" kern="50" dirty="0" smtClean="0">
                <a:solidFill>
                  <a:srgbClr val="002060"/>
                </a:solidFill>
                <a:latin typeface="Times New Roman" panose="02020603050405020304" pitchFamily="18" charset="0"/>
                <a:ea typeface="Andale Sans UI"/>
              </a:rPr>
              <a:t>Эффективность </a:t>
            </a:r>
            <a:r>
              <a:rPr lang="ru-RU" sz="2400" b="1" kern="50" dirty="0">
                <a:solidFill>
                  <a:srgbClr val="002060"/>
                </a:solidFill>
                <a:latin typeface="Times New Roman" panose="02020603050405020304" pitchFamily="18" charset="0"/>
                <a:ea typeface="Andale Sans UI"/>
              </a:rPr>
              <a:t>организации и проведения мероприятий оздоровительного </a:t>
            </a:r>
            <a:r>
              <a:rPr lang="ru-RU" sz="2400" b="1" kern="50" dirty="0" smtClean="0">
                <a:solidFill>
                  <a:srgbClr val="002060"/>
                </a:solidFill>
                <a:latin typeface="Times New Roman" panose="02020603050405020304" pitchFamily="18" charset="0"/>
                <a:ea typeface="Andale Sans UI"/>
              </a:rPr>
              <a:t>характера.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08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616" y="2133600"/>
            <a:ext cx="4268768" cy="603408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112"/>
                    </a14:imgEffect>
                    <a14:imgEffect>
                      <a14:saturation sat="138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" t="1176"/>
          <a:stretch/>
        </p:blipFill>
        <p:spPr>
          <a:xfrm>
            <a:off x="0" y="18180"/>
            <a:ext cx="12192000" cy="91258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366184"/>
            <a:ext cx="6042738" cy="854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20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937</TotalTime>
  <Words>427</Words>
  <Application>Microsoft Office PowerPoint</Application>
  <PresentationFormat>Произвольный</PresentationFormat>
  <Paragraphs>66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2" baseType="lpstr">
      <vt:lpstr>Andale Sans UI</vt:lpstr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 Портфолио Захаровой Надежды Анатольевны инструктора по физической культуре структурного подразделения «Детский сад №16 комбинированного вида»  МБДОУ «Детский сад «Радуга» комбинированного вида»  Рузаевского муниципального района</dc:title>
  <dc:creator>Igor</dc:creator>
  <cp:lastModifiedBy>USER</cp:lastModifiedBy>
  <cp:revision>59</cp:revision>
  <dcterms:created xsi:type="dcterms:W3CDTF">2017-01-24T03:42:52Z</dcterms:created>
  <dcterms:modified xsi:type="dcterms:W3CDTF">2022-02-24T06:17:51Z</dcterms:modified>
</cp:coreProperties>
</file>