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6" r:id="rId3"/>
    <p:sldId id="264" r:id="rId4"/>
    <p:sldId id="263" r:id="rId5"/>
    <p:sldId id="270" r:id="rId6"/>
    <p:sldId id="258" r:id="rId7"/>
    <p:sldId id="267" r:id="rId8"/>
    <p:sldId id="265" r:id="rId9"/>
    <p:sldId id="269" r:id="rId10"/>
    <p:sldId id="271" r:id="rId11"/>
    <p:sldId id="261" r:id="rId12"/>
    <p:sldId id="25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06FFC9-DB59-4C50-8A5D-D821C3C5BA5A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5FB7C8-8040-4E29-BA7B-FCC0935C3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C1BADC-177D-4747-AD25-16F75D88E2A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3E488-6478-4120-B55F-3E78AD41DD47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6C138-7736-4ADC-A91B-1C5122C20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56BDE-6E06-4929-ACA3-B29A3C85253A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78534-38C1-4640-A718-F19DE55A3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4DF83-0480-4FC1-AC53-6A9DA4AB2366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3236-826F-4189-9019-2DEE46CC1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410AB-E258-4B0C-A86A-57786BFEA28B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246EE-1FEA-4FC5-AF51-493D38DA1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5F3B4-D6CC-4564-9F02-C56E0CFB7DC4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F36B5-2E00-4F41-AE95-32470DA54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0EA9-B97C-419C-9457-F58B9B0E7FB8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834EE-5702-4190-ADD9-CFD681A84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BA727-9402-4DD1-A20F-74148DB1BF3D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69B54-A1F8-4EC5-A0A9-499C29123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DEB1-AC55-4BA1-AA2D-EDED5A5C8866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DFA1A-78D7-4129-98DC-8DEC4020D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796E5-1486-4085-8B2D-6BC7B33DAE0E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8764-56F3-406C-BCE8-4F51736A1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34CD1-5A1C-4286-9637-D7547F47D7DB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40C9-34C7-4186-B459-35874537E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909C-063C-4169-8540-ACB0AD3DC481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7997-B5C4-479D-8442-092C7BE78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9D523B-6EF2-406D-A7C8-7645287224F6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FA1099-858A-4BE7-83AC-6FB5ED3B9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s://i.pinimg.com/736x/5f/d9/2e/5fd92eadb7d770d6aaccbcd71242034e--crossword-orna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48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348038" y="-3233738"/>
            <a:ext cx="5795962" cy="1408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3200" b="1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b="1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b="1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b="1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b="1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b="1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b="1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6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b="1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b="1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b="1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b="1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b="1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Дополнительное образование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изучению мордовского (эрзя) языка</a:t>
            </a:r>
          </a:p>
          <a:p>
            <a:pPr algn="ctr" eaLnBrk="0" hangingPunct="0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«БАЯГИНЕ»</a:t>
            </a:r>
          </a:p>
          <a:p>
            <a:pPr algn="ctr" eaLnBrk="0" hangingPunct="0"/>
            <a:endParaRPr lang="ru-RU" sz="20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 :</a:t>
            </a:r>
          </a:p>
          <a:p>
            <a:pPr algn="r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Мальгина Елена Николаевна</a:t>
            </a:r>
          </a:p>
          <a:p>
            <a:pPr algn="ctr" eaLnBrk="0" hangingPunct="0"/>
            <a:endParaRPr lang="ru-RU" sz="20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Саранск 2018 </a:t>
            </a:r>
          </a:p>
          <a:p>
            <a:pPr algn="ctr" eaLnBrk="0" hangingPunct="0"/>
            <a:endParaRPr lang="ru-RU" sz="20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39" name="Picture 2" descr="E:\фото пасха-морд\DSCF8003.JPG"/>
          <p:cNvPicPr>
            <a:picLocks noChangeAspect="1" noChangeArrowheads="1"/>
          </p:cNvPicPr>
          <p:nvPr/>
        </p:nvPicPr>
        <p:blipFill>
          <a:blip r:embed="rId4"/>
          <a:srcRect l="45313" t="10416" r="25781" b="51042"/>
          <a:stretch>
            <a:fillRect/>
          </a:stretch>
        </p:blipFill>
        <p:spPr bwMode="auto">
          <a:xfrm>
            <a:off x="4859338" y="188913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4579" name="Picture 2" descr="http://www.art-holding.ru/images/products_popup/len-024pop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" y="-52388"/>
            <a:ext cx="920115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8"/>
          <p:cNvSpPr>
            <a:spLocks noChangeArrowheads="1"/>
          </p:cNvSpPr>
          <p:nvPr/>
        </p:nvSpPr>
        <p:spPr bwMode="auto">
          <a:xfrm>
            <a:off x="-500063" y="0"/>
            <a:ext cx="10144126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100" b="1">
                <a:latin typeface="Calibri" pitchFamily="34" charset="0"/>
              </a:rPr>
              <a:t>Знакомство с праздниками, обрядами, обычаями, поговорками,  приметами. </a:t>
            </a:r>
            <a:r>
              <a:rPr lang="ru-RU" sz="2100" b="1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100" b="1">
                <a:solidFill>
                  <a:srgbClr val="C00000"/>
                </a:solidFill>
                <a:latin typeface="Calibri" pitchFamily="34" charset="0"/>
              </a:rPr>
            </a:br>
            <a:endParaRPr lang="ru-RU" sz="2100" b="1">
              <a:latin typeface="Calibri" pitchFamily="34" charset="0"/>
            </a:endParaRPr>
          </a:p>
        </p:txBody>
      </p:sp>
      <p:pic>
        <p:nvPicPr>
          <p:cNvPr id="24581" name="Picture 3" descr="E:\Е.Н.фото кружок 201ё8\DSCF0144.JPG"/>
          <p:cNvPicPr>
            <a:picLocks noChangeAspect="1" noChangeArrowheads="1"/>
          </p:cNvPicPr>
          <p:nvPr/>
        </p:nvPicPr>
        <p:blipFill>
          <a:blip r:embed="rId3"/>
          <a:srcRect t="18356" r="9261" b="20833"/>
          <a:stretch>
            <a:fillRect/>
          </a:stretch>
        </p:blipFill>
        <p:spPr bwMode="auto">
          <a:xfrm>
            <a:off x="928688" y="785813"/>
            <a:ext cx="52863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E:\Е.Н.фото кружок 201ё8\DSCF0135.JPG"/>
          <p:cNvPicPr>
            <a:picLocks noChangeAspect="1" noChangeArrowheads="1"/>
          </p:cNvPicPr>
          <p:nvPr/>
        </p:nvPicPr>
        <p:blipFill>
          <a:blip r:embed="rId4"/>
          <a:srcRect l="2344" t="26042" r="14063"/>
          <a:stretch>
            <a:fillRect/>
          </a:stretch>
        </p:blipFill>
        <p:spPr bwMode="auto">
          <a:xfrm>
            <a:off x="4000500" y="3429000"/>
            <a:ext cx="47371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www.art-holding.ru/images/products_popup/len-026popup.jpg"/>
          <p:cNvPicPr>
            <a:picLocks noChangeAspect="1" noChangeArrowheads="1"/>
          </p:cNvPicPr>
          <p:nvPr/>
        </p:nvPicPr>
        <p:blipFill>
          <a:blip r:embed="rId2"/>
          <a:srcRect l="9282" t="11182" r="82790" b="11389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www.art-holding.ru/images/products_popup/len-026popup.jpg"/>
          <p:cNvPicPr>
            <a:picLocks noChangeAspect="1" noChangeArrowheads="1"/>
          </p:cNvPicPr>
          <p:nvPr/>
        </p:nvPicPr>
        <p:blipFill>
          <a:blip r:embed="rId2"/>
          <a:srcRect l="9282" t="11182" r="82790" b="11389"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2195513" y="1231900"/>
            <a:ext cx="475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900113" y="1096963"/>
            <a:ext cx="7343775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Методическое обеспечение дополнительной образовательной программы: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1.«Мы в Мордовии живем»  региональный образовательный модуль дошкольного образования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/ Под ред. О. В. Бурляевой, Саранск 2015.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2. Обучение мордовским ( мокшанскому, эрзянскому) языкам в дошкольных образовательных учреждениях Республики Мордовия: программа и методические рекомендации/ А.И. Исайкина, МРИО. – Саранск,2007.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3. Мордовские народные сказки/сост.: А.А.Долгачев, Л.Д. Шуляев: Саранск, 2009.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4. Мордовские народные игры/ В.С. Брыжинский. – Саранск, 2009.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s://i.pinimg.com/736x/5f/d9/2e/5fd92eadb7d770d6aaccbcd71242034e--crossword-orna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44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395288" y="4508500"/>
            <a:ext cx="83534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7" name="Picture 2" descr="http://www.art-holding.ru/images/products_popup/len-026popup.jpg"/>
          <p:cNvPicPr>
            <a:picLocks noChangeAspect="1" noChangeArrowheads="1"/>
          </p:cNvPicPr>
          <p:nvPr/>
        </p:nvPicPr>
        <p:blipFill>
          <a:blip r:embed="rId2"/>
          <a:srcRect l="8611" t="11182" r="9451" b="11389"/>
          <a:stretch>
            <a:fillRect/>
          </a:stretch>
        </p:blipFill>
        <p:spPr bwMode="auto">
          <a:xfrm>
            <a:off x="-762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331913" y="-96838"/>
            <a:ext cx="6408737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</a:p>
          <a:p>
            <a:pPr algn="just" eaLnBrk="0" hangingPunct="0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Воспитание гражданина и патриота, знающего и любящего свою Родину – задача особенно актуальная сегодня, но не может быть успешно решена без глубокого познания духовного богатства своего народа. Наши дети должны хорошо знать не только историю Российского государства, но и традиции национальной культуры. В традициях национальной культуры дети черпают мордовские нравы, обычаи и мордовский дух свободы и творчества. </a:t>
            </a:r>
          </a:p>
          <a:p>
            <a:pPr algn="just" eaLnBrk="0" hangingPunct="0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Определенный вклад в развитие самостоятельного мышления, памяти, воображения ребенка вносит изучение мордовского (эрзянского) языка, овладение языковых навыков и умений, обогащение словаря, усвоение грамматических конструкций и развитие связной речи. </a:t>
            </a:r>
          </a:p>
          <a:p>
            <a:pPr algn="just" eaLnBrk="0" hangingPunct="0"/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Picture 2" descr="http://www.art-holding.ru/images/products_popup/len-026popup.jpg"/>
          <p:cNvPicPr>
            <a:picLocks noChangeAspect="1" noChangeArrowheads="1"/>
          </p:cNvPicPr>
          <p:nvPr/>
        </p:nvPicPr>
        <p:blipFill>
          <a:blip r:embed="rId2"/>
          <a:srcRect l="8611" t="11182" r="9451" b="11389"/>
          <a:stretch>
            <a:fillRect/>
          </a:stretch>
        </p:blipFill>
        <p:spPr bwMode="auto">
          <a:xfrm>
            <a:off x="-762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331913" y="1981200"/>
            <a:ext cx="6408737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1258888" y="2205038"/>
            <a:ext cx="66976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Цель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  </a:t>
            </a: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формирование элементарных умений и навыков общения на эрзянском языке у детей дошкольного возраста; познавательного  интереса к культуре, истории и традициям мордовского народа.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5" name="Picture 2" descr="http://www.art-holding.ru/images/products_popup/len-026popup.jpg"/>
          <p:cNvPicPr>
            <a:picLocks noChangeAspect="1" noChangeArrowheads="1"/>
          </p:cNvPicPr>
          <p:nvPr/>
        </p:nvPicPr>
        <p:blipFill>
          <a:blip r:embed="rId2"/>
          <a:srcRect l="8611" t="11182" r="9451" b="11389"/>
          <a:stretch>
            <a:fillRect/>
          </a:stretch>
        </p:blipFill>
        <p:spPr bwMode="auto">
          <a:xfrm>
            <a:off x="-762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1331913" y="1981200"/>
            <a:ext cx="6408737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1116013" y="941388"/>
            <a:ext cx="7056437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0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: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en-U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</a:t>
            </a: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Обучающие:</a:t>
            </a:r>
          </a:p>
          <a:p>
            <a:pPr>
              <a:buFontTx/>
              <a:buChar char="-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знакомить детей с мордовскими словами, объединяя их в группы 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 смысловому признаку;</a:t>
            </a:r>
          </a:p>
          <a:p>
            <a:pPr>
              <a:buFontTx/>
              <a:buChar char="-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учить произносить различные сочетания звуков;</a:t>
            </a:r>
          </a:p>
          <a:p>
            <a:pPr>
              <a:buFontTx/>
              <a:buChar char="-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добиваться правильного произношения всех слов;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способствовать эффективному запоминанию слов.</a:t>
            </a:r>
          </a:p>
          <a:p>
            <a:r>
              <a:rPr lang="en-U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.Развивающие:</a:t>
            </a:r>
          </a:p>
          <a:p>
            <a:pPr>
              <a:buFontTx/>
              <a:buChar char="-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умение отбирать для рассказа из личного опыта самое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интересное и существенное;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-развивать монологическую и диалогическую речь, умение  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правильно отвечать на вопросы.</a:t>
            </a:r>
          </a:p>
          <a:p>
            <a:r>
              <a:rPr lang="en-U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.Воспитательные:</a:t>
            </a:r>
          </a:p>
          <a:p>
            <a:pPr>
              <a:buFontTx/>
              <a:buChar char="-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любовь к мордовской культуре, желание и интерес 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изучать мордовский (эрзянский) язык.</a:t>
            </a:r>
          </a:p>
          <a:p>
            <a:pPr algn="just" eaLnBrk="0" hangingPunct="0">
              <a:buFontTx/>
              <a:buChar char="-"/>
            </a:pP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9" name="Picture 2" descr="http://www.art-holding.ru/images/products_popup/len-024pop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388"/>
            <a:ext cx="920115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1714500" y="0"/>
            <a:ext cx="5929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Предметно-развивающая среда</a:t>
            </a: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857250" y="500063"/>
            <a:ext cx="56435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Для успешной реализации кружка была создана предметно-развивающая среда.  Оформлен уголок «Мордовия», сшиты салфетки, коврики, составлены картотеки дидактических игр, подвижных игр, смастерили  куклам национальные костюмы.</a:t>
            </a:r>
            <a:endParaRPr lang="ru-RU">
              <a:latin typeface="Calibri" pitchFamily="34" charset="0"/>
            </a:endParaRPr>
          </a:p>
        </p:txBody>
      </p:sp>
      <p:pic>
        <p:nvPicPr>
          <p:cNvPr id="15" name="Picture 3" descr="E:\развив. среда\DSCF9487.JPG"/>
          <p:cNvPicPr>
            <a:picLocks noChangeAspect="1" noChangeArrowheads="1"/>
          </p:cNvPicPr>
          <p:nvPr/>
        </p:nvPicPr>
        <p:blipFill>
          <a:blip r:embed="rId3"/>
          <a:srcRect r="4800"/>
          <a:stretch>
            <a:fillRect/>
          </a:stretch>
        </p:blipFill>
        <p:spPr bwMode="auto">
          <a:xfrm>
            <a:off x="2395538" y="2000250"/>
            <a:ext cx="4748212" cy="410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3" name="Picture 2" descr="http://www.art-holding.ru/images/products_popup/len-024pop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388"/>
            <a:ext cx="920115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1714500" y="0"/>
            <a:ext cx="5929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Предметно-развивающая среда</a:t>
            </a:r>
          </a:p>
        </p:txBody>
      </p:sp>
      <p:pic>
        <p:nvPicPr>
          <p:cNvPr id="20485" name="Picture 2" descr="C:\Users\лариса\Desktop\Е.Н. фото для проекта\DSCF9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57250"/>
            <a:ext cx="37639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E:\слайды  к занятию по мордовскому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786188"/>
            <a:ext cx="3086100" cy="207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1507" name="Picture 2" descr="http://www.art-holding.ru/images/products_popup/len-024pop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" y="-52388"/>
            <a:ext cx="920115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571500" y="0"/>
            <a:ext cx="7929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Куклы  в национальных костюмах, игрушки</a:t>
            </a:r>
          </a:p>
        </p:txBody>
      </p:sp>
      <p:pic>
        <p:nvPicPr>
          <p:cNvPr id="21509" name="Picture 5" descr="E:\Е.Н. фото для проекта\DSCF9638.JPG"/>
          <p:cNvPicPr>
            <a:picLocks noChangeAspect="1" noChangeArrowheads="1"/>
          </p:cNvPicPr>
          <p:nvPr/>
        </p:nvPicPr>
        <p:blipFill>
          <a:blip r:embed="rId3"/>
          <a:srcRect t="17143"/>
          <a:stretch>
            <a:fillRect/>
          </a:stretch>
        </p:blipFill>
        <p:spPr bwMode="auto">
          <a:xfrm>
            <a:off x="3071813" y="2428875"/>
            <a:ext cx="35321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E:\Е.Н. фото для проекта\DSCF9639.JPG"/>
          <p:cNvPicPr>
            <a:picLocks noChangeAspect="1" noChangeArrowheads="1"/>
          </p:cNvPicPr>
          <p:nvPr/>
        </p:nvPicPr>
        <p:blipFill>
          <a:blip r:embed="rId4"/>
          <a:srcRect t="37500" r="1561"/>
          <a:stretch>
            <a:fillRect/>
          </a:stretch>
        </p:blipFill>
        <p:spPr bwMode="auto">
          <a:xfrm>
            <a:off x="4357688" y="4286250"/>
            <a:ext cx="38893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 descr="E:\Е.Н. фото для проекта\DSCF96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785813"/>
            <a:ext cx="221456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2531" name="Picture 2" descr="http://www.art-holding.ru/images/products_popup/len-024pop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" y="-52388"/>
            <a:ext cx="920115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лариса\Documents\фольклор фото\IMG_3678.JPG"/>
          <p:cNvPicPr>
            <a:picLocks noChangeAspect="1" noChangeArrowheads="1"/>
          </p:cNvPicPr>
          <p:nvPr/>
        </p:nvPicPr>
        <p:blipFill>
          <a:blip r:embed="rId3" cstate="print"/>
          <a:srcRect t="13766" r="4514"/>
          <a:stretch>
            <a:fillRect/>
          </a:stretch>
        </p:blipFill>
        <p:spPr bwMode="auto">
          <a:xfrm>
            <a:off x="3357554" y="2714620"/>
            <a:ext cx="3857652" cy="31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857250" y="500063"/>
            <a:ext cx="5572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Через  подвижные национальные игры,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дети приходят  к пониманию, что  веселее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жить в дружбе и согласии. </a:t>
            </a:r>
          </a:p>
        </p:txBody>
      </p:sp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1571625" y="0"/>
            <a:ext cx="5357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Мордовские подвижные игры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3555" name="Picture 2" descr="http://www.art-holding.ru/images/products_popup/len-024pop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" y="-52388"/>
            <a:ext cx="920115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571500" y="0"/>
            <a:ext cx="7929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Мини – музей детского сада «Мордовская изба»</a:t>
            </a:r>
            <a:br>
              <a:rPr lang="ru-RU" sz="2800" b="1">
                <a:latin typeface="Calibri" pitchFamily="34" charset="0"/>
              </a:rPr>
            </a:br>
            <a:endParaRPr lang="ru-RU" sz="2800" b="1">
              <a:latin typeface="Calibri" pitchFamily="34" charset="0"/>
            </a:endParaRPr>
          </a:p>
        </p:txBody>
      </p:sp>
      <p:pic>
        <p:nvPicPr>
          <p:cNvPr id="23557" name="Picture 2" descr="E:\Е.Н.фото кружок 201ё8\DSCF0130.JPG"/>
          <p:cNvPicPr>
            <a:picLocks noChangeAspect="1" noChangeArrowheads="1"/>
          </p:cNvPicPr>
          <p:nvPr/>
        </p:nvPicPr>
        <p:blipFill>
          <a:blip r:embed="rId3"/>
          <a:srcRect l="6944" t="14815" r="4166"/>
          <a:stretch>
            <a:fillRect/>
          </a:stretch>
        </p:blipFill>
        <p:spPr bwMode="auto">
          <a:xfrm>
            <a:off x="785813" y="642938"/>
            <a:ext cx="38766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E:\Е.Н.фото кружок 201ё8\DSCF0137.JPG"/>
          <p:cNvPicPr>
            <a:picLocks noChangeAspect="1" noChangeArrowheads="1"/>
          </p:cNvPicPr>
          <p:nvPr/>
        </p:nvPicPr>
        <p:blipFill>
          <a:blip r:embed="rId4"/>
          <a:srcRect t="14583"/>
          <a:stretch>
            <a:fillRect/>
          </a:stretch>
        </p:blipFill>
        <p:spPr bwMode="auto">
          <a:xfrm>
            <a:off x="4032250" y="3429000"/>
            <a:ext cx="432593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316</Words>
  <Application>Microsoft Office PowerPoint</Application>
  <PresentationFormat>Экран (4:3)</PresentationFormat>
  <Paragraphs>88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дс117</cp:lastModifiedBy>
  <cp:revision>17</cp:revision>
  <dcterms:created xsi:type="dcterms:W3CDTF">2018-11-26T17:06:32Z</dcterms:created>
  <dcterms:modified xsi:type="dcterms:W3CDTF">2018-11-29T07:10:06Z</dcterms:modified>
</cp:coreProperties>
</file>