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1662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4392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748F-52AB-4C7F-A245-FA8D42FC04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2888-712B-4250-A7A0-11589B86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16624" cy="2304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Сделаем </a:t>
            </a:r>
            <a:r>
              <a:rPr lang="ru-RU" b="1" i="1" dirty="0">
                <a:solidFill>
                  <a:schemeClr val="bg1"/>
                </a:solidFill>
              </a:rPr>
              <a:t>чистой нашу </a:t>
            </a:r>
            <a:r>
              <a:rPr lang="ru-RU" b="1" i="1" dirty="0" smtClean="0">
                <a:solidFill>
                  <a:schemeClr val="bg1"/>
                </a:solidFill>
              </a:rPr>
              <a:t>планету!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5400600" cy="2304256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Автор: Кузнецова О.К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.,</a:t>
            </a:r>
          </a:p>
          <a:p>
            <a:pPr algn="l">
              <a:defRPr/>
            </a:pP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воспитатель 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МДОУ «Детский сад № 93 кор.3» </a:t>
            </a:r>
            <a:r>
              <a:rPr lang="ru-RU" b="1" i="1" dirty="0" err="1">
                <a:solidFill>
                  <a:schemeClr val="bg1"/>
                </a:solidFill>
                <a:latin typeface="Georgia" pitchFamily="18" charset="0"/>
              </a:rPr>
              <a:t>г.о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. Саранск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подготовительного  </a:t>
            </a:r>
            <a:r>
              <a:rPr lang="ru-RU" b="1" dirty="0">
                <a:solidFill>
                  <a:schemeClr val="bg1"/>
                </a:solidFill>
              </a:rPr>
              <a:t>этапа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анализ </a:t>
            </a:r>
            <a:r>
              <a:rPr lang="ru-RU" i="1" dirty="0">
                <a:solidFill>
                  <a:schemeClr val="bg1"/>
                </a:solidFill>
              </a:rPr>
              <a:t>ситуации;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определение </a:t>
            </a:r>
            <a:r>
              <a:rPr lang="ru-RU" i="1" dirty="0">
                <a:solidFill>
                  <a:schemeClr val="bg1"/>
                </a:solidFill>
              </a:rPr>
              <a:t>основных целей;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подбор </a:t>
            </a:r>
            <a:r>
              <a:rPr lang="ru-RU" i="1" dirty="0">
                <a:solidFill>
                  <a:schemeClr val="bg1"/>
                </a:solidFill>
              </a:rPr>
              <a:t>и изучение методической литературы, интернет ресурсов по вопросам организации проектной деятельности;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подготовка </a:t>
            </a:r>
            <a:r>
              <a:rPr lang="ru-RU" i="1" dirty="0">
                <a:solidFill>
                  <a:schemeClr val="bg1"/>
                </a:solidFill>
              </a:rPr>
              <a:t>материалов для организации познавательно-исследовательской, творческой и игровой </a:t>
            </a:r>
            <a:r>
              <a:rPr lang="ru-RU" i="1" dirty="0" smtClean="0">
                <a:solidFill>
                  <a:schemeClr val="bg1"/>
                </a:solidFill>
              </a:rPr>
              <a:t>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 </a:t>
            </a:r>
            <a:r>
              <a:rPr lang="ru-RU" i="1" dirty="0">
                <a:solidFill>
                  <a:schemeClr val="bg1"/>
                </a:solidFill>
              </a:rPr>
              <a:t>привлечение родителей к предстоящей творческой работе.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продуктивного  </a:t>
            </a:r>
            <a:r>
              <a:rPr lang="ru-RU" b="1" dirty="0">
                <a:solidFill>
                  <a:schemeClr val="bg1"/>
                </a:solidFill>
              </a:rPr>
              <a:t>этапа: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bg1"/>
                </a:solidFill>
              </a:rPr>
              <a:t>формирование </a:t>
            </a:r>
            <a:r>
              <a:rPr lang="ru-RU" i="1" dirty="0">
                <a:solidFill>
                  <a:schemeClr val="bg1"/>
                </a:solidFill>
              </a:rPr>
              <a:t>элементарных экологических знаний и представлений детей и родителей, а также начала основы экологического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Мероприятия по продуктивному этапу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Наблюдение за тем, как люди ежедневно выбрасывают мусор и куда он </a:t>
            </a:r>
            <a:r>
              <a:rPr lang="ru-RU" dirty="0" smtClean="0">
                <a:solidFill>
                  <a:schemeClr val="bg1"/>
                </a:solidFill>
              </a:rPr>
              <a:t>исчезает, анкетирование родителей и детей, беседы, </a:t>
            </a:r>
            <a:r>
              <a:rPr lang="ru-RU" dirty="0">
                <a:solidFill>
                  <a:schemeClr val="bg1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тение </a:t>
            </a:r>
            <a:r>
              <a:rPr lang="ru-RU" dirty="0">
                <a:solidFill>
                  <a:schemeClr val="bg1"/>
                </a:solidFill>
              </a:rPr>
              <a:t>пословиц, поговорок, </a:t>
            </a:r>
            <a:r>
              <a:rPr lang="ru-RU" dirty="0" smtClean="0">
                <a:solidFill>
                  <a:schemeClr val="bg1"/>
                </a:solidFill>
              </a:rPr>
              <a:t>произведений, участие </a:t>
            </a:r>
            <a:r>
              <a:rPr lang="ru-RU" dirty="0">
                <a:solidFill>
                  <a:schemeClr val="bg1"/>
                </a:solidFill>
              </a:rPr>
              <a:t>в экологических акциях </a:t>
            </a:r>
            <a:r>
              <a:rPr lang="ru-RU" dirty="0" smtClean="0">
                <a:solidFill>
                  <a:schemeClr val="bg1"/>
                </a:solidFill>
              </a:rPr>
              <a:t>, изготовление кормушек из бросового материала, сбор макулатуры, выставка рисунков, </a:t>
            </a: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пытно-экспериментальная деятельность, ООД, </a:t>
            </a: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идактические </a:t>
            </a:r>
            <a:r>
              <a:rPr lang="ru-RU" dirty="0">
                <a:solidFill>
                  <a:schemeClr val="bg1"/>
                </a:solidFill>
              </a:rPr>
              <a:t>игры </a:t>
            </a:r>
            <a:r>
              <a:rPr lang="ru-RU" dirty="0" smtClean="0">
                <a:solidFill>
                  <a:schemeClr val="bg1"/>
                </a:solidFill>
              </a:rPr>
              <a:t>, участие в конкурсах, экологические праздники.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chemeClr val="bg1"/>
                </a:solidFill>
              </a:rPr>
              <a:t>Экологическая </a:t>
            </a:r>
            <a:r>
              <a:rPr lang="ru-RU" sz="3600" b="1" i="1" dirty="0">
                <a:solidFill>
                  <a:schemeClr val="bg1"/>
                </a:solidFill>
              </a:rPr>
              <a:t>акция «Батарейки, сдавайтесь!»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C:\Users\User\Desktop\IMG-171b8b39964b88b153bd3858c8aa1e73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2427"/>
            <a:ext cx="3528392" cy="432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 descr="C:\Users\User\Desktop\IMG-da2a79238258ad724059e4d0c1303af7-V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78270"/>
            <a:ext cx="3726979" cy="433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2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bg1"/>
                </a:solidFill>
              </a:rPr>
              <a:t>Экологическая</a:t>
            </a:r>
            <a:r>
              <a:rPr lang="ru-RU" b="1" i="1" dirty="0" smtClean="0">
                <a:solidFill>
                  <a:schemeClr val="bg1"/>
                </a:solidFill>
              </a:rPr>
              <a:t> акция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«Добрые крышечки!»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User\Desktop\IMG-a839f0e766c56740dc7b069f42d52e10-V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7298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4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chemeClr val="bg1"/>
                </a:solidFill>
              </a:rPr>
              <a:t>Изготовление </a:t>
            </a:r>
            <a:r>
              <a:rPr lang="ru-RU" sz="4000" b="1" i="1" dirty="0">
                <a:solidFill>
                  <a:schemeClr val="bg1"/>
                </a:solidFill>
              </a:rPr>
              <a:t>с родителями кормушек для </a:t>
            </a:r>
            <a:r>
              <a:rPr lang="ru-RU" sz="4000" b="1" i="1" dirty="0" smtClean="0">
                <a:solidFill>
                  <a:schemeClr val="bg1"/>
                </a:solidFill>
              </a:rPr>
              <a:t>птиц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 descr="C:\Users\User\Desktop\IMG-e3c66187c3ab268ac03053bdbb498de9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782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 descr="C:\Users\User\Desktop\IMG-2ae245f1c3a63425cc2d0edeabf71a09-V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52839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1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bg1"/>
                </a:solidFill>
              </a:rPr>
              <a:t>Выставка рисунков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>
                <a:solidFill>
                  <a:schemeClr val="bg1"/>
                </a:solidFill>
              </a:rPr>
              <a:t>«Здоровая планета»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Объект 6" descr="C:\Users\User\Desktop\IMG-92674ddd750ee16889cf3af234e14c52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7225"/>
            <a:ext cx="842493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0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28215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Конкурс </a:t>
            </a:r>
            <a:r>
              <a:rPr lang="ru-RU" sz="3600" b="1" i="1" dirty="0">
                <a:solidFill>
                  <a:schemeClr val="bg1"/>
                </a:solidFill>
              </a:rPr>
              <a:t>«Флора дизайн»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(Модели одежды из бросовых </a:t>
            </a:r>
            <a:r>
              <a:rPr lang="ru-RU" sz="3600" b="1" i="1" dirty="0" smtClean="0">
                <a:solidFill>
                  <a:schemeClr val="bg1"/>
                </a:solidFill>
              </a:rPr>
              <a:t>и материалов</a:t>
            </a:r>
            <a:r>
              <a:rPr lang="ru-RU" sz="3600" b="1" i="1" dirty="0">
                <a:solidFill>
                  <a:schemeClr val="bg1"/>
                </a:solidFill>
              </a:rPr>
              <a:t>)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C:\Users\User\Desktop\IMG-fd9cf45c77405302d894660ff851f3d8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 descr="C:\Users\User\Desktop\2022-2023 уч.г.Подготовительная гр\Флора Дизайн\Варламова София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32246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9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Задачи заключительного  </a:t>
            </a:r>
            <a:r>
              <a:rPr lang="ru-RU" sz="4000" b="1" dirty="0">
                <a:solidFill>
                  <a:schemeClr val="bg1"/>
                </a:solidFill>
              </a:rPr>
              <a:t>этапа: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74198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обобщение опыта;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подведение </a:t>
            </a:r>
            <a:r>
              <a:rPr lang="ru-RU" i="1" dirty="0">
                <a:solidFill>
                  <a:schemeClr val="bg1"/>
                </a:solidFill>
              </a:rPr>
              <a:t>итогов работы над проектом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Мероприятия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 заключительному этапу: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i="1" dirty="0">
                <a:solidFill>
                  <a:schemeClr val="bg1"/>
                </a:solidFill>
              </a:rPr>
              <a:t>Выставка работ из бросового материала: «Фабрика идей из ненужных вещей</a:t>
            </a:r>
            <a:r>
              <a:rPr lang="ru-RU" i="1" dirty="0" smtClean="0">
                <a:solidFill>
                  <a:schemeClr val="bg1"/>
                </a:solidFill>
              </a:rPr>
              <a:t>!»;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Изготовление </a:t>
            </a:r>
            <a:r>
              <a:rPr lang="ru-RU" dirty="0" err="1">
                <a:solidFill>
                  <a:schemeClr val="bg1"/>
                </a:solidFill>
              </a:rPr>
              <a:t>лэпбука</a:t>
            </a:r>
            <a:r>
              <a:rPr lang="ru-RU" dirty="0">
                <a:solidFill>
                  <a:schemeClr val="bg1"/>
                </a:solidFill>
              </a:rPr>
              <a:t> «Береги свою планету</a:t>
            </a:r>
            <a:r>
              <a:rPr lang="ru-RU" dirty="0" smtClean="0">
                <a:solidFill>
                  <a:schemeClr val="bg1"/>
                </a:solidFill>
              </a:rPr>
              <a:t>!»;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Изготовление книги «Я природе – друг» (сказки и рассказы, написанные совместно детьми и родителями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0" algn="just">
              <a:spcBef>
                <a:spcPts val="0"/>
              </a:spcBef>
            </a:pPr>
            <a:endParaRPr lang="ru-RU" dirty="0" smtClean="0"/>
          </a:p>
          <a:p>
            <a:pPr marL="0" algn="just">
              <a:spcBef>
                <a:spcPts val="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Результативность </a:t>
            </a:r>
            <a:r>
              <a:rPr lang="ru-RU" sz="3600" b="1" dirty="0" smtClean="0">
                <a:solidFill>
                  <a:schemeClr val="bg1"/>
                </a:solidFill>
              </a:rPr>
              <a:t>проекта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(на февраль 2023 г.)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i="1" dirty="0">
                <a:solidFill>
                  <a:schemeClr val="bg1"/>
                </a:solidFill>
              </a:rPr>
              <a:t>Проект помогает постепенно и последовательно расширить знания детей о взаимосвязи природы и человека, формировать правила осознанного и бережного поведения в природе, развить умения эффективного вторичного использования отходов и, в целом, развить экологическую культуру</a:t>
            </a:r>
            <a:r>
              <a:rPr lang="ru-RU" sz="3300" i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3300" i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i="1" dirty="0">
                <a:solidFill>
                  <a:schemeClr val="bg1"/>
                </a:solidFill>
              </a:rPr>
              <a:t>Ребята принимают активное участие в опытно-экспериментальной деятельности, с удовольствием изучают свойства разных материалов, проводят опыты, направленные на выявление последствий загрязнения почвы и воды бытовым мусором, изучают важность работы по сортировке отходов</a:t>
            </a:r>
            <a:r>
              <a:rPr lang="ru-RU" sz="3300" i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Родители – наши активные помощники и участники. Вместе с детьми они рисуют, читают, делают кормушки для птиц, принимают участие в акциях и во всех мероприятиях.</a:t>
            </a:r>
          </a:p>
          <a:p>
            <a:pPr marL="0" algn="just">
              <a:spcBef>
                <a:spcPts val="0"/>
              </a:spcBef>
            </a:pPr>
            <a:endParaRPr lang="ru-RU" sz="33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b="1" i="1" dirty="0">
                <a:solidFill>
                  <a:schemeClr val="bg1"/>
                </a:solidFill>
              </a:rPr>
              <a:t>Вид проекта: </a:t>
            </a:r>
            <a:r>
              <a:rPr lang="ru-RU" sz="2600" b="1" i="1" dirty="0">
                <a:solidFill>
                  <a:schemeClr val="bg1"/>
                </a:solidFill>
              </a:rPr>
              <a:t>информационно-исследовательский, творческий.</a:t>
            </a:r>
          </a:p>
          <a:p>
            <a:pPr marL="0" algn="just">
              <a:spcBef>
                <a:spcPts val="0"/>
              </a:spcBef>
            </a:pPr>
            <a:endParaRPr lang="ru-RU" sz="2600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i="1" dirty="0">
                <a:solidFill>
                  <a:schemeClr val="bg1"/>
                </a:solidFill>
              </a:rPr>
              <a:t>Продолжительность проекта: </a:t>
            </a:r>
            <a:r>
              <a:rPr lang="ru-RU" sz="2600" b="1" i="1" dirty="0">
                <a:solidFill>
                  <a:schemeClr val="bg1"/>
                </a:solidFill>
              </a:rPr>
              <a:t>долгосрочный (сентябрь </a:t>
            </a:r>
            <a:r>
              <a:rPr lang="ru-RU" sz="2600" b="1" i="1" dirty="0" smtClean="0">
                <a:solidFill>
                  <a:schemeClr val="bg1"/>
                </a:solidFill>
              </a:rPr>
              <a:t>2023</a:t>
            </a:r>
            <a:r>
              <a:rPr lang="ru-RU" sz="2600" b="1" i="1" dirty="0">
                <a:solidFill>
                  <a:schemeClr val="bg1"/>
                </a:solidFill>
              </a:rPr>
              <a:t> г. – май </a:t>
            </a:r>
            <a:r>
              <a:rPr lang="ru-RU" sz="2600" b="1" i="1" dirty="0" smtClean="0">
                <a:solidFill>
                  <a:schemeClr val="bg1"/>
                </a:solidFill>
              </a:rPr>
              <a:t>2024</a:t>
            </a:r>
            <a:r>
              <a:rPr lang="ru-RU" sz="2600" b="1" i="1" dirty="0">
                <a:solidFill>
                  <a:schemeClr val="bg1"/>
                </a:solidFill>
              </a:rPr>
              <a:t> г.).</a:t>
            </a:r>
          </a:p>
          <a:p>
            <a:pPr marL="0" algn="just">
              <a:spcBef>
                <a:spcPts val="0"/>
              </a:spcBef>
            </a:pPr>
            <a:endParaRPr lang="ru-RU" sz="2600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i="1" dirty="0">
                <a:solidFill>
                  <a:schemeClr val="bg1"/>
                </a:solidFill>
              </a:rPr>
              <a:t>Участники проекта: </a:t>
            </a:r>
            <a:r>
              <a:rPr lang="ru-RU" sz="2600" b="1" i="1" dirty="0">
                <a:solidFill>
                  <a:schemeClr val="bg1"/>
                </a:solidFill>
              </a:rPr>
              <a:t>дети подготовительной к школе </a:t>
            </a:r>
            <a:r>
              <a:rPr lang="ru-RU" sz="2600" b="1" i="1" dirty="0" smtClean="0">
                <a:solidFill>
                  <a:schemeClr val="bg1"/>
                </a:solidFill>
              </a:rPr>
              <a:t>группы, </a:t>
            </a:r>
            <a:r>
              <a:rPr lang="ru-RU" sz="2600" b="1" i="1" dirty="0">
                <a:solidFill>
                  <a:schemeClr val="bg1"/>
                </a:solidFill>
              </a:rPr>
              <a:t>родители, воспитатели.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i="1" dirty="0">
                <a:solidFill>
                  <a:schemeClr val="bg1"/>
                </a:solidFill>
              </a:rPr>
              <a:t>Интеграция образовательных областей:</a:t>
            </a:r>
            <a:r>
              <a:rPr lang="ru-RU" sz="2600" b="1" i="1" dirty="0">
                <a:solidFill>
                  <a:schemeClr val="bg1"/>
                </a:solidFill>
              </a:rPr>
              <a:t> «Познавательное развитие», «Речевое развитие», «Социально-коммуникативное развитие», «Художественно-эстетическое развитие», «Физическое развитие».</a:t>
            </a:r>
          </a:p>
          <a:p>
            <a:pPr lvl="7">
              <a:defRPr/>
            </a:pPr>
            <a:endParaRPr lang="ru-RU" dirty="0">
              <a:solidFill>
                <a:schemeClr val="tx2"/>
              </a:solidFill>
              <a:latin typeface="Georgi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Список </a:t>
            </a:r>
            <a:r>
              <a:rPr lang="ru-RU" sz="4000" b="1" dirty="0">
                <a:solidFill>
                  <a:schemeClr val="bg1"/>
                </a:solidFill>
              </a:rPr>
              <a:t>использованных источников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i="1" dirty="0" err="1">
                <a:solidFill>
                  <a:schemeClr val="bg1"/>
                </a:solidFill>
              </a:rPr>
              <a:t>Воронкевич</a:t>
            </a:r>
            <a:r>
              <a:rPr lang="ru-RU" i="1" dirty="0">
                <a:solidFill>
                  <a:schemeClr val="bg1"/>
                </a:solidFill>
              </a:rPr>
              <a:t> О.А. Добро пожаловать в экологию. Детские экологические проекты. ФГОС. – Изд.: Детство-Пресс, 2016. – 176 с.</a:t>
            </a:r>
          </a:p>
          <a:p>
            <a:pPr lvl="0" algn="just"/>
            <a:endParaRPr lang="ru-RU" i="1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r>
              <a:rPr lang="ru-RU" i="1" dirty="0" smtClean="0">
                <a:solidFill>
                  <a:schemeClr val="bg1"/>
                </a:solidFill>
              </a:rPr>
              <a:t>Костюченко </a:t>
            </a:r>
            <a:r>
              <a:rPr lang="ru-RU" i="1" dirty="0">
                <a:solidFill>
                  <a:schemeClr val="bg1"/>
                </a:solidFill>
              </a:rPr>
              <a:t>М.П. Исследовательская деятельность на прогулках. Экологические занятия с детьми 5-7 лет. – Волгоград: Учитель, 2017. – 87 с.</a:t>
            </a:r>
          </a:p>
          <a:p>
            <a:pPr lvl="0" algn="just"/>
            <a:endParaRPr lang="ru-RU" i="1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Пугаева</a:t>
            </a:r>
            <a:r>
              <a:rPr lang="ru-RU" i="1" dirty="0">
                <a:solidFill>
                  <a:schemeClr val="bg1"/>
                </a:solidFill>
              </a:rPr>
              <a:t> О.И., Кузнецова О.К. Создание условий для экологического образования детей старшего дошкольного возраста в ДОУ // Сборник научных статей по материалам Международной научно-практической конференции – XVI </a:t>
            </a:r>
            <a:r>
              <a:rPr lang="ru-RU" i="1" dirty="0" err="1">
                <a:solidFill>
                  <a:schemeClr val="bg1"/>
                </a:solidFill>
              </a:rPr>
              <a:t>Осовских</a:t>
            </a:r>
            <a:r>
              <a:rPr lang="ru-RU" i="1" dirty="0">
                <a:solidFill>
                  <a:schemeClr val="bg1"/>
                </a:solidFill>
              </a:rPr>
              <a:t> педагогических чтений (г. Саранск, 17–18 ноября 2022 года); Мордовский государственный педагогический университет. – Саранск : РИЦ МГПУ, 2022. – 1 электрон. опт. диск. – ISBN 978-5-8156-1565-6. – Текст : электронный.</a:t>
            </a:r>
          </a:p>
          <a:p>
            <a:pPr marL="0" algn="just"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bg1"/>
                </a:solidFill>
              </a:rPr>
              <a:t>Благодарим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bg1"/>
                </a:solidFill>
              </a:rPr>
              <a:t> за внимание!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Актуальность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Загрязнение </a:t>
            </a:r>
            <a:r>
              <a:rPr lang="ru-RU" sz="4000" b="1" i="1" dirty="0">
                <a:solidFill>
                  <a:schemeClr val="bg1"/>
                </a:solidFill>
              </a:rPr>
              <a:t>мусором – эта одна их главных экологических проблем современности. С каждым годом Земля все сильнее покрывается отходами, а большие площади отводятся под свалки, несмотря на то, что многие виды отходов очень долго разлагаются или не разлагаются вообще. Именно поэтому в последнее время учёные всего мира ищут эффективные способы переработки мусора.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3381"/>
            <a:ext cx="3753472" cy="368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Знаете ли, что …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72808" cy="446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bg1"/>
                </a:solidFill>
              </a:rPr>
              <a:t>Дети дошкольного возраста, гуляя с родителями по улицам родного города, в парках, лесу, около </a:t>
            </a:r>
            <a:r>
              <a:rPr lang="ru-RU" b="1" i="1" dirty="0" smtClean="0">
                <a:solidFill>
                  <a:schemeClr val="bg1"/>
                </a:solidFill>
              </a:rPr>
              <a:t>водоемов, на прогулках </a:t>
            </a:r>
            <a:r>
              <a:rPr lang="ru-RU" b="1" i="1" dirty="0">
                <a:solidFill>
                  <a:schemeClr val="bg1"/>
                </a:solidFill>
              </a:rPr>
              <a:t>обращают внимание на то, что вокруг нас много мусора. Вопросы детей «Откуда берется этот мусор?», «Почему мусора так много?», «Куда его можно деть?», «Как мусор влияет на окружающую природу?» привели к идее разработки данного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 </a:t>
            </a:r>
            <a:r>
              <a:rPr lang="ru-RU" b="1" i="1" dirty="0">
                <a:solidFill>
                  <a:schemeClr val="bg1"/>
                </a:solidFill>
              </a:rPr>
              <a:t>создать систему работы по приобщению дошкольников к проблеме загрязнения окружающей среды мусором, ориентированную на взаимодействие с семьей средствами проектной деятельности, поддержать новую традицию – эффективно вторично использовать отходы.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Задачи проекта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Образовательные</a:t>
            </a:r>
            <a:r>
              <a:rPr lang="ru-RU" sz="2400" b="1" i="1" dirty="0">
                <a:solidFill>
                  <a:schemeClr val="bg1"/>
                </a:solidFill>
              </a:rPr>
              <a:t>: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расширить знания детей о взаимозависимости мира природы и деятельности человека;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привлечь внимание детей к проблеме загрязнения окружающей среды мусором.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Развивающие: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развивать умение работать с различными материалами, знакомить с их свойствами;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развивать умения детей эффективно вторично использовать бытовые отходы;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продолжать расширять и активизировать словарный запас детей.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Воспитательные: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воспитывать желание соблюдать правила осознанного и мотивированного поведения в природе</a:t>
            </a:r>
          </a:p>
          <a:p>
            <a:pPr marL="0"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bg1"/>
                </a:solidFill>
              </a:rPr>
              <a:t>воспитывать экологическую культуру.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Ожидаемые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Дети </a:t>
            </a:r>
            <a:r>
              <a:rPr lang="ru-RU" sz="2800" b="1" i="1" dirty="0">
                <a:solidFill>
                  <a:schemeClr val="bg1"/>
                </a:solidFill>
              </a:rPr>
              <a:t>знают проблемы загрязнения окружающей среды мусором, как рационально использовать и уменьшать накопление отходов, как эффективно вторично использовать мусор, простые правила охраны здоровья; дети соблюдают правила осознанного и мотивированного поведения в природе: почему и как нужно убирать мусор в городе, в лесу, на реке, умеют работать с различными материалами, знакомиться с их свойствами, разнообразной структурой, создают разнообразные поделки с помощью бросового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Этапы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реализации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sz="36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Calibri"/>
              </a:rPr>
              <a:t> подготовительный;</a:t>
            </a:r>
            <a:endParaRPr lang="ru-RU" sz="4400" b="1" i="1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Calibri"/>
              </a:rPr>
              <a:t> продуктивный</a:t>
            </a:r>
            <a:r>
              <a:rPr lang="ru-RU" sz="4400" b="1" i="1" dirty="0">
                <a:solidFill>
                  <a:schemeClr val="bg1"/>
                </a:solidFill>
                <a:latin typeface="Times New Roman"/>
                <a:ea typeface="Calibri"/>
              </a:rPr>
              <a:t>;</a:t>
            </a:r>
            <a:endParaRPr lang="ru-RU" sz="4400" b="1" i="1" dirty="0">
              <a:solidFill>
                <a:schemeClr val="bg1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Calibri"/>
              </a:rPr>
              <a:t> заключительный</a:t>
            </a:r>
            <a:r>
              <a:rPr lang="ru-RU" sz="4400" b="1" i="1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ru-RU" sz="4400" b="1" i="1" dirty="0">
              <a:solidFill>
                <a:schemeClr val="bg1"/>
              </a:solidFill>
            </a:endParaRPr>
          </a:p>
          <a:p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7799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d30a9ff5692a61289e77affd552283c757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704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Тема Office</vt:lpstr>
      <vt:lpstr>Сделаем чистой нашу планету!</vt:lpstr>
      <vt:lpstr>Презентация PowerPoint</vt:lpstr>
      <vt:lpstr>Актуальность проекта</vt:lpstr>
      <vt:lpstr>Знаете ли, что …</vt:lpstr>
      <vt:lpstr>Презентация PowerPoint</vt:lpstr>
      <vt:lpstr>Цель проекта</vt:lpstr>
      <vt:lpstr> Задачи проекта </vt:lpstr>
      <vt:lpstr>Ожидаемые результаты</vt:lpstr>
      <vt:lpstr> Этапы реализации проекта </vt:lpstr>
      <vt:lpstr>Задачи подготовительного  этапа</vt:lpstr>
      <vt:lpstr>Задачи продуктивного  этапа: </vt:lpstr>
      <vt:lpstr>Мероприятия по продуктивному этапу</vt:lpstr>
      <vt:lpstr> Экологическая акция «Батарейки, сдавайтесь!» </vt:lpstr>
      <vt:lpstr> Экологическая акция  «Добрые крышечки!» </vt:lpstr>
      <vt:lpstr> Изготовление с родителями кормушек для птиц  </vt:lpstr>
      <vt:lpstr> Выставка рисунков  «Здоровая планета» </vt:lpstr>
      <vt:lpstr> Конкурс «Флора дизайн»  (Модели одежды из бросовых и материалов) </vt:lpstr>
      <vt:lpstr>Задачи заключительного  этапа: </vt:lpstr>
      <vt:lpstr>Результативность проекта  (на февраль 2023 г.)</vt:lpstr>
      <vt:lpstr> Список использованных источников </vt:lpstr>
      <vt:lpstr>Презентация PowerPoint</vt:lpstr>
    </vt:vector>
  </TitlesOfParts>
  <Company>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День земли</dc:title>
  <dc:creator>obstinate</dc:creator>
  <dc:description>Шаблон презентации с сайта http://presentation-creation.ru/</dc:description>
  <cp:lastModifiedBy>Пользователь</cp:lastModifiedBy>
  <cp:revision>22</cp:revision>
  <dcterms:created xsi:type="dcterms:W3CDTF">2017-10-28T10:49:01Z</dcterms:created>
  <dcterms:modified xsi:type="dcterms:W3CDTF">2023-12-17T08:20:52Z</dcterms:modified>
</cp:coreProperties>
</file>