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66" r:id="rId3"/>
    <p:sldId id="258" r:id="rId4"/>
    <p:sldId id="259" r:id="rId5"/>
    <p:sldId id="267" r:id="rId6"/>
    <p:sldId id="264" r:id="rId7"/>
    <p:sldId id="269" r:id="rId8"/>
    <p:sldId id="260" r:id="rId9"/>
    <p:sldId id="265" r:id="rId10"/>
    <p:sldId id="261" r:id="rId11"/>
    <p:sldId id="262" r:id="rId12"/>
    <p:sldId id="263"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6266B1-3F82-40AE-A9BA-09ED7187930F}" type="datetimeFigureOut">
              <a:rPr lang="ru-RU" smtClean="0"/>
              <a:pPr/>
              <a:t>23.09.2020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EC79BD-358F-440F-96AE-A1C979B5F1D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7EC79BD-358F-440F-96AE-A1C979B5F1D6}" type="slidenum">
              <a:rPr lang="ru-RU" smtClean="0"/>
              <a:pPr/>
              <a:t>4</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23.09.2020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23.09.2020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23.09.2020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23.09.2020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23.09.2020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23.09.2020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23.09.2020</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23.09.2020</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23.09.2020</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23.09.2020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23.09.2020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23.09.2020</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6146" name="Picture 2" descr="https://materinstvo.ru/content/article_images/articles_10289/shablon-blagodarnosti-detskiy-sad-0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TextBox 5"/>
          <p:cNvSpPr txBox="1"/>
          <p:nvPr/>
        </p:nvSpPr>
        <p:spPr>
          <a:xfrm>
            <a:off x="1714480" y="142853"/>
            <a:ext cx="6143668" cy="4708981"/>
          </a:xfrm>
          <a:prstGeom prst="rect">
            <a:avLst/>
          </a:prstGeom>
          <a:noFill/>
        </p:spPr>
        <p:txBody>
          <a:bodyPr wrap="square" rtlCol="0">
            <a:spAutoFit/>
          </a:bodyPr>
          <a:lstStyle/>
          <a:p>
            <a:endParaRPr lang="ru-RU" dirty="0" smtClean="0"/>
          </a:p>
          <a:p>
            <a:pPr algn="ctr"/>
            <a:r>
              <a:rPr lang="ru-RU" sz="2400" dirty="0" smtClean="0">
                <a:latin typeface="Times New Roman" pitchFamily="18" charset="0"/>
                <a:cs typeface="Times New Roman" pitchFamily="18" charset="0"/>
              </a:rPr>
              <a:t>Муниципальное автономное дошкольное образовательное учреждение</a:t>
            </a:r>
          </a:p>
          <a:p>
            <a:pPr algn="ctr"/>
            <a:r>
              <a:rPr lang="ru-RU" sz="2400" dirty="0" smtClean="0">
                <a:latin typeface="Times New Roman" pitchFamily="18" charset="0"/>
                <a:cs typeface="Times New Roman" pitchFamily="18" charset="0"/>
              </a:rPr>
              <a:t> «Детский сад № 112» </a:t>
            </a:r>
          </a:p>
          <a:p>
            <a:pPr algn="ctr"/>
            <a:endParaRPr lang="ru-RU" sz="2400" dirty="0" smtClean="0">
              <a:latin typeface="Times New Roman" pitchFamily="18" charset="0"/>
              <a:cs typeface="Times New Roman" pitchFamily="18" charset="0"/>
            </a:endParaRPr>
          </a:p>
          <a:p>
            <a:pPr algn="ctr"/>
            <a:r>
              <a:rPr lang="ru-RU" sz="2400" dirty="0" smtClean="0">
                <a:latin typeface="Times New Roman" pitchFamily="18" charset="0"/>
                <a:cs typeface="Times New Roman" pitchFamily="18" charset="0"/>
              </a:rPr>
              <a:t>Формирование элементарных математических представлений в первой младшей группе №8.</a:t>
            </a:r>
          </a:p>
          <a:p>
            <a:pPr algn="ctr"/>
            <a:r>
              <a:rPr lang="ru-RU" sz="2400" dirty="0" smtClean="0">
                <a:latin typeface="Times New Roman" pitchFamily="18" charset="0"/>
                <a:cs typeface="Times New Roman" pitchFamily="18" charset="0"/>
              </a:rPr>
              <a:t>Тема: «Разноцветные бусы»</a:t>
            </a:r>
          </a:p>
          <a:p>
            <a:pPr algn="r"/>
            <a:endParaRPr lang="ru-RU" sz="2400" dirty="0" smtClean="0">
              <a:latin typeface="Times New Roman" pitchFamily="18" charset="0"/>
              <a:cs typeface="Times New Roman" pitchFamily="18" charset="0"/>
            </a:endParaRPr>
          </a:p>
          <a:p>
            <a:pPr algn="r"/>
            <a:endParaRPr lang="ru-RU" sz="2400" dirty="0" smtClean="0">
              <a:latin typeface="Times New Roman" pitchFamily="18" charset="0"/>
              <a:cs typeface="Times New Roman" pitchFamily="18" charset="0"/>
            </a:endParaRPr>
          </a:p>
          <a:p>
            <a:pPr algn="r"/>
            <a:r>
              <a:rPr lang="ru-RU" sz="2400" dirty="0" smtClean="0">
                <a:latin typeface="Times New Roman" pitchFamily="18" charset="0"/>
                <a:cs typeface="Times New Roman" pitchFamily="18" charset="0"/>
              </a:rPr>
              <a:t>Подготовили: Клокова </a:t>
            </a:r>
            <a:r>
              <a:rPr lang="ru-RU" sz="2400" smtClean="0">
                <a:latin typeface="Times New Roman" pitchFamily="18" charset="0"/>
                <a:cs typeface="Times New Roman" pitchFamily="18" charset="0"/>
              </a:rPr>
              <a:t>Е.К</a:t>
            </a:r>
            <a:r>
              <a:rPr lang="ru-RU" sz="2400" smtClean="0">
                <a:latin typeface="Times New Roman" pitchFamily="18" charset="0"/>
                <a:cs typeface="Times New Roman" pitchFamily="18" charset="0"/>
              </a:rPr>
              <a:t>.</a:t>
            </a:r>
            <a:endParaRPr lang="ru-RU" sz="2400" dirty="0" smtClean="0">
              <a:latin typeface="Times New Roman" pitchFamily="18" charset="0"/>
              <a:cs typeface="Times New Roman" pitchFamily="18" charset="0"/>
            </a:endParaRPr>
          </a:p>
          <a:p>
            <a:pPr algn="ctr"/>
            <a:endParaRPr lang="ru-RU" dirty="0"/>
          </a:p>
        </p:txBody>
      </p:sp>
      <p:sp>
        <p:nvSpPr>
          <p:cNvPr id="7" name="Прямоугольник 6"/>
          <p:cNvSpPr/>
          <p:nvPr/>
        </p:nvSpPr>
        <p:spPr>
          <a:xfrm rot="10800000" flipV="1">
            <a:off x="3428989" y="5127371"/>
            <a:ext cx="2428891" cy="369332"/>
          </a:xfrm>
          <a:prstGeom prst="rect">
            <a:avLst/>
          </a:prstGeom>
        </p:spPr>
        <p:txBody>
          <a:bodyPr wrap="square">
            <a:spAutoFit/>
          </a:bodyPr>
          <a:lstStyle/>
          <a:p>
            <a:pPr algn="ctr"/>
            <a:r>
              <a:rPr lang="ru-RU" dirty="0" smtClean="0">
                <a:latin typeface="Times New Roman" pitchFamily="18" charset="0"/>
                <a:cs typeface="Times New Roman" pitchFamily="18" charset="0"/>
              </a:rPr>
              <a:t>г.о. Саранск 2020г</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avatars.mds.yandex.net/get-pdb/872807/17d1954f-e8ae-4df8-ace9-1aa6f2134eaa/s1200"/>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4286248" y="928670"/>
            <a:ext cx="3929090" cy="4801314"/>
          </a:xfrm>
          <a:prstGeom prst="rect">
            <a:avLst/>
          </a:prstGeom>
        </p:spPr>
        <p:txBody>
          <a:bodyPr wrap="square">
            <a:spAutoFit/>
          </a:bodyPr>
          <a:lstStyle/>
          <a:p>
            <a:r>
              <a:rPr lang="ru-RU" sz="2400" b="1" i="1" dirty="0" smtClean="0">
                <a:solidFill>
                  <a:srgbClr val="002060"/>
                </a:solidFill>
                <a:latin typeface="Times New Roman" pitchFamily="18" charset="0"/>
                <a:cs typeface="Times New Roman" pitchFamily="18" charset="0"/>
              </a:rPr>
              <a:t>А сейчас нужно предложить ребенку собрать такой же браслет как на образце. Нужно показать на своем примере как можно чередовать бусины по очереди одевая их на нить, проговаривая цвет каждой бусины (Маша, сейчас я одену на ниточку бусинку красного цвета, а теперь белого…).</a:t>
            </a:r>
          </a:p>
          <a:p>
            <a:endParaRPr lang="ru-RU" dirty="0" smtClean="0">
              <a:latin typeface="Times New Roman" pitchFamily="18" charset="0"/>
              <a:cs typeface="Times New Roman" pitchFamily="18" charset="0"/>
            </a:endParaRPr>
          </a:p>
        </p:txBody>
      </p:sp>
      <p:pic>
        <p:nvPicPr>
          <p:cNvPr id="6" name="Рисунок 5" descr="IMG-60a67d13b4f673a6bad7b735eb9a7dad-V.jpg"/>
          <p:cNvPicPr>
            <a:picLocks noChangeAspect="1"/>
          </p:cNvPicPr>
          <p:nvPr/>
        </p:nvPicPr>
        <p:blipFill>
          <a:blip r:embed="rId3" cstate="print"/>
          <a:stretch>
            <a:fillRect/>
          </a:stretch>
        </p:blipFill>
        <p:spPr>
          <a:xfrm>
            <a:off x="214282" y="785794"/>
            <a:ext cx="3929091" cy="5429264"/>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avatars.mds.yandex.net/get-pdb/872807/17d1954f-e8ae-4df8-ace9-1aa6f2134eaa/s1200"/>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1785918" y="1071546"/>
            <a:ext cx="3071834" cy="4431983"/>
          </a:xfrm>
          <a:prstGeom prst="rect">
            <a:avLst/>
          </a:prstGeom>
        </p:spPr>
        <p:txBody>
          <a:bodyPr wrap="square">
            <a:spAutoFit/>
          </a:bodyPr>
          <a:lstStyle/>
          <a:p>
            <a:r>
              <a:rPr lang="ru-RU" sz="2400" b="1" i="1" dirty="0" smtClean="0">
                <a:solidFill>
                  <a:srgbClr val="002060"/>
                </a:solidFill>
                <a:latin typeface="Times New Roman" pitchFamily="18" charset="0"/>
                <a:cs typeface="Times New Roman" pitchFamily="18" charset="0"/>
              </a:rPr>
              <a:t>Если у ребенка не получается, то ему нужно немного помочь. Когда браслет будет собран, похвалите ребенка. Скажите, что его браслет получился даже лучше чем на образце.</a:t>
            </a:r>
          </a:p>
          <a:p>
            <a:endParaRPr lang="ru-RU" dirty="0"/>
          </a:p>
        </p:txBody>
      </p:sp>
      <p:pic>
        <p:nvPicPr>
          <p:cNvPr id="7" name="Рисунок 6" descr="IMG-292a82115cc674b34e5d1382a3b81182-V.jpg"/>
          <p:cNvPicPr>
            <a:picLocks noChangeAspect="1"/>
          </p:cNvPicPr>
          <p:nvPr/>
        </p:nvPicPr>
        <p:blipFill>
          <a:blip r:embed="rId3" cstate="print"/>
          <a:stretch>
            <a:fillRect/>
          </a:stretch>
        </p:blipFill>
        <p:spPr>
          <a:xfrm>
            <a:off x="4929190" y="857232"/>
            <a:ext cx="3857652" cy="5143512"/>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avatars.mds.yandex.net/get-pdb/872807/17d1954f-e8ae-4df8-ace9-1aa6f2134eaa/s1200"/>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Рисунок 2" descr="IMG-f4ecf026da8d374cc8453149f34a44ec-V.jpg"/>
          <p:cNvPicPr>
            <a:picLocks noChangeAspect="1"/>
          </p:cNvPicPr>
          <p:nvPr/>
        </p:nvPicPr>
        <p:blipFill>
          <a:blip r:embed="rId3" cstate="print"/>
          <a:stretch>
            <a:fillRect/>
          </a:stretch>
        </p:blipFill>
        <p:spPr>
          <a:xfrm>
            <a:off x="5214942" y="785794"/>
            <a:ext cx="3714776" cy="5357850"/>
          </a:xfrm>
          <a:prstGeom prst="rect">
            <a:avLst/>
          </a:prstGeom>
          <a:ln>
            <a:noFill/>
          </a:ln>
          <a:effectLst>
            <a:softEdge rad="112500"/>
          </a:effectLst>
        </p:spPr>
      </p:pic>
      <p:sp>
        <p:nvSpPr>
          <p:cNvPr id="4" name="TextBox 3"/>
          <p:cNvSpPr txBox="1"/>
          <p:nvPr/>
        </p:nvSpPr>
        <p:spPr>
          <a:xfrm>
            <a:off x="1714480" y="928671"/>
            <a:ext cx="3286148" cy="5632311"/>
          </a:xfrm>
          <a:prstGeom prst="rect">
            <a:avLst/>
          </a:prstGeom>
          <a:noFill/>
        </p:spPr>
        <p:txBody>
          <a:bodyPr wrap="square" rtlCol="0">
            <a:spAutoFit/>
          </a:bodyPr>
          <a:lstStyle/>
          <a:p>
            <a:r>
              <a:rPr lang="ru-RU" sz="2400" b="1" i="1" dirty="0" smtClean="0">
                <a:solidFill>
                  <a:srgbClr val="002060"/>
                </a:solidFill>
                <a:latin typeface="Times New Roman" pitchFamily="18" charset="0"/>
                <a:cs typeface="Times New Roman" pitchFamily="18" charset="0"/>
              </a:rPr>
              <a:t>Когда все бусины будут собраны на нить, нужно завязать концы на узел. Вы должны показать как крепится наш браслет. Обязательно дайте ребенку поиграть со своим творчеством. И во время игры спросите какого цвета бусины на браслете. </a:t>
            </a:r>
          </a:p>
          <a:p>
            <a:endParaRPr lang="ru-RU" sz="2400" b="1" i="1" dirty="0" smtClean="0">
              <a:solidFill>
                <a:srgbClr val="002060"/>
              </a:solidFill>
              <a:latin typeface="Times New Roman" pitchFamily="18" charset="0"/>
              <a:cs typeface="Times New Roman" pitchFamily="18" charset="0"/>
            </a:endParaRPr>
          </a:p>
          <a:p>
            <a:endParaRPr lang="ru-RU" sz="2400" b="1" i="1" dirty="0" smtClean="0">
              <a:solidFill>
                <a:srgbClr val="002060"/>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6146" name="Picture 2" descr="https://materinstvo.ru/content/article_images/articles_10289/shablon-blagodarnosti-detskiy-sad-08.jpg"/>
          <p:cNvPicPr>
            <a:picLocks noChangeAspect="1" noChangeArrowheads="1"/>
          </p:cNvPicPr>
          <p:nvPr/>
        </p:nvPicPr>
        <p:blipFill>
          <a:blip r:embed="rId2" cstate="print"/>
          <a:srcRect/>
          <a:stretch>
            <a:fillRect/>
          </a:stretch>
        </p:blipFill>
        <p:spPr bwMode="auto">
          <a:xfrm>
            <a:off x="0" y="0"/>
            <a:ext cx="9572596" cy="6858000"/>
          </a:xfrm>
          <a:prstGeom prst="rect">
            <a:avLst/>
          </a:prstGeom>
          <a:noFill/>
        </p:spPr>
      </p:pic>
      <p:sp>
        <p:nvSpPr>
          <p:cNvPr id="6" name="TextBox 5"/>
          <p:cNvSpPr txBox="1"/>
          <p:nvPr/>
        </p:nvSpPr>
        <p:spPr>
          <a:xfrm>
            <a:off x="1714480" y="142853"/>
            <a:ext cx="6143668" cy="646331"/>
          </a:xfrm>
          <a:prstGeom prst="rect">
            <a:avLst/>
          </a:prstGeom>
          <a:noFill/>
        </p:spPr>
        <p:txBody>
          <a:bodyPr wrap="square" rtlCol="0">
            <a:spAutoFit/>
          </a:bodyPr>
          <a:lstStyle/>
          <a:p>
            <a:endParaRPr lang="ru-RU" dirty="0" smtClean="0"/>
          </a:p>
          <a:p>
            <a:pPr algn="ctr"/>
            <a:endParaRPr lang="ru-RU" dirty="0"/>
          </a:p>
        </p:txBody>
      </p:sp>
      <p:sp>
        <p:nvSpPr>
          <p:cNvPr id="8" name="TextBox 7"/>
          <p:cNvSpPr txBox="1"/>
          <p:nvPr/>
        </p:nvSpPr>
        <p:spPr>
          <a:xfrm>
            <a:off x="1000100" y="428604"/>
            <a:ext cx="7786742" cy="800219"/>
          </a:xfrm>
          <a:prstGeom prst="rect">
            <a:avLst/>
          </a:prstGeom>
          <a:noFill/>
        </p:spPr>
        <p:txBody>
          <a:bodyPr wrap="square" rtlCol="0">
            <a:spAutoFit/>
          </a:bodyPr>
          <a:lstStyle/>
          <a:p>
            <a:pPr algn="ctr"/>
            <a:r>
              <a:rPr lang="ru-RU" sz="2800" b="1" i="1" dirty="0" smtClean="0">
                <a:solidFill>
                  <a:srgbClr val="002060"/>
                </a:solidFill>
                <a:latin typeface="Times New Roman" pitchFamily="18" charset="0"/>
                <a:cs typeface="Times New Roman" pitchFamily="18" charset="0"/>
              </a:rPr>
              <a:t>.</a:t>
            </a: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endParaRPr lang="ru-RU" dirty="0"/>
          </a:p>
        </p:txBody>
      </p:sp>
      <p:sp>
        <p:nvSpPr>
          <p:cNvPr id="10" name="TextBox 9"/>
          <p:cNvSpPr txBox="1"/>
          <p:nvPr/>
        </p:nvSpPr>
        <p:spPr>
          <a:xfrm>
            <a:off x="0" y="1357298"/>
            <a:ext cx="9144000" cy="3108543"/>
          </a:xfrm>
          <a:prstGeom prst="rect">
            <a:avLst/>
          </a:prstGeom>
          <a:noFill/>
        </p:spPr>
        <p:txBody>
          <a:bodyPr wrap="square" rtlCol="0">
            <a:spAutoFit/>
          </a:bodyPr>
          <a:lstStyle/>
          <a:p>
            <a:pPr algn="ctr"/>
            <a:r>
              <a:rPr lang="ru-RU" sz="2800" b="1" i="1" dirty="0" smtClean="0">
                <a:solidFill>
                  <a:srgbClr val="002060"/>
                </a:solidFill>
                <a:latin typeface="Times New Roman" pitchFamily="18" charset="0"/>
                <a:cs typeface="Times New Roman" pitchFamily="18" charset="0"/>
              </a:rPr>
              <a:t>Дорогие ребята, уважаемые взрослые!</a:t>
            </a:r>
          </a:p>
          <a:p>
            <a:pPr algn="ctr"/>
            <a:r>
              <a:rPr lang="ru-RU" sz="2800" b="1" i="1" dirty="0" smtClean="0">
                <a:solidFill>
                  <a:srgbClr val="002060"/>
                </a:solidFill>
                <a:latin typeface="Times New Roman" pitchFamily="18" charset="0"/>
                <a:cs typeface="Times New Roman" pitchFamily="18" charset="0"/>
              </a:rPr>
              <a:t> Не болейте! Берегите себя! Не гуляйте!</a:t>
            </a:r>
          </a:p>
          <a:p>
            <a:pPr algn="ctr"/>
            <a:r>
              <a:rPr lang="ru-RU" sz="2800" b="1" i="1" dirty="0" smtClean="0">
                <a:solidFill>
                  <a:srgbClr val="002060"/>
                </a:solidFill>
                <a:latin typeface="Times New Roman" pitchFamily="18" charset="0"/>
                <a:cs typeface="Times New Roman" pitchFamily="18" charset="0"/>
              </a:rPr>
              <a:t> Соблюдайте все карантинные требования! Надеемся на скорую встречу! </a:t>
            </a:r>
          </a:p>
          <a:p>
            <a:pPr algn="ctr"/>
            <a:endParaRPr lang="ru-RU" sz="2800" b="1" i="1" smtClean="0">
              <a:solidFill>
                <a:srgbClr val="002060"/>
              </a:solidFill>
              <a:latin typeface="Times New Roman" pitchFamily="18" charset="0"/>
              <a:cs typeface="Times New Roman" pitchFamily="18" charset="0"/>
            </a:endParaRPr>
          </a:p>
          <a:p>
            <a:pPr algn="ctr"/>
            <a:endParaRPr lang="ru-RU" sz="2800" b="1" i="1" dirty="0" smtClean="0">
              <a:solidFill>
                <a:srgbClr val="002060"/>
              </a:solidFill>
              <a:latin typeface="Times New Roman" pitchFamily="18" charset="0"/>
              <a:cs typeface="Times New Roman" pitchFamily="18" charset="0"/>
            </a:endParaRPr>
          </a:p>
          <a:p>
            <a:pPr algn="ctr">
              <a:buNone/>
            </a:pPr>
            <a:r>
              <a:rPr lang="ru-RU" sz="2800" i="1" dirty="0" smtClean="0">
                <a:solidFill>
                  <a:srgbClr val="002060"/>
                </a:solidFill>
                <a:latin typeface="Times New Roman" pitchFamily="18" charset="0"/>
                <a:cs typeface="Times New Roman" pitchFamily="18" charset="0"/>
              </a:rPr>
              <a:t>                                                             </a:t>
            </a:r>
            <a:r>
              <a:rPr lang="ru-RU" sz="2800" b="1" i="1" dirty="0" smtClean="0">
                <a:solidFill>
                  <a:srgbClr val="002060"/>
                </a:solidFill>
                <a:latin typeface="Times New Roman" pitchFamily="18" charset="0"/>
                <a:cs typeface="Times New Roman" pitchFamily="18" charset="0"/>
              </a:rPr>
              <a:t>Ваши воспитатели.</a:t>
            </a:r>
            <a:endParaRPr lang="ru-RU" sz="2800" b="1" i="1" dirty="0">
              <a:solidFill>
                <a:srgbClr val="002060"/>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6146" name="Picture 2" descr="https://materinstvo.ru/content/article_images/articles_10289/shablon-blagodarnosti-detskiy-sad-0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TextBox 5"/>
          <p:cNvSpPr txBox="1"/>
          <p:nvPr/>
        </p:nvSpPr>
        <p:spPr>
          <a:xfrm>
            <a:off x="1714480" y="142853"/>
            <a:ext cx="6143668" cy="646331"/>
          </a:xfrm>
          <a:prstGeom prst="rect">
            <a:avLst/>
          </a:prstGeom>
          <a:noFill/>
        </p:spPr>
        <p:txBody>
          <a:bodyPr wrap="square" rtlCol="0">
            <a:spAutoFit/>
          </a:bodyPr>
          <a:lstStyle/>
          <a:p>
            <a:endParaRPr lang="ru-RU" dirty="0" smtClean="0"/>
          </a:p>
          <a:p>
            <a:pPr algn="ctr"/>
            <a:endParaRPr lang="ru-RU" dirty="0"/>
          </a:p>
        </p:txBody>
      </p:sp>
      <p:sp>
        <p:nvSpPr>
          <p:cNvPr id="8" name="TextBox 7"/>
          <p:cNvSpPr txBox="1"/>
          <p:nvPr/>
        </p:nvSpPr>
        <p:spPr>
          <a:xfrm>
            <a:off x="1000100" y="571480"/>
            <a:ext cx="7786742" cy="1231106"/>
          </a:xfrm>
          <a:prstGeom prst="rect">
            <a:avLst/>
          </a:prstGeom>
          <a:noFill/>
        </p:spPr>
        <p:txBody>
          <a:bodyPr wrap="square" rtlCol="0">
            <a:spAutoFit/>
          </a:bodyPr>
          <a:lstStyle/>
          <a:p>
            <a:pPr algn="ctr"/>
            <a:r>
              <a:rPr lang="ru-RU" sz="2800" b="1" i="1" dirty="0" smtClean="0">
                <a:solidFill>
                  <a:srgbClr val="002060"/>
                </a:solidFill>
                <a:latin typeface="Times New Roman" pitchFamily="18" charset="0"/>
                <a:cs typeface="Times New Roman" pitchFamily="18" charset="0"/>
              </a:rPr>
              <a:t>Здравствуйте, уважаемые мамы и папы и конечно же  наши дорогие мальчики и девочки.</a:t>
            </a: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endParaRPr lang="ru-RU" dirty="0"/>
          </a:p>
        </p:txBody>
      </p:sp>
      <p:sp>
        <p:nvSpPr>
          <p:cNvPr id="9" name="TextBox 8"/>
          <p:cNvSpPr txBox="1"/>
          <p:nvPr/>
        </p:nvSpPr>
        <p:spPr>
          <a:xfrm>
            <a:off x="500034" y="1571612"/>
            <a:ext cx="8286808" cy="3385542"/>
          </a:xfrm>
          <a:prstGeom prst="rect">
            <a:avLst/>
          </a:prstGeom>
          <a:noFill/>
        </p:spPr>
        <p:txBody>
          <a:bodyPr wrap="square" rtlCol="0">
            <a:spAutoFit/>
          </a:bodyPr>
          <a:lstStyle/>
          <a:p>
            <a:pPr algn="ctr"/>
            <a:r>
              <a:rPr lang="ru-RU" sz="2800" b="1" i="1" dirty="0" smtClean="0">
                <a:solidFill>
                  <a:srgbClr val="002060"/>
                </a:solidFill>
                <a:latin typeface="Times New Roman" pitchFamily="18" charset="0"/>
                <a:cs typeface="Times New Roman" pitchFamily="18" charset="0"/>
              </a:rPr>
              <a:t>Приглашаем вас, принять участие в увлекательном занятии по формирование элементарных математических представлений . Очень надеемся, что вы всей семьей примите участие в этом развлечении. Мамам и папам желаем творческих успехов.</a:t>
            </a:r>
          </a:p>
          <a:p>
            <a:pPr algn="ctr"/>
            <a:r>
              <a:rPr lang="ru-RU" sz="2800" b="1" i="1" dirty="0" smtClean="0">
                <a:solidFill>
                  <a:srgbClr val="002060"/>
                </a:solidFill>
                <a:latin typeface="Times New Roman" pitchFamily="18" charset="0"/>
                <a:cs typeface="Times New Roman" pitchFamily="18" charset="0"/>
              </a:rPr>
              <a:t>Будьте здоровы! Оставайтесь дома.</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avatars.mds.yandex.net/get-pdb/872807/17d1954f-e8ae-4df8-ace9-1aa6f2134eaa/s1200"/>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TextBox 5"/>
          <p:cNvSpPr txBox="1"/>
          <p:nvPr/>
        </p:nvSpPr>
        <p:spPr>
          <a:xfrm>
            <a:off x="1857356" y="357166"/>
            <a:ext cx="6357982" cy="5447645"/>
          </a:xfrm>
          <a:prstGeom prst="rect">
            <a:avLst/>
          </a:prstGeom>
          <a:noFill/>
        </p:spPr>
        <p:txBody>
          <a:bodyPr wrap="square" rtlCol="0">
            <a:spAutoFit/>
          </a:bodyPr>
          <a:lstStyle/>
          <a:p>
            <a:pPr algn="ctr"/>
            <a:endParaRPr lang="ru-RU" b="1" dirty="0" smtClean="0"/>
          </a:p>
          <a:p>
            <a:pPr algn="ctr"/>
            <a:endParaRPr lang="ru-RU" b="1" dirty="0" smtClean="0">
              <a:latin typeface="Times New Roman" pitchFamily="18" charset="0"/>
              <a:cs typeface="Times New Roman" pitchFamily="18" charset="0"/>
            </a:endParaRPr>
          </a:p>
          <a:p>
            <a:r>
              <a:rPr lang="ru-RU" sz="2400" b="1" i="1" dirty="0" smtClean="0">
                <a:solidFill>
                  <a:srgbClr val="C00000"/>
                </a:solidFill>
                <a:latin typeface="Times New Roman" pitchFamily="18" charset="0"/>
                <a:cs typeface="Times New Roman" pitchFamily="18" charset="0"/>
              </a:rPr>
              <a:t>Цель:</a:t>
            </a:r>
            <a:r>
              <a:rPr lang="ru-RU" sz="2400" b="1" i="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учить  детей выделять цвета на различных элементах.</a:t>
            </a:r>
          </a:p>
          <a:p>
            <a:r>
              <a:rPr lang="ru-RU" sz="2400" b="1" i="1" dirty="0" smtClean="0">
                <a:solidFill>
                  <a:srgbClr val="C00000"/>
                </a:solidFill>
                <a:latin typeface="Times New Roman" pitchFamily="18" charset="0"/>
                <a:cs typeface="Times New Roman" pitchFamily="18" charset="0"/>
              </a:rPr>
              <a:t>Задачи:</a:t>
            </a:r>
          </a:p>
          <a:p>
            <a:r>
              <a:rPr lang="ru-RU" sz="2400" b="1" i="1" dirty="0" smtClean="0">
                <a:solidFill>
                  <a:srgbClr val="C00000"/>
                </a:solidFill>
                <a:latin typeface="Times New Roman" pitchFamily="18" charset="0"/>
                <a:cs typeface="Times New Roman" pitchFamily="18" charset="0"/>
              </a:rPr>
              <a:t>- образовательные :</a:t>
            </a:r>
            <a:r>
              <a:rPr lang="ru-RU" sz="2400" b="1" i="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учить детей чередовать элементы по цвету;</a:t>
            </a:r>
          </a:p>
          <a:p>
            <a:pPr>
              <a:buFontTx/>
              <a:buChar char="-"/>
            </a:pPr>
            <a:r>
              <a:rPr lang="ru-RU" sz="2400" b="1" i="1" dirty="0" smtClean="0">
                <a:solidFill>
                  <a:srgbClr val="C00000"/>
                </a:solidFill>
                <a:latin typeface="Times New Roman" pitchFamily="18" charset="0"/>
                <a:cs typeface="Times New Roman" pitchFamily="18" charset="0"/>
              </a:rPr>
              <a:t>воспитательные :</a:t>
            </a:r>
            <a:r>
              <a:rPr lang="ru-RU" sz="2400" b="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воспитывать внимание и усидчивость детей в работе;</a:t>
            </a:r>
          </a:p>
          <a:p>
            <a:r>
              <a:rPr lang="ru-RU" sz="2400" b="1" dirty="0" smtClean="0">
                <a:latin typeface="Times New Roman" pitchFamily="18" charset="0"/>
                <a:cs typeface="Times New Roman" pitchFamily="18" charset="0"/>
              </a:rPr>
              <a:t>- </a:t>
            </a:r>
            <a:r>
              <a:rPr lang="ru-RU" sz="2400" b="1" i="1" dirty="0" smtClean="0">
                <a:solidFill>
                  <a:srgbClr val="C00000"/>
                </a:solidFill>
                <a:latin typeface="Times New Roman" pitchFamily="18" charset="0"/>
                <a:cs typeface="Times New Roman" pitchFamily="18" charset="0"/>
              </a:rPr>
              <a:t>развивающие : </a:t>
            </a:r>
            <a:r>
              <a:rPr lang="ru-RU" sz="2400" dirty="0" smtClean="0">
                <a:latin typeface="Times New Roman" pitchFamily="18" charset="0"/>
                <a:cs typeface="Times New Roman" pitchFamily="18" charset="0"/>
              </a:rPr>
              <a:t>развивать у детей логическое мышление, познавательный интерес, зрительное внимание, память, речь.</a:t>
            </a:r>
          </a:p>
          <a:p>
            <a:r>
              <a:rPr lang="ru-RU" sz="2400" b="1" i="1" dirty="0" smtClean="0">
                <a:solidFill>
                  <a:srgbClr val="C00000"/>
                </a:solidFill>
                <a:latin typeface="Times New Roman" pitchFamily="18" charset="0"/>
                <a:cs typeface="Times New Roman" pitchFamily="18" charset="0"/>
              </a:rPr>
              <a:t>Оборудование и материал: </a:t>
            </a:r>
            <a:r>
              <a:rPr lang="ru-RU" sz="2400" dirty="0" smtClean="0">
                <a:latin typeface="Times New Roman" pitchFamily="18" charset="0"/>
                <a:cs typeface="Times New Roman" pitchFamily="18" charset="0"/>
              </a:rPr>
              <a:t>по 4 белых и 4 красных бусины, тонкие шнуры, коробочки для бус.</a:t>
            </a:r>
            <a:endParaRPr lang="ru-RU" sz="24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avatars.mds.yandex.net/get-pdb/872807/17d1954f-e8ae-4df8-ace9-1aa6f2134eaa/s1200"/>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TextBox 4"/>
          <p:cNvSpPr txBox="1"/>
          <p:nvPr/>
        </p:nvSpPr>
        <p:spPr>
          <a:xfrm>
            <a:off x="1928794" y="857232"/>
            <a:ext cx="6286544" cy="5170646"/>
          </a:xfrm>
          <a:prstGeom prst="rect">
            <a:avLst/>
          </a:prstGeom>
          <a:noFill/>
        </p:spPr>
        <p:txBody>
          <a:bodyPr wrap="square" rtlCol="0">
            <a:spAutoFit/>
          </a:bodyPr>
          <a:lstStyle/>
          <a:p>
            <a:pPr algn="ctr"/>
            <a:r>
              <a:rPr lang="ru-RU" b="1" i="1" dirty="0" smtClean="0">
                <a:solidFill>
                  <a:srgbClr val="002060"/>
                </a:solidFill>
                <a:latin typeface="Times New Roman" pitchFamily="18" charset="0"/>
                <a:cs typeface="Times New Roman" pitchFamily="18" charset="0"/>
              </a:rPr>
              <a:t>   </a:t>
            </a:r>
            <a:r>
              <a:rPr lang="ru-RU" sz="2400" b="1" i="1" dirty="0" smtClean="0">
                <a:solidFill>
                  <a:srgbClr val="002060"/>
                </a:solidFill>
                <a:latin typeface="Times New Roman" pitchFamily="18" charset="0"/>
                <a:cs typeface="Times New Roman" pitchFamily="18" charset="0"/>
              </a:rPr>
              <a:t>Уважаемые родители!</a:t>
            </a:r>
          </a:p>
          <a:p>
            <a:r>
              <a:rPr lang="ru-RU" sz="2400" b="1" i="1" dirty="0" smtClean="0">
                <a:solidFill>
                  <a:srgbClr val="002060"/>
                </a:solidFill>
                <a:latin typeface="Times New Roman" pitchFamily="18" charset="0"/>
                <a:cs typeface="Times New Roman" pitchFamily="18" charset="0"/>
              </a:rPr>
              <a:t> Предлагаем Вам поиграть с ребенком в занимательную игру «Собери бусины». </a:t>
            </a:r>
          </a:p>
          <a:p>
            <a:r>
              <a:rPr lang="ru-RU" sz="2400" b="1" i="1" dirty="0" smtClean="0">
                <a:solidFill>
                  <a:srgbClr val="002060"/>
                </a:solidFill>
                <a:latin typeface="Times New Roman" pitchFamily="18" charset="0"/>
                <a:cs typeface="Times New Roman" pitchFamily="18" charset="0"/>
              </a:rPr>
              <a:t>Этой игрой вы закрепляете у ребенка знания цвета. </a:t>
            </a:r>
          </a:p>
          <a:p>
            <a:r>
              <a:rPr lang="ru-RU" sz="2400" b="1" i="1" dirty="0" smtClean="0">
                <a:solidFill>
                  <a:srgbClr val="002060"/>
                </a:solidFill>
                <a:latin typeface="Times New Roman" pitchFamily="18" charset="0"/>
                <a:cs typeface="Times New Roman" pitchFamily="18" charset="0"/>
              </a:rPr>
              <a:t>   И так начнем. </a:t>
            </a:r>
          </a:p>
          <a:p>
            <a:r>
              <a:rPr lang="ru-RU" sz="2400" b="1" i="1" dirty="0" smtClean="0">
                <a:solidFill>
                  <a:srgbClr val="002060"/>
                </a:solidFill>
                <a:latin typeface="Times New Roman" pitchFamily="18" charset="0"/>
                <a:cs typeface="Times New Roman" pitchFamily="18" charset="0"/>
              </a:rPr>
              <a:t>   Для начала покажите бусины ребенку, дайте потрогать, поиграть с ними. Назовите какого они цвета, если ребенок затрудняется с ответом помогите ему вспомнить. Назовите другие предметы такого же цвета. Например: какого цвета клубника, божья коровка, снег? </a:t>
            </a: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avatars.mds.yandex.net/get-pdb/872807/17d1954f-e8ae-4df8-ace9-1aa6f2134eaa/s1200"/>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TextBox 5"/>
          <p:cNvSpPr txBox="1"/>
          <p:nvPr/>
        </p:nvSpPr>
        <p:spPr>
          <a:xfrm>
            <a:off x="1857356" y="357166"/>
            <a:ext cx="3286148" cy="646331"/>
          </a:xfrm>
          <a:prstGeom prst="rect">
            <a:avLst/>
          </a:prstGeom>
          <a:noFill/>
        </p:spPr>
        <p:txBody>
          <a:bodyPr wrap="square" rtlCol="0">
            <a:spAutoFit/>
          </a:bodyPr>
          <a:lstStyle/>
          <a:p>
            <a:pPr algn="ctr"/>
            <a:endParaRPr lang="ru-RU" b="1" dirty="0" smtClean="0"/>
          </a:p>
          <a:p>
            <a:pPr algn="ctr"/>
            <a:endParaRPr lang="ru-RU" b="1" dirty="0" smtClean="0">
              <a:latin typeface="Times New Roman" pitchFamily="18" charset="0"/>
              <a:cs typeface="Times New Roman" pitchFamily="18" charset="0"/>
            </a:endParaRPr>
          </a:p>
        </p:txBody>
      </p:sp>
      <p:pic>
        <p:nvPicPr>
          <p:cNvPr id="5" name="Рисунок 4" descr="IMG-a5ba41e253abefbcc4c4cc1f0ad68241-V.jpg"/>
          <p:cNvPicPr>
            <a:picLocks noChangeAspect="1"/>
          </p:cNvPicPr>
          <p:nvPr/>
        </p:nvPicPr>
        <p:blipFill>
          <a:blip r:embed="rId3" cstate="print"/>
          <a:stretch>
            <a:fillRect/>
          </a:stretch>
        </p:blipFill>
        <p:spPr>
          <a:xfrm>
            <a:off x="1857356" y="785795"/>
            <a:ext cx="6429420" cy="5214974"/>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avatars.mds.yandex.net/get-pdb/872807/17d1954f-e8ae-4df8-ace9-1aa6f2134eaa/s1200"/>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TextBox 3"/>
          <p:cNvSpPr txBox="1"/>
          <p:nvPr/>
        </p:nvSpPr>
        <p:spPr>
          <a:xfrm>
            <a:off x="1785918" y="1142984"/>
            <a:ext cx="6072230" cy="3416320"/>
          </a:xfrm>
          <a:prstGeom prst="rect">
            <a:avLst/>
          </a:prstGeom>
          <a:noFill/>
        </p:spPr>
        <p:txBody>
          <a:bodyPr wrap="square" rtlCol="0">
            <a:spAutoFit/>
          </a:bodyPr>
          <a:lstStyle/>
          <a:p>
            <a:r>
              <a:rPr lang="ru-RU" sz="2400" b="1" i="1" dirty="0" smtClean="0">
                <a:solidFill>
                  <a:srgbClr val="002060"/>
                </a:solidFill>
                <a:latin typeface="Times New Roman" pitchFamily="18" charset="0"/>
                <a:cs typeface="Times New Roman" pitchFamily="18" charset="0"/>
              </a:rPr>
              <a:t>Далее лучше смешать бусинки с другими цветами и предложить ребенку выбрать те цвета, которые находятся у нас на образце. Спросите у своего ребенка, какой это цвет, показывая белую бусинку, а это какой цвет, показывая на красную бусинку. Обязательно хвалите ребенка, скажите какой он молодец . Далее спросите: какие бусинки были лишние?</a:t>
            </a:r>
            <a:endParaRPr lang="ru-RU" sz="2400" b="1" i="1" dirty="0">
              <a:solidFill>
                <a:srgbClr val="002060"/>
              </a:solidFill>
            </a:endParaRPr>
          </a:p>
        </p:txBody>
      </p:sp>
      <p:sp>
        <p:nvSpPr>
          <p:cNvPr id="6146" name="AutoShape 2" descr="https://apf.mail.ru/cgi-bin/readmsg?id=15876407660016043090;0;1&amp;exif=1&amp;full=1&amp;x-email=eklokovapetrova%40mail.r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avatars.mds.yandex.net/get-pdb/872807/17d1954f-e8ae-4df8-ace9-1aa6f2134eaa/s1200"/>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146" name="AutoShape 2" descr="https://apf.mail.ru/cgi-bin/readmsg?id=15876407660016043090;0;1&amp;exif=1&amp;full=1&amp;x-email=eklokovapetrova%40mail.r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pic>
        <p:nvPicPr>
          <p:cNvPr id="6147" name="Picture 3" descr="C:\Users\Катя\Downloads\IMG_20200423_140347_resized_20200423_021610860.jpg"/>
          <p:cNvPicPr>
            <a:picLocks noChangeAspect="1" noChangeArrowheads="1"/>
          </p:cNvPicPr>
          <p:nvPr/>
        </p:nvPicPr>
        <p:blipFill>
          <a:blip r:embed="rId3" cstate="print"/>
          <a:srcRect/>
          <a:stretch>
            <a:fillRect/>
          </a:stretch>
        </p:blipFill>
        <p:spPr bwMode="auto">
          <a:xfrm>
            <a:off x="1928794" y="857232"/>
            <a:ext cx="6072230" cy="5143536"/>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avatars.mds.yandex.net/get-pdb/872807/17d1954f-e8ae-4df8-ace9-1aa6f2134eaa/s1200"/>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Прямоугольник 5"/>
          <p:cNvSpPr/>
          <p:nvPr/>
        </p:nvSpPr>
        <p:spPr>
          <a:xfrm>
            <a:off x="1000100" y="1000108"/>
            <a:ext cx="7215238" cy="1569660"/>
          </a:xfrm>
          <a:prstGeom prst="rect">
            <a:avLst/>
          </a:prstGeom>
        </p:spPr>
        <p:txBody>
          <a:bodyPr wrap="square">
            <a:spAutoFit/>
          </a:bodyPr>
          <a:lstStyle/>
          <a:p>
            <a:r>
              <a:rPr lang="ru-RU" sz="2400" b="1" i="1" dirty="0" smtClean="0">
                <a:solidFill>
                  <a:srgbClr val="002060"/>
                </a:solidFill>
                <a:latin typeface="Times New Roman" pitchFamily="18" charset="0"/>
                <a:cs typeface="Times New Roman" pitchFamily="18" charset="0"/>
              </a:rPr>
              <a:t>Похвалив ребенка, предложите ему разложить бусинки  чередуя по цвету, как в образце. </a:t>
            </a:r>
          </a:p>
          <a:p>
            <a:r>
              <a:rPr lang="ru-RU" sz="2400" b="1" i="1" dirty="0" smtClean="0">
                <a:solidFill>
                  <a:srgbClr val="002060"/>
                </a:solidFill>
                <a:latin typeface="Times New Roman" pitchFamily="18" charset="0"/>
                <a:cs typeface="Times New Roman" pitchFamily="18" charset="0"/>
              </a:rPr>
              <a:t>После того, как бусины разложены, предложите </a:t>
            </a:r>
          </a:p>
          <a:p>
            <a:r>
              <a:rPr lang="ru-RU" sz="2400" b="1" i="1" dirty="0" smtClean="0">
                <a:solidFill>
                  <a:srgbClr val="002060"/>
                </a:solidFill>
                <a:latin typeface="Times New Roman" pitchFamily="18" charset="0"/>
                <a:cs typeface="Times New Roman" pitchFamily="18" charset="0"/>
              </a:rPr>
              <a:t>поиграть в подвижную игру.</a:t>
            </a:r>
          </a:p>
        </p:txBody>
      </p:sp>
      <p:pic>
        <p:nvPicPr>
          <p:cNvPr id="7" name="Рисунок 6" descr="IMG-cdd33708b14c81be570aabddd0f75efc-V.jpg"/>
          <p:cNvPicPr>
            <a:picLocks noChangeAspect="1"/>
          </p:cNvPicPr>
          <p:nvPr/>
        </p:nvPicPr>
        <p:blipFill>
          <a:blip r:embed="rId3" cstate="print"/>
          <a:stretch>
            <a:fillRect/>
          </a:stretch>
        </p:blipFill>
        <p:spPr>
          <a:xfrm>
            <a:off x="1928794" y="2571744"/>
            <a:ext cx="6246824" cy="3500462"/>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avatars.mds.yandex.net/get-pdb/872807/17d1954f-e8ae-4df8-ace9-1aa6f2134eaa/s1200"/>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1643042" y="500042"/>
            <a:ext cx="4357718" cy="5509200"/>
          </a:xfrm>
          <a:prstGeom prst="rect">
            <a:avLst/>
          </a:prstGeom>
          <a:noFill/>
        </p:spPr>
        <p:txBody>
          <a:bodyPr wrap="square" rtlCol="0">
            <a:spAutoFit/>
          </a:bodyPr>
          <a:lstStyle/>
          <a:p>
            <a:pPr algn="ctr"/>
            <a:r>
              <a:rPr lang="ru-RU" sz="2400" b="1" i="1" dirty="0" smtClean="0">
                <a:solidFill>
                  <a:srgbClr val="C00000"/>
                </a:solidFill>
                <a:latin typeface="Times New Roman" pitchFamily="18" charset="0"/>
                <a:cs typeface="Times New Roman" pitchFamily="18" charset="0"/>
              </a:rPr>
              <a:t>Физкультминутка</a:t>
            </a:r>
          </a:p>
          <a:p>
            <a:r>
              <a:rPr lang="ru-RU" sz="2400" b="1" dirty="0" smtClean="0">
                <a:solidFill>
                  <a:srgbClr val="002060"/>
                </a:solidFill>
                <a:latin typeface="Times New Roman" pitchFamily="18" charset="0"/>
                <a:cs typeface="Times New Roman" pitchFamily="18" charset="0"/>
              </a:rPr>
              <a:t>Если б все на свете было</a:t>
            </a:r>
          </a:p>
          <a:p>
            <a:r>
              <a:rPr lang="ru-RU" sz="2400" b="1" dirty="0" smtClean="0">
                <a:solidFill>
                  <a:srgbClr val="002060"/>
                </a:solidFill>
                <a:latin typeface="Times New Roman" pitchFamily="18" charset="0"/>
                <a:cs typeface="Times New Roman" pitchFamily="18" charset="0"/>
              </a:rPr>
              <a:t>Одинакового цвета, </a:t>
            </a:r>
            <a:r>
              <a:rPr lang="ru-RU" sz="1600" b="1" i="1" dirty="0" smtClean="0">
                <a:solidFill>
                  <a:srgbClr val="C00000"/>
                </a:solidFill>
                <a:latin typeface="Times New Roman" pitchFamily="18" charset="0"/>
                <a:cs typeface="Times New Roman" pitchFamily="18" charset="0"/>
              </a:rPr>
              <a:t>(Вращательные движения головой) </a:t>
            </a:r>
          </a:p>
          <a:p>
            <a:r>
              <a:rPr lang="ru-RU" sz="2400" b="1" dirty="0" smtClean="0">
                <a:solidFill>
                  <a:srgbClr val="002060"/>
                </a:solidFill>
                <a:latin typeface="Times New Roman" pitchFamily="18" charset="0"/>
                <a:cs typeface="Times New Roman" pitchFamily="18" charset="0"/>
              </a:rPr>
              <a:t>Вас бы это рассердило? </a:t>
            </a:r>
          </a:p>
          <a:p>
            <a:r>
              <a:rPr lang="ru-RU" sz="2400" b="1" dirty="0" smtClean="0">
                <a:solidFill>
                  <a:srgbClr val="002060"/>
                </a:solidFill>
                <a:latin typeface="Times New Roman" pitchFamily="18" charset="0"/>
                <a:cs typeface="Times New Roman" pitchFamily="18" charset="0"/>
              </a:rPr>
              <a:t>Или радовало это?</a:t>
            </a:r>
          </a:p>
          <a:p>
            <a:r>
              <a:rPr lang="ru-RU" sz="2400" b="1" dirty="0" smtClean="0">
                <a:solidFill>
                  <a:srgbClr val="002060"/>
                </a:solidFill>
                <a:latin typeface="Times New Roman" pitchFamily="18" charset="0"/>
                <a:cs typeface="Times New Roman" pitchFamily="18" charset="0"/>
              </a:rPr>
              <a:t> </a:t>
            </a:r>
            <a:r>
              <a:rPr lang="ru-RU" b="1" i="1" dirty="0" smtClean="0">
                <a:solidFill>
                  <a:srgbClr val="C00000"/>
                </a:solidFill>
                <a:latin typeface="Times New Roman" pitchFamily="18" charset="0"/>
                <a:cs typeface="Times New Roman" pitchFamily="18" charset="0"/>
              </a:rPr>
              <a:t>(Наклоны головой вперед-назад) </a:t>
            </a:r>
          </a:p>
          <a:p>
            <a:r>
              <a:rPr lang="ru-RU" sz="2400" b="1" dirty="0" smtClean="0">
                <a:solidFill>
                  <a:srgbClr val="002060"/>
                </a:solidFill>
                <a:latin typeface="Times New Roman" pitchFamily="18" charset="0"/>
                <a:cs typeface="Times New Roman" pitchFamily="18" charset="0"/>
              </a:rPr>
              <a:t>Видеть мир привыкли люди</a:t>
            </a:r>
          </a:p>
          <a:p>
            <a:r>
              <a:rPr lang="ru-RU" sz="2400" b="1" dirty="0" smtClean="0">
                <a:solidFill>
                  <a:srgbClr val="002060"/>
                </a:solidFill>
                <a:latin typeface="Times New Roman" pitchFamily="18" charset="0"/>
                <a:cs typeface="Times New Roman" pitchFamily="18" charset="0"/>
              </a:rPr>
              <a:t> Белым, желтым, синим, красным… </a:t>
            </a:r>
          </a:p>
          <a:p>
            <a:r>
              <a:rPr lang="ru-RU" b="1" i="1" dirty="0" smtClean="0">
                <a:solidFill>
                  <a:srgbClr val="C00000"/>
                </a:solidFill>
                <a:latin typeface="Times New Roman" pitchFamily="18" charset="0"/>
                <a:cs typeface="Times New Roman" pitchFamily="18" charset="0"/>
              </a:rPr>
              <a:t>(Руки на поясе, наклоны туловища влево- вправо) </a:t>
            </a:r>
          </a:p>
          <a:p>
            <a:r>
              <a:rPr lang="ru-RU" sz="2400" b="1" dirty="0" smtClean="0">
                <a:solidFill>
                  <a:srgbClr val="002060"/>
                </a:solidFill>
                <a:latin typeface="Times New Roman" pitchFamily="18" charset="0"/>
                <a:cs typeface="Times New Roman" pitchFamily="18" charset="0"/>
              </a:rPr>
              <a:t>Пусть же все вокруг нас будет </a:t>
            </a:r>
          </a:p>
          <a:p>
            <a:r>
              <a:rPr lang="ru-RU" sz="2400" b="1" dirty="0" smtClean="0">
                <a:solidFill>
                  <a:srgbClr val="002060"/>
                </a:solidFill>
                <a:latin typeface="Times New Roman" pitchFamily="18" charset="0"/>
                <a:cs typeface="Times New Roman" pitchFamily="18" charset="0"/>
              </a:rPr>
              <a:t>Удивительным и разным! </a:t>
            </a:r>
            <a:r>
              <a:rPr lang="ru-RU" b="1" i="1" dirty="0" smtClean="0">
                <a:solidFill>
                  <a:srgbClr val="C00000"/>
                </a:solidFill>
                <a:latin typeface="Times New Roman" pitchFamily="18" charset="0"/>
                <a:cs typeface="Times New Roman" pitchFamily="18" charset="0"/>
              </a:rPr>
              <a:t>(Прыжки на месте на левой, правой, двух ногах)</a:t>
            </a:r>
            <a:endParaRPr lang="ru-RU" b="1" i="1" dirty="0">
              <a:solidFill>
                <a:srgbClr val="C00000"/>
              </a:solidFill>
              <a:latin typeface="Times New Roman" pitchFamily="18" charset="0"/>
              <a:cs typeface="Times New Roman" pitchFamily="18" charset="0"/>
            </a:endParaRPr>
          </a:p>
        </p:txBody>
      </p:sp>
      <p:pic>
        <p:nvPicPr>
          <p:cNvPr id="1025" name="Picture 1" descr="C:\Users\Катя\Downloads\IMG_20200423_141320_resized_20200423_021645688.jpg"/>
          <p:cNvPicPr>
            <a:picLocks noChangeAspect="1" noChangeArrowheads="1"/>
          </p:cNvPicPr>
          <p:nvPr/>
        </p:nvPicPr>
        <p:blipFill>
          <a:blip r:embed="rId3" cstate="print"/>
          <a:srcRect/>
          <a:stretch>
            <a:fillRect/>
          </a:stretch>
        </p:blipFill>
        <p:spPr bwMode="auto">
          <a:xfrm>
            <a:off x="6143636" y="3643314"/>
            <a:ext cx="2571750" cy="3021804"/>
          </a:xfrm>
          <a:prstGeom prst="rect">
            <a:avLst/>
          </a:prstGeom>
          <a:ln>
            <a:noFill/>
          </a:ln>
          <a:effectLst>
            <a:softEdge rad="112500"/>
          </a:effectLst>
        </p:spPr>
      </p:pic>
      <p:pic>
        <p:nvPicPr>
          <p:cNvPr id="1026" name="Picture 2" descr="C:\Users\Катя\Downloads\IMG_20200423_141312_resized_20200423_021627395.jpg"/>
          <p:cNvPicPr>
            <a:picLocks noChangeAspect="1" noChangeArrowheads="1"/>
          </p:cNvPicPr>
          <p:nvPr/>
        </p:nvPicPr>
        <p:blipFill>
          <a:blip r:embed="rId4" cstate="print"/>
          <a:srcRect/>
          <a:stretch>
            <a:fillRect/>
          </a:stretch>
        </p:blipFill>
        <p:spPr bwMode="auto">
          <a:xfrm>
            <a:off x="6072198" y="142852"/>
            <a:ext cx="2732486" cy="3500462"/>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TotalTime>
  <Words>559</Words>
  <Application>Microsoft Office PowerPoint</Application>
  <PresentationFormat>Экран (4:3)</PresentationFormat>
  <Paragraphs>52</Paragraphs>
  <Slides>13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Катя</dc:creator>
  <cp:lastModifiedBy>user</cp:lastModifiedBy>
  <cp:revision>40</cp:revision>
  <dcterms:created xsi:type="dcterms:W3CDTF">2020-04-21T11:03:04Z</dcterms:created>
  <dcterms:modified xsi:type="dcterms:W3CDTF">2020-09-23T13:46:16Z</dcterms:modified>
</cp:coreProperties>
</file>