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0" r:id="rId12"/>
    <p:sldId id="268" r:id="rId13"/>
    <p:sldId id="269" r:id="rId14"/>
    <p:sldId id="270" r:id="rId15"/>
    <p:sldId id="26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44" autoAdjust="0"/>
    <p:restoredTop sz="94660"/>
  </p:normalViewPr>
  <p:slideViewPr>
    <p:cSldViewPr snapToGrid="0">
      <p:cViewPr varScale="1">
        <p:scale>
          <a:sx n="55" d="100"/>
          <a:sy n="55" d="100"/>
        </p:scale>
        <p:origin x="60"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15897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75006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67394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34489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67004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EEDB4B-738A-4FD0-BEF4-4A693FAA0A14}"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15723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EEDB4B-738A-4FD0-BEF4-4A693FAA0A14}" type="datetimeFigureOut">
              <a:rPr lang="ru-RU" smtClean="0"/>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9602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EDB4B-738A-4FD0-BEF4-4A693FAA0A14}" type="datetimeFigureOut">
              <a:rPr lang="ru-RU" smtClean="0"/>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29910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EEDB4B-738A-4FD0-BEF4-4A693FAA0A14}" type="datetimeFigureOut">
              <a:rPr lang="ru-RU" smtClean="0"/>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44929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EDB4B-738A-4FD0-BEF4-4A693FAA0A14}"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272021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EDB4B-738A-4FD0-BEF4-4A693FAA0A14}"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46CF5-749B-4F90-AF7A-E2E11571F6F1}" type="slidenum">
              <a:rPr lang="ru-RU" smtClean="0"/>
              <a:t>‹#›</a:t>
            </a:fld>
            <a:endParaRPr lang="ru-RU"/>
          </a:p>
        </p:txBody>
      </p:sp>
    </p:spTree>
    <p:extLst>
      <p:ext uri="{BB962C8B-B14F-4D97-AF65-F5344CB8AC3E}">
        <p14:creationId xmlns:p14="http://schemas.microsoft.com/office/powerpoint/2010/main" val="146218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EDB4B-738A-4FD0-BEF4-4A693FAA0A14}" type="datetimeFigureOut">
              <a:rPr lang="ru-RU" smtClean="0"/>
              <a:t>20.04.2020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6CF5-749B-4F90-AF7A-E2E11571F6F1}" type="slidenum">
              <a:rPr lang="ru-RU" smtClean="0"/>
              <a:t>‹#›</a:t>
            </a:fld>
            <a:endParaRPr lang="ru-RU"/>
          </a:p>
        </p:txBody>
      </p:sp>
    </p:spTree>
    <p:extLst>
      <p:ext uri="{BB962C8B-B14F-4D97-AF65-F5344CB8AC3E}">
        <p14:creationId xmlns:p14="http://schemas.microsoft.com/office/powerpoint/2010/main" val="67747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
            <a:ext cx="12830175" cy="7229475"/>
          </a:xfrm>
          <a:prstGeom prst="rect">
            <a:avLst/>
          </a:prstGeom>
        </p:spPr>
      </p:pic>
      <p:pic>
        <p:nvPicPr>
          <p:cNvPr id="7" name="Рисунок 6"/>
          <p:cNvPicPr>
            <a:picLocks noChangeAspect="1"/>
          </p:cNvPicPr>
          <p:nvPr/>
        </p:nvPicPr>
        <p:blipFill>
          <a:blip r:embed="rId3"/>
          <a:stretch>
            <a:fillRect/>
          </a:stretch>
        </p:blipFill>
        <p:spPr>
          <a:xfrm>
            <a:off x="-228601" y="0"/>
            <a:ext cx="13001625" cy="7372350"/>
          </a:xfrm>
          <a:prstGeom prst="rect">
            <a:avLst/>
          </a:prstGeom>
        </p:spPr>
      </p:pic>
      <p:sp>
        <p:nvSpPr>
          <p:cNvPr id="5" name="Прямоугольник 4"/>
          <p:cNvSpPr/>
          <p:nvPr/>
        </p:nvSpPr>
        <p:spPr>
          <a:xfrm>
            <a:off x="962527" y="1082842"/>
            <a:ext cx="11044990" cy="5124544"/>
          </a:xfrm>
          <a:prstGeom prst="rect">
            <a:avLst/>
          </a:prstGeom>
        </p:spPr>
        <p:txBody>
          <a:bodyPr wrap="square">
            <a:spAutoFit/>
          </a:bodyPr>
          <a:lstStyle/>
          <a:p>
            <a:pPr algn="ctr">
              <a:lnSpc>
                <a:spcPct val="107000"/>
              </a:lnSpc>
              <a:spcAft>
                <a:spcPts val="800"/>
              </a:spcAft>
            </a:pPr>
            <a:endParaRPr lang="ru-RU" sz="3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3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4400" dirty="0" smtClean="0">
                <a:latin typeface="Times New Roman" panose="02020603050405020304" pitchFamily="18" charset="0"/>
                <a:ea typeface="Calibri" panose="020F0502020204030204" pitchFamily="34" charset="0"/>
                <a:cs typeface="Times New Roman" panose="02020603050405020304" pitchFamily="18" charset="0"/>
              </a:rPr>
              <a:t>Занятие </a:t>
            </a:r>
            <a:r>
              <a:rPr lang="ru-RU" sz="4400" dirty="0">
                <a:latin typeface="Times New Roman" panose="02020603050405020304" pitchFamily="18" charset="0"/>
                <a:ea typeface="Calibri" panose="020F0502020204030204" pitchFamily="34" charset="0"/>
                <a:cs typeface="Times New Roman" panose="02020603050405020304" pitchFamily="18" charset="0"/>
              </a:rPr>
              <a:t>в подготовительной группе</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4400" dirty="0">
                <a:latin typeface="Times New Roman" panose="02020603050405020304" pitchFamily="18" charset="0"/>
                <a:ea typeface="Calibri" panose="020F0502020204030204" pitchFamily="34" charset="0"/>
                <a:cs typeface="Times New Roman" panose="02020603050405020304" pitchFamily="18" charset="0"/>
              </a:rPr>
              <a:t>«23 апреля – Всемирный день книг</a:t>
            </a:r>
            <a:r>
              <a:rPr lang="ru-RU" sz="4400"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Автор:</a:t>
            </a:r>
            <a:r>
              <a:rPr lang="ru-RU" sz="2000" dirty="0">
                <a:latin typeface="Times New Roman" panose="02020603050405020304" pitchFamily="18" charset="0"/>
                <a:ea typeface="Calibri" panose="020F0502020204030204" pitchFamily="34" charset="0"/>
                <a:cs typeface="Times New Roman" panose="02020603050405020304" pitchFamily="18" charset="0"/>
              </a:rPr>
              <a:t> Макарова Людмила Николаевна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воспитатель МДОУ «Детский сад №93 корпус 2» г. Саранск.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39386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s03.infourok.ru/uploads/ex/0ff0/0005a1b7-9d53912b/im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71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92166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Рисунок 2"/>
          <p:cNvPicPr>
            <a:picLocks noChangeAspect="1"/>
          </p:cNvPicPr>
          <p:nvPr/>
        </p:nvPicPr>
        <p:blipFill>
          <a:blip r:embed="rId3"/>
          <a:stretch>
            <a:fillRect/>
          </a:stretch>
        </p:blipFill>
        <p:spPr>
          <a:xfrm>
            <a:off x="2743201" y="414069"/>
            <a:ext cx="9178506" cy="6107501"/>
          </a:xfrm>
          <a:prstGeom prst="rect">
            <a:avLst/>
          </a:prstGeom>
        </p:spPr>
      </p:pic>
    </p:spTree>
    <p:extLst>
      <p:ext uri="{BB962C8B-B14F-4D97-AF65-F5344CB8AC3E}">
        <p14:creationId xmlns:p14="http://schemas.microsoft.com/office/powerpoint/2010/main" val="17375912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Прямоугольник 3"/>
          <p:cNvSpPr/>
          <p:nvPr/>
        </p:nvSpPr>
        <p:spPr>
          <a:xfrm>
            <a:off x="3047999" y="1756812"/>
            <a:ext cx="8476891" cy="4325992"/>
          </a:xfrm>
          <a:prstGeom prst="rect">
            <a:avLst/>
          </a:prstGeom>
        </p:spPr>
        <p:txBody>
          <a:bodyPr wrap="square">
            <a:spAutoFit/>
          </a:bodyPr>
          <a:lstStyle/>
          <a:p>
            <a:pPr algn="just">
              <a:lnSpc>
                <a:spcPct val="107000"/>
              </a:lnSpc>
              <a:spcAft>
                <a:spcPts val="80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Пошли они в библиотеку, а попали в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книжкину</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больницу.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285750">
              <a:lnSpc>
                <a:spcPct val="107000"/>
              </a:lnSpc>
              <a:spcAft>
                <a:spcPts val="80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Вышли книжки из больницы:</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Починили им страницы,</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Переплеты, корешки,</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Налепили ярлыки.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285750">
              <a:lnSpc>
                <a:spcPct val="107000"/>
              </a:lnSpc>
              <a:spcAft>
                <a:spcPts val="80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потом в просторном зале</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Каждой полку указали.</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Словом каждый старый том</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Отыскал свой новый дом.</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Поэтому, ребята, давайте бережно относиться к книгам.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8220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3048000" y="176379"/>
            <a:ext cx="8804694" cy="5831340"/>
          </a:xfrm>
          <a:prstGeom prst="rect">
            <a:avLst/>
          </a:prstGeom>
        </p:spPr>
        <p:txBody>
          <a:bodyPr wrap="square">
            <a:spAutoFit/>
          </a:bodyPr>
          <a:lstStyle/>
          <a:p>
            <a:pPr algn="just">
              <a:lnSpc>
                <a:spcPct val="107000"/>
              </a:lnSpc>
              <a:spcAft>
                <a:spcPts val="80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Вот и подошло к концу наше с вами путешествие. Хочу пожелать вам побольше читать интересных книг, для того чтобы жизнь ваша становилась еще красочнее, ярче и увлекательней.</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Но перед тем, как вы пойдете играть, давайте подведем итог нашего путешествия.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называлось путешествие, в которое мы с вами сегодня отправлялись? </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(Путешествие в мир книг)</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Вам понравилось наше путешествие?</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называется место, где хранится много, много книг? </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(Библиотека)</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Какими были первые книги много тысяч лет назад?</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Где придумали первую бумагу</a:t>
            </a: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(Китае)</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Люди, каких профессий работают над созданием книги в наше время? (лесорубы и сплавщики, писатели, ученые написали текст; художники нарисовали красивые картинки; наборщики, печатники, переплетчики)</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Молодцы ребята! Вы хорошо справились с заданием.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48306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4330460" y="2311877"/>
            <a:ext cx="7591246" cy="923330"/>
          </a:xfrm>
          <a:prstGeom prst="rect">
            <a:avLst/>
          </a:prstGeom>
        </p:spPr>
        <p:txBody>
          <a:bodyPr wrap="square">
            <a:spAutoFit/>
          </a:bodyPr>
          <a:lstStyle/>
          <a:p>
            <a:r>
              <a:rPr lang="ru-RU" sz="5400" dirty="0" smtClean="0">
                <a:latin typeface="Times New Roman" panose="02020603050405020304" pitchFamily="18" charset="0"/>
                <a:cs typeface="Times New Roman" panose="02020603050405020304" pitchFamily="18" charset="0"/>
              </a:rPr>
              <a:t>Спасибо за внимание </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83269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677367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048000" y="526122"/>
            <a:ext cx="6096000" cy="5790303"/>
          </a:xfrm>
          <a:prstGeom prst="rect">
            <a:avLst/>
          </a:prstGeom>
        </p:spPr>
        <p:txBody>
          <a:bodyPr>
            <a:spAutoFit/>
          </a:bodyPr>
          <a:lstStyle/>
          <a:p>
            <a:pPr algn="just">
              <a:lnSpc>
                <a:spcPct val="107000"/>
              </a:lnSpc>
              <a:spcAft>
                <a:spcPts val="80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ознакомление с историей развития книги и письменности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познакомить детей с историей создания и изготовления книги</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обобщить и расширить представления детей об окружающем мире и предметном мире </a:t>
            </a:r>
            <a:r>
              <a:rPr lang="ru-RU"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книгах, о книгопечатании, о глине, бересте, шелке)</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Воспитательные: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воспитывать бережное отношение к книге</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формировать готовность к совместной, согласованной деятельности со сверстниками и воспитателем; развивать эмоциональную отзывчивость, самостоятельность, целенаправленность детей</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вызвать интерес детей к научно-познавательной, художественной литературе</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Развивающие:</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закрепить знания детей о составных частях книги</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активизировать словарь детей за счет новых слов </a:t>
            </a:r>
            <a:r>
              <a:rPr lang="ru-RU"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(папирус, свиток, типография, первопечатник)</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расширять словарный запас и активизировать лексику дошкольников</a:t>
            </a:r>
            <a:endPar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воображение, ассоциативное и творческое мышление</a:t>
            </a:r>
            <a:endPar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8023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047999" y="979868"/>
            <a:ext cx="8467241" cy="4371325"/>
          </a:xfrm>
          <a:prstGeom prst="rect">
            <a:avLst/>
          </a:prstGeom>
        </p:spPr>
        <p:txBody>
          <a:bodyPr wrap="square">
            <a:spAutoFit/>
          </a:bodyPr>
          <a:lstStyle/>
          <a:p>
            <a:pPr marL="457200" algn="just">
              <a:lnSpc>
                <a:spcPct val="107000"/>
              </a:lnSpc>
              <a:spcAft>
                <a:spcPts val="80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занятия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 </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Ребята, давайте начнем наше сегодняшнее занятие с общего приветствия: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ручки! Хлоп-хлоп-хлоп!</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ножки! Топ-топ-топ!</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щечки! Плюх-плюх-плюх!</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Пухленькие щечки? Плюх-плюх- плюх!</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глазки! Миг-миг-миг!</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губки! Чмок-чмок-чмок!</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 мой носик! </a:t>
            </a:r>
            <a:r>
              <a:rPr lang="ru-RU" dirty="0" err="1">
                <a:solidFill>
                  <a:srgbClr val="000000"/>
                </a:solidFill>
                <a:latin typeface="Times New Roman" panose="02020603050405020304" pitchFamily="18" charset="0"/>
                <a:ea typeface="Times New Roman" panose="02020603050405020304" pitchFamily="18" charset="0"/>
              </a:rPr>
              <a:t>Бип-бип-бип</a:t>
            </a:r>
            <a:r>
              <a:rPr lang="ru-RU" dirty="0">
                <a:solidFill>
                  <a:srgbClr val="000000"/>
                </a:solidFill>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Здравствуйте, детишки! Раз, два, три.</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err="1">
                <a:solidFill>
                  <a:srgbClr val="000000"/>
                </a:solidFill>
                <a:latin typeface="Times New Roman" panose="02020603050405020304" pitchFamily="18" charset="0"/>
                <a:ea typeface="Times New Roman" panose="02020603050405020304" pitchFamily="18" charset="0"/>
              </a:rPr>
              <a:t>Девченки</a:t>
            </a:r>
            <a:r>
              <a:rPr lang="ru-RU" dirty="0">
                <a:solidFill>
                  <a:srgbClr val="000000"/>
                </a:solidFill>
                <a:latin typeface="Times New Roman" panose="02020603050405020304" pitchFamily="18" charset="0"/>
                <a:ea typeface="Times New Roman" panose="02020603050405020304" pitchFamily="18" charset="0"/>
              </a:rPr>
              <a:t> и мальчишки, </a:t>
            </a:r>
            <a:r>
              <a:rPr lang="ru-RU" dirty="0" err="1">
                <a:solidFill>
                  <a:srgbClr val="000000"/>
                </a:solidFill>
                <a:latin typeface="Times New Roman" panose="02020603050405020304" pitchFamily="18" charset="0"/>
                <a:ea typeface="Times New Roman" panose="02020603050405020304" pitchFamily="18" charset="0"/>
              </a:rPr>
              <a:t>здраааавствуууйтеее</a:t>
            </a:r>
            <a:r>
              <a:rPr lang="ru-RU" dirty="0">
                <a:solidFill>
                  <a:srgbClr val="000000"/>
                </a:solidFill>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04891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048000" y="1782305"/>
            <a:ext cx="8281262" cy="4219297"/>
          </a:xfrm>
          <a:prstGeom prst="rect">
            <a:avLst/>
          </a:prstGeom>
        </p:spPr>
        <p:txBody>
          <a:bodyPr wrap="square">
            <a:spAutoFit/>
          </a:bodyPr>
          <a:lstStyle/>
          <a:p>
            <a:pPr>
              <a:spcAft>
                <a:spcPts val="0"/>
              </a:spcAft>
            </a:pPr>
            <a:r>
              <a:rPr lang="ru-RU" sz="2400" b="1" dirty="0">
                <a:solidFill>
                  <a:srgbClr val="000000"/>
                </a:solidFill>
                <a:latin typeface="Times New Roman" panose="02020603050405020304" pitchFamily="18" charset="0"/>
                <a:ea typeface="Times New Roman" panose="02020603050405020304" pitchFamily="18" charset="0"/>
              </a:rPr>
              <a:t>Воспитатель:</a:t>
            </a:r>
            <a:r>
              <a:rPr lang="ru-RU" sz="2400" dirty="0">
                <a:solidFill>
                  <a:srgbClr val="000000"/>
                </a:solidFill>
                <a:latin typeface="Times New Roman" panose="02020603050405020304" pitchFamily="18" charset="0"/>
                <a:ea typeface="Times New Roman" panose="02020603050405020304" pitchFamily="18" charset="0"/>
              </a:rPr>
              <a:t> Вот мы и подняли друг другу настроение. Тема нашего занятия – Всемирный день книги, который празднуется 23 апреля.</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solidFill>
                  <a:srgbClr val="000000"/>
                </a:solidFill>
                <a:latin typeface="Times New Roman" panose="02020603050405020304" pitchFamily="18" charset="0"/>
                <a:ea typeface="Times New Roman" panose="02020603050405020304" pitchFamily="18" charset="0"/>
              </a:rPr>
              <a:t>Ребята, вы знаете откуда появилась книга?</a:t>
            </a:r>
            <a:endParaRPr lang="ru-RU" sz="24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 предлагаю вам отправиться в далекое прошлое, путешествие в мир книг и раскрыть все секреты первых древних книг</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8827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457200"/>
            <a:ext cx="4004929" cy="7651630"/>
          </a:xfrm>
        </p:spPr>
        <p:txBody>
          <a:bodyPr>
            <a:normAutofit/>
          </a:bodyPr>
          <a:lstStyle/>
          <a:p>
            <a:endParaRPr lang="ru-RU" dirty="0"/>
          </a:p>
        </p:txBody>
      </p:sp>
      <p:sp>
        <p:nvSpPr>
          <p:cNvPr id="4" name="Текст 3"/>
          <p:cNvSpPr>
            <a:spLocks noGrp="1"/>
          </p:cNvSpPr>
          <p:nvPr>
            <p:ph type="body" sz="half" idx="2"/>
          </p:nvPr>
        </p:nvSpPr>
        <p:spPr>
          <a:xfrm>
            <a:off x="839788" y="465221"/>
            <a:ext cx="3932237" cy="5403767"/>
          </a:xfrm>
        </p:spPr>
        <p:txBody>
          <a:bodyPr>
            <a:noAutofit/>
          </a:bodyPr>
          <a:lstStyle/>
          <a:p>
            <a:r>
              <a:rPr lang="ru-RU" sz="2000" dirty="0">
                <a:latin typeface="Times New Roman" panose="02020603050405020304" pitchFamily="18" charset="0"/>
                <a:cs typeface="Times New Roman" panose="02020603050405020304" pitchFamily="18" charset="0"/>
              </a:rPr>
              <a:t>Давным-давно с незапамятных времен люди рассказывали друг другу удивительные истории, делились тем, что сами знали. А вот записать свои мысли не умели, потому что не знали, как это можно делать. Вот однажды маленький мальчик сидел на большом камне, а другим камнем стучал по нему. Вдруг у него получился значок, похожий на человечка, и он решил, что так он изобразил себя, а потом он рядом изобразил деревце, и сказал, что он сидит под деревцем. Так люди стали выбивать на камне разные силуэты, похожие на людей, на животных, на растения. Тем самым они рассказывали друг другу свои истории. Так появилась первая каменная книга.</a:t>
            </a:r>
          </a:p>
        </p:txBody>
      </p:sp>
      <p:pic>
        <p:nvPicPr>
          <p:cNvPr id="1026" name="Picture 2" descr="https://cf.ppt-online.org/files/slide/6/6PDNsw0HoMK1AfzLgxmWRtlI4jCFuacGkYrp5b/slide-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70" r="2570"/>
          <a:stretch>
            <a:fillRect/>
          </a:stretch>
        </p:blipFill>
        <p:spPr bwMode="auto">
          <a:xfrm>
            <a:off x="4830015" y="0"/>
            <a:ext cx="78421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646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1" y="1449238"/>
            <a:ext cx="5400133" cy="5779695"/>
          </a:xfrm>
        </p:spPr>
        <p:txBody>
          <a:bodyPr>
            <a:normAutofit/>
          </a:bodyPr>
          <a:lstStyle/>
          <a:p>
            <a:endParaRPr lang="ru-RU" dirty="0"/>
          </a:p>
        </p:txBody>
      </p:sp>
      <p:sp>
        <p:nvSpPr>
          <p:cNvPr id="4" name="Текст 3"/>
          <p:cNvSpPr>
            <a:spLocks noGrp="1"/>
          </p:cNvSpPr>
          <p:nvPr>
            <p:ph type="body" sz="half" idx="2"/>
          </p:nvPr>
        </p:nvSpPr>
        <p:spPr>
          <a:xfrm>
            <a:off x="0" y="2484408"/>
            <a:ext cx="4772026" cy="4373592"/>
          </a:xfrm>
        </p:spPr>
        <p:txBody>
          <a:bodyPr>
            <a:normAutofit/>
          </a:bodyPr>
          <a:lstStyle/>
          <a:p>
            <a:r>
              <a:rPr lang="ru-RU" sz="2400" dirty="0">
                <a:solidFill>
                  <a:srgbClr val="000000"/>
                </a:solidFill>
                <a:latin typeface="Times New Roman" panose="02020603050405020304" pitchFamily="18" charset="0"/>
                <a:ea typeface="Times New Roman" panose="02020603050405020304" pitchFamily="18" charset="0"/>
              </a:rPr>
              <a:t>Прошло </a:t>
            </a:r>
            <a:r>
              <a:rPr lang="ru-RU" sz="2400" dirty="0" smtClean="0">
                <a:solidFill>
                  <a:srgbClr val="000000"/>
                </a:solidFill>
                <a:latin typeface="Times New Roman" panose="02020603050405020304" pitchFamily="18" charset="0"/>
                <a:ea typeface="Times New Roman" panose="02020603050405020304" pitchFamily="18" charset="0"/>
              </a:rPr>
              <a:t>много – много </a:t>
            </a:r>
            <a:r>
              <a:rPr lang="ru-RU" sz="2400" dirty="0">
                <a:solidFill>
                  <a:srgbClr val="000000"/>
                </a:solidFill>
                <a:latin typeface="Times New Roman" panose="02020603050405020304" pitchFamily="18" charset="0"/>
                <a:ea typeface="Times New Roman" panose="02020603050405020304" pitchFamily="18" charset="0"/>
              </a:rPr>
              <a:t>лет и люди придумали писать силуэты на глине. Глина – более мягкий и удобный материал для письма. Происходило это так. Глина раскатывалась, и пока она не высохла, на нее наносили иероглифы и рисунки. После этого глиняные дощечки клали на солнце сушить. Когда глиняные странички книги подсыхали, их переносили в помещение, собирали вместе и хранили. </a:t>
            </a:r>
            <a:endParaRPr lang="ru-RU" sz="2400" dirty="0"/>
          </a:p>
        </p:txBody>
      </p:sp>
      <p:pic>
        <p:nvPicPr>
          <p:cNvPr id="2050" name="Picture 2" descr="https://fs00.infourok.ru/images/doc/222/16068/1/img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ytimg.com/vi/05mr4dmXfYU/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8273" cy="20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919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5057"/>
            <a:ext cx="10515600" cy="2018582"/>
          </a:xfrm>
        </p:spPr>
        <p:txBody>
          <a:bodyPr>
            <a:noAutofit/>
          </a:bodyPr>
          <a:lstStyle/>
          <a:p>
            <a:r>
              <a:rPr lang="ru-RU" sz="2000" dirty="0">
                <a:latin typeface="Times New Roman" panose="02020603050405020304" pitchFamily="18" charset="0"/>
                <a:cs typeface="Times New Roman" panose="02020603050405020304" pitchFamily="18" charset="0"/>
              </a:rPr>
              <a:t>Спустя много лет после освоения письменности на глиняных дощечках, люди решили попробовать использовать и другой материал – бересту.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Береста – это очищенная и высушенная кора с дерева березы. На подготовленную кору наносились резцы, с помощью сухой палочки, заостренной на конце. Готовые книги складывали в хранилище. Берестовые книги хранились не долго, так как в них заводился жучок – короед, и это уничтожало книги.</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074"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331" y="1825624"/>
            <a:ext cx="11197087"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6743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7034"/>
            <a:ext cx="10515600" cy="1828799"/>
          </a:xfrm>
        </p:spPr>
        <p:txBody>
          <a:bodyPr>
            <a:noAutofit/>
          </a:bodyPr>
          <a:lstStyle/>
          <a:p>
            <a:r>
              <a:rPr lang="ru-RU" sz="2000" dirty="0">
                <a:latin typeface="Times New Roman" panose="02020603050405020304" pitchFamily="18" charset="0"/>
                <a:cs typeface="Times New Roman" panose="02020603050405020304" pitchFamily="18" charset="0"/>
              </a:rPr>
              <a:t>А еще книги делали из воска. Для изготовления восковых книг использовали специальные, деревянные заготовки, которые заливались воском. Потом на расплавленный воск наносили буквы и рисунки.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Времена менялись и люди продолжали экспериментировать с различными материалами для создания книг. Спустя много лет, люди стали использовать ткань и кожу. Эти материалы считались самыми дорогими по обработке, но они оказались не очень удобными и практичными.</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098" name="Picture 2" descr="https://ds04.infourok.ru/uploads/ex/05bc/00029dcb-21ae03ec/img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58194"/>
            <a:ext cx="5181600" cy="47998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s04.infourok.ru/uploads/ex/04de/000953ad-dd0cbe58/img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8194"/>
            <a:ext cx="5181600" cy="479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65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2881223"/>
          </a:xfrm>
        </p:spPr>
        <p:txBody>
          <a:bodyPr>
            <a:noAutofit/>
          </a:bodyPr>
          <a:lstStyle/>
          <a:p>
            <a:r>
              <a:rPr lang="ru-RU" sz="2000" dirty="0">
                <a:latin typeface="Times New Roman" panose="02020603050405020304" pitchFamily="18" charset="0"/>
                <a:cs typeface="Times New Roman" panose="02020603050405020304" pitchFamily="18" charset="0"/>
              </a:rPr>
              <a:t>Поиски удобного и практичного материала для книг продолжались, пока не была изобретена бумага. Первую бумагу придумали в Китае. Секреты создания бумаги стали узнавать в других странах. Способы ее изготовления совершенствовались, бумага становилась белее, прочнее. Люди сочиняли много сказок, песен, поговорок, загадок, и чтобы не забыть – их записывали вручную на листы бумаги. После этого все листы соединяли и скрепляли, получалась книга. Чтобы книга привлекала внимание, ее красиво оформляли: рисовали картинки, выделяли заглавные буквы яркими красками. Нужно было очень много времени, чтобы написать одну книгу вручную. Сейчас бумагу производят на больших предприятиях, а умные машины разматывают бумагу с барабана, разрезают, печатают, складывают листы в отдельные тетради и получается книга. Вот такой большой путь был пройден от каменной книги до современной.</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5122" name="Picture 2" descr="https://fs03.metod-kopilka.ru/images/doc/32/26802/1/img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3071004"/>
            <a:ext cx="5181600" cy="37869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loud.prezentacii.org/19/01/112006/images/screen2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3071004"/>
            <a:ext cx="5181600" cy="378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3878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635</Words>
  <Application>Microsoft Office PowerPoint</Application>
  <PresentationFormat>Широкоэкранный</PresentationFormat>
  <Paragraphs>57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Спустя много лет после освоения письменности на глиняных дощечках, люди решили попробовать использовать и другой материал – бересту. Береста – это очищенная и высушенная кора с дерева березы. На подготовленную кору наносились резцы, с помощью сухой палочки, заостренной на конце. Готовые книги складывали в хранилище. Берестовые книги хранились не долго, так как в них заводился жучок – короед, и это уничтожало книги. </vt:lpstr>
      <vt:lpstr>А еще книги делали из воска. Для изготовления восковых книг использовали специальные, деревянные заготовки, которые заливались воском. Потом на расплавленный воск наносили буквы и рисунки. Времена менялись и люди продолжали экспериментировать с различными материалами для создания книг. Спустя много лет, люди стали использовать ткань и кожу. Эти материалы считались самыми дорогими по обработке, но они оказались не очень удобными и практичными. </vt:lpstr>
      <vt:lpstr>Поиски удобного и практичного материала для книг продолжались, пока не была изобретена бумага. Первую бумагу придумали в Китае. Секреты создания бумаги стали узнавать в других странах. Способы ее изготовления совершенствовались, бумага становилась белее, прочнее. Люди сочиняли много сказок, песен, поговорок, загадок, и чтобы не забыть – их записывали вручную на листы бумаги. После этого все листы соединяли и скрепляли, получалась книга. Чтобы книга привлекала внимание, ее красиво оформляли: рисовали картинки, выделяли заглавные буквы яркими красками. Нужно было очень много времени, чтобы написать одну книгу вручную. Сейчас бумагу производят на больших предприятиях, а умные машины разматывают бумагу с барабана, разрезают, печатают, складывают листы в отдельные тетради и получается книга. Вот такой большой путь был пройден от каменной книги до современной.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16</cp:revision>
  <dcterms:created xsi:type="dcterms:W3CDTF">2020-04-20T15:36:22Z</dcterms:created>
  <dcterms:modified xsi:type="dcterms:W3CDTF">2020-04-20T19:36:46Z</dcterms:modified>
</cp:coreProperties>
</file>