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84" r:id="rId4"/>
    <p:sldId id="286" r:id="rId5"/>
    <p:sldId id="263" r:id="rId6"/>
    <p:sldId id="264" r:id="rId7"/>
    <p:sldId id="265" r:id="rId8"/>
    <p:sldId id="266" r:id="rId9"/>
    <p:sldId id="267" r:id="rId10"/>
    <p:sldId id="287" r:id="rId11"/>
    <p:sldId id="288" r:id="rId12"/>
    <p:sldId id="289" r:id="rId13"/>
    <p:sldId id="290" r:id="rId14"/>
    <p:sldId id="282" r:id="rId15"/>
    <p:sldId id="269" r:id="rId16"/>
    <p:sldId id="270" r:id="rId17"/>
    <p:sldId id="271" r:id="rId18"/>
    <p:sldId id="272" r:id="rId19"/>
    <p:sldId id="273" r:id="rId20"/>
    <p:sldId id="275" r:id="rId21"/>
    <p:sldId id="279" r:id="rId22"/>
    <p:sldId id="283" r:id="rId23"/>
    <p:sldId id="276" r:id="rId24"/>
    <p:sldId id="278" r:id="rId25"/>
    <p:sldId id="291" r:id="rId26"/>
    <p:sldId id="280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0EB8"/>
    <a:srgbClr val="92300F"/>
    <a:srgbClr val="712703"/>
    <a:srgbClr val="972B01"/>
    <a:srgbClr val="B94900"/>
    <a:srgbClr val="A9915D"/>
    <a:srgbClr val="AD9861"/>
    <a:srgbClr val="8A73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6433" autoAdjust="0"/>
  </p:normalViewPr>
  <p:slideViewPr>
    <p:cSldViewPr snapToGrid="0">
      <p:cViewPr varScale="1">
        <p:scale>
          <a:sx n="65" d="100"/>
          <a:sy n="65" d="100"/>
        </p:scale>
        <p:origin x="14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476E80-01F5-490B-9541-6C4A8515629C}" type="doc">
      <dgm:prSet loTypeId="urn:microsoft.com/office/officeart/2008/layout/HorizontalMultiLevelHierarchy" loCatId="hierarchy" qsTypeId="urn:microsoft.com/office/officeart/2005/8/quickstyle/3d1" qsCatId="3D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BDF66DB5-75CA-4FDD-91D3-A5C398C72E29}">
      <dgm:prSet phldrT="[Текст]"/>
      <dgm:spPr>
        <a:solidFill>
          <a:srgbClr val="00B0F0"/>
        </a:solidFill>
        <a:ln>
          <a:solidFill>
            <a:srgbClr val="002060"/>
          </a:solidFill>
        </a:ln>
      </dgm:spPr>
      <dgm:t>
        <a:bodyPr/>
        <a:lstStyle/>
        <a:p>
          <a:pPr rtl="0"/>
          <a:r>
            <a:rPr kumimoji="0" lang="ru-RU" altLang="ru-RU" b="1" i="0" u="none" strike="noStrike" cap="none" normalizeH="0" baseline="0" dirty="0" smtClean="0">
              <a:ln/>
              <a:solidFill>
                <a:srgbClr val="220EB8"/>
              </a:solidFill>
              <a:effectLst/>
              <a:latin typeface="+mn-lt"/>
              <a:cs typeface="Arial" panose="020B0604020202020204" pitchFamily="34" charset="0"/>
            </a:rPr>
            <a:t>НАПРАВЛЕНИЯ ПРЕДШКОЛЬНОЙ ПОДГОТОВКИ</a:t>
          </a:r>
          <a:endParaRPr lang="ru-RU" b="1" dirty="0">
            <a:solidFill>
              <a:srgbClr val="220EB8"/>
            </a:solidFill>
            <a:latin typeface="+mn-lt"/>
          </a:endParaRPr>
        </a:p>
      </dgm:t>
    </dgm:pt>
    <dgm:pt modelId="{BFB5D673-241F-41F5-91EB-8AB60E3E8C3F}" type="parTrans" cxnId="{BEBD4D8F-641B-4988-8861-D39AD98AA004}">
      <dgm:prSet/>
      <dgm:spPr/>
      <dgm:t>
        <a:bodyPr/>
        <a:lstStyle/>
        <a:p>
          <a:endParaRPr lang="ru-RU"/>
        </a:p>
      </dgm:t>
    </dgm:pt>
    <dgm:pt modelId="{483E909A-20DA-4F97-AF56-09CFE12CB7C8}" type="sibTrans" cxnId="{BEBD4D8F-641B-4988-8861-D39AD98AA004}">
      <dgm:prSet/>
      <dgm:spPr/>
      <dgm:t>
        <a:bodyPr/>
        <a:lstStyle/>
        <a:p>
          <a:endParaRPr lang="ru-RU"/>
        </a:p>
      </dgm:t>
    </dgm:pt>
    <dgm:pt modelId="{7E26DC62-7A67-4101-8F6B-22E8119E1361}">
      <dgm:prSet phldrT="[Текст]" custT="1"/>
      <dgm:spPr>
        <a:solidFill>
          <a:schemeClr val="accent2">
            <a:lumMod val="60000"/>
            <a:lumOff val="40000"/>
          </a:schemeClr>
        </a:solidFill>
        <a:ln>
          <a:solidFill>
            <a:srgbClr val="712703"/>
          </a:solidFill>
        </a:ln>
      </dgm:spPr>
      <dgm:t>
        <a:bodyPr/>
        <a:lstStyle/>
        <a:p>
          <a:pPr rtl="0"/>
          <a:r>
            <a:rPr kumimoji="0" lang="ru-RU" altLang="ru-RU" sz="2000" b="1" i="0" u="none" strike="noStrike" cap="none" normalizeH="0" baseline="0" dirty="0" smtClean="0">
              <a:ln/>
              <a:solidFill>
                <a:srgbClr val="220EB8"/>
              </a:solidFill>
              <a:effectLst/>
              <a:latin typeface="+mn-lt"/>
              <a:cs typeface="Arial" panose="020B0604020202020204" pitchFamily="34" charset="0"/>
            </a:rPr>
            <a:t>Физическое развитие</a:t>
          </a:r>
        </a:p>
        <a:p>
          <a:pPr rtl="0"/>
          <a:r>
            <a:rPr kumimoji="0" lang="ru-RU" altLang="ru-RU" sz="1400" b="1" i="0" u="none" strike="noStrike" cap="none" normalizeH="0" baseline="0" dirty="0" smtClean="0">
              <a:ln/>
              <a:solidFill>
                <a:srgbClr val="220EB8"/>
              </a:solidFill>
              <a:effectLst/>
              <a:latin typeface="+mn-lt"/>
              <a:cs typeface="Arial" panose="020B0604020202020204" pitchFamily="34" charset="0"/>
            </a:rPr>
            <a:t>-Формирование двигательных навыков, умений и способностей; </a:t>
          </a:r>
        </a:p>
        <a:p>
          <a:pPr rtl="0"/>
          <a:r>
            <a:rPr kumimoji="0" lang="ru-RU" altLang="ru-RU" sz="1400" b="1" i="0" u="none" strike="noStrike" cap="none" normalizeH="0" baseline="0" dirty="0" smtClean="0">
              <a:ln/>
              <a:solidFill>
                <a:srgbClr val="220EB8"/>
              </a:solidFill>
              <a:effectLst/>
              <a:latin typeface="+mn-lt"/>
              <a:cs typeface="Arial" panose="020B0604020202020204" pitchFamily="34" charset="0"/>
            </a:rPr>
            <a:t>-Развитие физических качеств;  </a:t>
          </a:r>
        </a:p>
        <a:p>
          <a:pPr rtl="0"/>
          <a:r>
            <a:rPr kumimoji="0" lang="ru-RU" altLang="ru-RU" sz="1400" b="1" i="0" u="none" strike="noStrike" cap="none" normalizeH="0" baseline="0" dirty="0" smtClean="0">
              <a:ln/>
              <a:solidFill>
                <a:srgbClr val="220EB8"/>
              </a:solidFill>
              <a:effectLst/>
              <a:latin typeface="+mn-lt"/>
              <a:cs typeface="Arial" panose="020B0604020202020204" pitchFamily="34" charset="0"/>
            </a:rPr>
            <a:t>- Формирование знаний о здоровом образе жизни.                         </a:t>
          </a:r>
          <a:endParaRPr lang="ru-RU" sz="1400" dirty="0">
            <a:solidFill>
              <a:srgbClr val="220EB8"/>
            </a:solidFill>
            <a:latin typeface="+mn-lt"/>
          </a:endParaRPr>
        </a:p>
      </dgm:t>
    </dgm:pt>
    <dgm:pt modelId="{8624FA96-919F-4AFB-A428-2CED9329896E}" type="parTrans" cxnId="{3599A8EE-DA51-402C-B384-50BD29FB2D7E}">
      <dgm:prSet/>
      <dgm:spPr>
        <a:ln w="3175">
          <a:solidFill>
            <a:srgbClr val="220EB8"/>
          </a:solidFill>
        </a:ln>
      </dgm:spPr>
      <dgm:t>
        <a:bodyPr/>
        <a:lstStyle/>
        <a:p>
          <a:endParaRPr lang="ru-RU"/>
        </a:p>
      </dgm:t>
    </dgm:pt>
    <dgm:pt modelId="{0428FF67-61A8-4557-A5A5-BEFD011B6BAB}" type="sibTrans" cxnId="{3599A8EE-DA51-402C-B384-50BD29FB2D7E}">
      <dgm:prSet/>
      <dgm:spPr/>
      <dgm:t>
        <a:bodyPr/>
        <a:lstStyle/>
        <a:p>
          <a:endParaRPr lang="ru-RU"/>
        </a:p>
      </dgm:t>
    </dgm:pt>
    <dgm:pt modelId="{EECEB5AE-240F-4D46-B807-F4451BD13641}">
      <dgm:prSet phldrT="[Текст]" custT="1"/>
      <dgm:spPr>
        <a:solidFill>
          <a:schemeClr val="accent2">
            <a:lumMod val="60000"/>
            <a:lumOff val="40000"/>
          </a:schemeClr>
        </a:solidFill>
        <a:ln>
          <a:solidFill>
            <a:srgbClr val="92300F"/>
          </a:solidFill>
        </a:ln>
      </dgm:spPr>
      <dgm:t>
        <a:bodyPr/>
        <a:lstStyle/>
        <a:p>
          <a:r>
            <a:rPr lang="ru-RU" sz="2000" b="1" dirty="0" smtClean="0">
              <a:solidFill>
                <a:srgbClr val="220EB8"/>
              </a:solidFill>
              <a:latin typeface="+mn-lt"/>
            </a:rPr>
            <a:t>Математическое развитие             </a:t>
          </a:r>
        </a:p>
        <a:p>
          <a:r>
            <a:rPr lang="ru-RU" sz="1400" b="1" dirty="0" smtClean="0">
              <a:solidFill>
                <a:srgbClr val="220EB8"/>
              </a:solidFill>
              <a:latin typeface="+mn-lt"/>
            </a:rPr>
            <a:t> -</a:t>
          </a:r>
          <a:r>
            <a:rPr kumimoji="0" lang="ru-RU" altLang="ru-RU" sz="1400" b="1" i="0" u="none" strike="noStrike" cap="none" normalizeH="0" baseline="0" dirty="0" smtClean="0">
              <a:ln/>
              <a:solidFill>
                <a:srgbClr val="220EB8"/>
              </a:solidFill>
              <a:effectLst/>
              <a:latin typeface="+mn-lt"/>
              <a:cs typeface="Arial" panose="020B0604020202020204" pitchFamily="34" charset="0"/>
            </a:rPr>
            <a:t>Пространственно-временные отношения;</a:t>
          </a:r>
          <a:r>
            <a:rPr lang="ru-RU" sz="1400" b="1" dirty="0" smtClean="0">
              <a:solidFill>
                <a:srgbClr val="220EB8"/>
              </a:solidFill>
              <a:latin typeface="+mn-lt"/>
            </a:rPr>
            <a:t> </a:t>
          </a:r>
        </a:p>
        <a:p>
          <a:r>
            <a:rPr lang="ru-RU" sz="1400" b="1" dirty="0" smtClean="0">
              <a:solidFill>
                <a:srgbClr val="220EB8"/>
              </a:solidFill>
              <a:latin typeface="+mn-lt"/>
            </a:rPr>
            <a:t>- Решение математических примеров, задач;               </a:t>
          </a:r>
        </a:p>
        <a:p>
          <a:r>
            <a:rPr lang="ru-RU" sz="1400" b="1" dirty="0" smtClean="0">
              <a:solidFill>
                <a:srgbClr val="220EB8"/>
              </a:solidFill>
              <a:latin typeface="+mn-lt"/>
            </a:rPr>
            <a:t>   - Состав числа до 10. геометрические фигуры.</a:t>
          </a:r>
          <a:endParaRPr lang="ru-RU" sz="1400" b="1" dirty="0">
            <a:solidFill>
              <a:srgbClr val="220EB8"/>
            </a:solidFill>
            <a:latin typeface="+mn-lt"/>
          </a:endParaRPr>
        </a:p>
      </dgm:t>
    </dgm:pt>
    <dgm:pt modelId="{9BAB8040-B9CC-49FD-BF13-2EC7763E1E9E}" type="parTrans" cxnId="{4CE25B12-C2E0-491F-A806-A76289FEBE32}">
      <dgm:prSet/>
      <dgm:spPr>
        <a:ln w="3175">
          <a:solidFill>
            <a:srgbClr val="7030A0"/>
          </a:solidFill>
        </a:ln>
      </dgm:spPr>
      <dgm:t>
        <a:bodyPr/>
        <a:lstStyle/>
        <a:p>
          <a:endParaRPr lang="ru-RU"/>
        </a:p>
      </dgm:t>
    </dgm:pt>
    <dgm:pt modelId="{61DF68D1-A8F9-45E2-8C2C-B322423FCCBD}" type="sibTrans" cxnId="{4CE25B12-C2E0-491F-A806-A76289FEBE32}">
      <dgm:prSet/>
      <dgm:spPr/>
      <dgm:t>
        <a:bodyPr/>
        <a:lstStyle/>
        <a:p>
          <a:endParaRPr lang="ru-RU"/>
        </a:p>
      </dgm:t>
    </dgm:pt>
    <dgm:pt modelId="{1AF708E1-7431-4684-AED1-38D35041BD15}">
      <dgm:prSet phldrT="[Текст]" custT="1"/>
      <dgm:spPr>
        <a:solidFill>
          <a:schemeClr val="accent2">
            <a:lumMod val="60000"/>
            <a:lumOff val="40000"/>
          </a:schemeClr>
        </a:solidFill>
        <a:ln>
          <a:solidFill>
            <a:srgbClr val="92300F"/>
          </a:solidFill>
        </a:ln>
      </dgm:spPr>
      <dgm:t>
        <a:bodyPr/>
        <a:lstStyle/>
        <a:p>
          <a:r>
            <a:rPr lang="ru-RU" sz="2000" b="1" dirty="0" smtClean="0">
              <a:solidFill>
                <a:srgbClr val="220EB8"/>
              </a:solidFill>
              <a:latin typeface="+mn-lt"/>
            </a:rPr>
            <a:t>Обучение грамоте </a:t>
          </a:r>
        </a:p>
        <a:p>
          <a:r>
            <a:rPr lang="ru-RU" sz="1400" b="1" dirty="0" smtClean="0">
              <a:solidFill>
                <a:srgbClr val="220EB8"/>
              </a:solidFill>
              <a:latin typeface="+mn-lt"/>
            </a:rPr>
            <a:t>– Звуковой анализ слова; </a:t>
          </a:r>
        </a:p>
        <a:p>
          <a:r>
            <a:rPr lang="ru-RU" sz="1400" b="1" dirty="0" smtClean="0">
              <a:solidFill>
                <a:srgbClr val="220EB8"/>
              </a:solidFill>
              <a:latin typeface="+mn-lt"/>
            </a:rPr>
            <a:t>- Умение читать;</a:t>
          </a:r>
        </a:p>
        <a:p>
          <a:r>
            <a:rPr lang="ru-RU" sz="1400" b="1" dirty="0" smtClean="0">
              <a:solidFill>
                <a:srgbClr val="220EB8"/>
              </a:solidFill>
              <a:latin typeface="+mn-lt"/>
            </a:rPr>
            <a:t>- Знание и печатание  букв русского алфавита.</a:t>
          </a:r>
          <a:endParaRPr lang="ru-RU" sz="1400" b="1" dirty="0">
            <a:solidFill>
              <a:srgbClr val="220EB8"/>
            </a:solidFill>
            <a:latin typeface="+mn-lt"/>
          </a:endParaRPr>
        </a:p>
      </dgm:t>
    </dgm:pt>
    <dgm:pt modelId="{E858F844-3B33-4D0C-8725-00CAE688CDAE}" type="parTrans" cxnId="{6801C468-413F-4366-BEE6-5B595B6E76D5}">
      <dgm:prSet/>
      <dgm:spPr>
        <a:ln>
          <a:solidFill>
            <a:srgbClr val="220EB8"/>
          </a:solidFill>
        </a:ln>
      </dgm:spPr>
      <dgm:t>
        <a:bodyPr/>
        <a:lstStyle/>
        <a:p>
          <a:endParaRPr lang="ru-RU"/>
        </a:p>
      </dgm:t>
    </dgm:pt>
    <dgm:pt modelId="{6DB354C1-3CAA-4A65-BCB2-E261BFBA90C8}" type="sibTrans" cxnId="{6801C468-413F-4366-BEE6-5B595B6E76D5}">
      <dgm:prSet/>
      <dgm:spPr/>
      <dgm:t>
        <a:bodyPr/>
        <a:lstStyle/>
        <a:p>
          <a:endParaRPr lang="ru-RU"/>
        </a:p>
      </dgm:t>
    </dgm:pt>
    <dgm:pt modelId="{29230742-33B6-4B96-BD3A-4E5D563FA2AA}">
      <dgm:prSet phldrT="[Текст]" custT="1"/>
      <dgm:spPr>
        <a:solidFill>
          <a:schemeClr val="accent2">
            <a:lumMod val="60000"/>
            <a:lumOff val="40000"/>
          </a:schemeClr>
        </a:solidFill>
        <a:ln>
          <a:solidFill>
            <a:srgbClr val="92300F"/>
          </a:solidFill>
        </a:ln>
      </dgm:spPr>
      <dgm:t>
        <a:bodyPr/>
        <a:lstStyle/>
        <a:p>
          <a:r>
            <a:rPr lang="ru-RU" sz="2000" b="1" dirty="0" smtClean="0">
              <a:solidFill>
                <a:srgbClr val="220EB8"/>
              </a:solidFill>
              <a:latin typeface="+mn-lt"/>
            </a:rPr>
            <a:t>Обучение английскому языку </a:t>
          </a:r>
        </a:p>
        <a:p>
          <a:r>
            <a:rPr lang="ru-RU" sz="1400" b="1" dirty="0" smtClean="0">
              <a:solidFill>
                <a:srgbClr val="220EB8"/>
              </a:solidFill>
              <a:latin typeface="+mn-lt"/>
            </a:rPr>
            <a:t>– Лексические структуры;</a:t>
          </a:r>
        </a:p>
        <a:p>
          <a:r>
            <a:rPr lang="ru-RU" sz="1400" b="1" dirty="0" smtClean="0">
              <a:solidFill>
                <a:srgbClr val="220EB8"/>
              </a:solidFill>
              <a:latin typeface="+mn-lt"/>
            </a:rPr>
            <a:t> - Грамматические структуры; </a:t>
          </a:r>
        </a:p>
        <a:p>
          <a:r>
            <a:rPr lang="ru-RU" sz="1400" b="1" dirty="0" smtClean="0">
              <a:solidFill>
                <a:srgbClr val="220EB8"/>
              </a:solidFill>
              <a:latin typeface="+mn-lt"/>
            </a:rPr>
            <a:t>-  Звукопроизношение, речевой этикет</a:t>
          </a:r>
          <a:r>
            <a:rPr lang="ru-RU" sz="1400" b="1" dirty="0" smtClean="0">
              <a:solidFill>
                <a:schemeClr val="tx1"/>
              </a:solidFill>
              <a:latin typeface="+mn-lt"/>
            </a:rPr>
            <a:t>.</a:t>
          </a:r>
          <a:endParaRPr lang="ru-RU" sz="1400" b="1" dirty="0">
            <a:solidFill>
              <a:schemeClr val="tx1"/>
            </a:solidFill>
            <a:latin typeface="+mn-lt"/>
          </a:endParaRPr>
        </a:p>
      </dgm:t>
    </dgm:pt>
    <dgm:pt modelId="{A8D23988-C4A4-42E5-BC4A-FAFB422CF6FA}" type="parTrans" cxnId="{37F6FD18-5D21-49A5-AE7F-849F574676F6}">
      <dgm:prSet/>
      <dgm:spPr>
        <a:ln w="3175">
          <a:solidFill>
            <a:srgbClr val="7030A0"/>
          </a:solidFill>
        </a:ln>
      </dgm:spPr>
      <dgm:t>
        <a:bodyPr/>
        <a:lstStyle/>
        <a:p>
          <a:endParaRPr lang="ru-RU"/>
        </a:p>
      </dgm:t>
    </dgm:pt>
    <dgm:pt modelId="{31072644-46D7-4489-99AC-8554EE2B9356}" type="sibTrans" cxnId="{37F6FD18-5D21-49A5-AE7F-849F574676F6}">
      <dgm:prSet/>
      <dgm:spPr/>
      <dgm:t>
        <a:bodyPr/>
        <a:lstStyle/>
        <a:p>
          <a:endParaRPr lang="ru-RU"/>
        </a:p>
      </dgm:t>
    </dgm:pt>
    <dgm:pt modelId="{B82B8658-7EC4-4408-B791-0881C5BE0E7D}">
      <dgm:prSet phldrT="[Текст]" custT="1"/>
      <dgm:spPr>
        <a:solidFill>
          <a:schemeClr val="accent2">
            <a:lumMod val="60000"/>
            <a:lumOff val="40000"/>
          </a:schemeClr>
        </a:solidFill>
        <a:ln>
          <a:solidFill>
            <a:srgbClr val="92300F"/>
          </a:solidFill>
        </a:ln>
      </dgm:spPr>
      <dgm:t>
        <a:bodyPr/>
        <a:lstStyle/>
        <a:p>
          <a:r>
            <a:rPr lang="ru-RU" sz="2000" b="1" dirty="0" smtClean="0">
              <a:solidFill>
                <a:srgbClr val="220EB8"/>
              </a:solidFill>
              <a:latin typeface="+mn-lt"/>
            </a:rPr>
            <a:t>Развитие речи</a:t>
          </a:r>
        </a:p>
        <a:p>
          <a:r>
            <a:rPr lang="ru-RU" sz="1400" b="1" dirty="0" smtClean="0">
              <a:solidFill>
                <a:srgbClr val="220EB8"/>
              </a:solidFill>
              <a:latin typeface="+mn-lt"/>
            </a:rPr>
            <a:t> -Звуковая культура речи; </a:t>
          </a:r>
        </a:p>
        <a:p>
          <a:r>
            <a:rPr lang="ru-RU" sz="1400" b="1" dirty="0" smtClean="0">
              <a:solidFill>
                <a:srgbClr val="220EB8"/>
              </a:solidFill>
              <a:latin typeface="+mn-lt"/>
            </a:rPr>
            <a:t>- Формирование словаря; </a:t>
          </a:r>
        </a:p>
        <a:p>
          <a:r>
            <a:rPr lang="ru-RU" sz="1400" b="1" dirty="0" smtClean="0">
              <a:solidFill>
                <a:srgbClr val="220EB8"/>
              </a:solidFill>
              <a:latin typeface="+mn-lt"/>
            </a:rPr>
            <a:t>-Связная речь. </a:t>
          </a:r>
          <a:endParaRPr lang="ru-RU" sz="1400" b="1" dirty="0">
            <a:solidFill>
              <a:srgbClr val="220EB8"/>
            </a:solidFill>
            <a:latin typeface="+mn-lt"/>
          </a:endParaRPr>
        </a:p>
      </dgm:t>
    </dgm:pt>
    <dgm:pt modelId="{2B44DBF6-D662-4CA1-8532-53E9DF0EA2DA}" type="sibTrans" cxnId="{B8A86395-64CB-4BB4-83CE-2CBFAC13D317}">
      <dgm:prSet/>
      <dgm:spPr/>
      <dgm:t>
        <a:bodyPr/>
        <a:lstStyle/>
        <a:p>
          <a:endParaRPr lang="ru-RU"/>
        </a:p>
      </dgm:t>
    </dgm:pt>
    <dgm:pt modelId="{7C9415D0-1136-40B8-AB34-F0172E1D6C0D}" type="parTrans" cxnId="{B8A86395-64CB-4BB4-83CE-2CBFAC13D317}">
      <dgm:prSet/>
      <dgm:spPr>
        <a:ln w="3175">
          <a:solidFill>
            <a:srgbClr val="7030A0"/>
          </a:solidFill>
        </a:ln>
      </dgm:spPr>
      <dgm:t>
        <a:bodyPr/>
        <a:lstStyle/>
        <a:p>
          <a:endParaRPr lang="ru-RU"/>
        </a:p>
      </dgm:t>
    </dgm:pt>
    <dgm:pt modelId="{B5CD54B9-90EB-4065-BADC-78C9652A359A}" type="pres">
      <dgm:prSet presAssocID="{20476E80-01F5-490B-9541-6C4A8515629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622E01-9147-4889-A401-59B12BFD9BAB}" type="pres">
      <dgm:prSet presAssocID="{BDF66DB5-75CA-4FDD-91D3-A5C398C72E29}" presName="root1" presStyleCnt="0"/>
      <dgm:spPr/>
    </dgm:pt>
    <dgm:pt modelId="{C975065E-9190-47A6-B656-0BF630C9CEDA}" type="pres">
      <dgm:prSet presAssocID="{BDF66DB5-75CA-4FDD-91D3-A5C398C72E29}" presName="LevelOneTextNode" presStyleLbl="node0" presStyleIdx="0" presStyleCnt="1" custScaleX="122120" custScaleY="129952" custLinFactNeighborX="-63925" custLinFactNeighborY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F799CB-3CEF-4133-A918-CFD4BD7B6F43}" type="pres">
      <dgm:prSet presAssocID="{BDF66DB5-75CA-4FDD-91D3-A5C398C72E29}" presName="level2hierChild" presStyleCnt="0"/>
      <dgm:spPr/>
    </dgm:pt>
    <dgm:pt modelId="{05DB31C4-E046-41DA-B661-67CEB45338E7}" type="pres">
      <dgm:prSet presAssocID="{8624FA96-919F-4AFB-A428-2CED9329896E}" presName="conn2-1" presStyleLbl="parChTrans1D2" presStyleIdx="0" presStyleCnt="5"/>
      <dgm:spPr/>
      <dgm:t>
        <a:bodyPr/>
        <a:lstStyle/>
        <a:p>
          <a:endParaRPr lang="ru-RU"/>
        </a:p>
      </dgm:t>
    </dgm:pt>
    <dgm:pt modelId="{DAADF7CF-969E-4116-9C0E-17BA079C8B18}" type="pres">
      <dgm:prSet presAssocID="{8624FA96-919F-4AFB-A428-2CED9329896E}" presName="connTx" presStyleLbl="parChTrans1D2" presStyleIdx="0" presStyleCnt="5"/>
      <dgm:spPr/>
      <dgm:t>
        <a:bodyPr/>
        <a:lstStyle/>
        <a:p>
          <a:endParaRPr lang="ru-RU"/>
        </a:p>
      </dgm:t>
    </dgm:pt>
    <dgm:pt modelId="{DE49854B-4E7E-4BDA-89B5-6563068C12B6}" type="pres">
      <dgm:prSet presAssocID="{7E26DC62-7A67-4101-8F6B-22E8119E1361}" presName="root2" presStyleCnt="0"/>
      <dgm:spPr/>
    </dgm:pt>
    <dgm:pt modelId="{00D964F9-5C15-4483-87DF-006F616FF1E2}" type="pres">
      <dgm:prSet presAssocID="{7E26DC62-7A67-4101-8F6B-22E8119E1361}" presName="LevelTwoTextNode" presStyleLbl="node2" presStyleIdx="0" presStyleCnt="5" custScaleX="199465" custScaleY="126311" custLinFactNeighborX="-421" custLinFactNeighborY="-100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D71052B-2EEE-4AB5-B3A8-180A19ED5BA7}" type="pres">
      <dgm:prSet presAssocID="{7E26DC62-7A67-4101-8F6B-22E8119E1361}" presName="level3hierChild" presStyleCnt="0"/>
      <dgm:spPr/>
    </dgm:pt>
    <dgm:pt modelId="{2FAAE34C-C3AC-4463-AB58-F08329A4B09A}" type="pres">
      <dgm:prSet presAssocID="{9BAB8040-B9CC-49FD-BF13-2EC7763E1E9E}" presName="conn2-1" presStyleLbl="parChTrans1D2" presStyleIdx="1" presStyleCnt="5"/>
      <dgm:spPr/>
      <dgm:t>
        <a:bodyPr/>
        <a:lstStyle/>
        <a:p>
          <a:endParaRPr lang="ru-RU"/>
        </a:p>
      </dgm:t>
    </dgm:pt>
    <dgm:pt modelId="{54A2320C-3C78-4578-9FE2-5A26FD17A214}" type="pres">
      <dgm:prSet presAssocID="{9BAB8040-B9CC-49FD-BF13-2EC7763E1E9E}" presName="connTx" presStyleLbl="parChTrans1D2" presStyleIdx="1" presStyleCnt="5"/>
      <dgm:spPr/>
      <dgm:t>
        <a:bodyPr/>
        <a:lstStyle/>
        <a:p>
          <a:endParaRPr lang="ru-RU"/>
        </a:p>
      </dgm:t>
    </dgm:pt>
    <dgm:pt modelId="{424C665F-A03E-42D9-B089-3CD63C62F73C}" type="pres">
      <dgm:prSet presAssocID="{EECEB5AE-240F-4D46-B807-F4451BD13641}" presName="root2" presStyleCnt="0"/>
      <dgm:spPr/>
    </dgm:pt>
    <dgm:pt modelId="{A3B4B603-2079-44AE-A2D4-3455704BBC05}" type="pres">
      <dgm:prSet presAssocID="{EECEB5AE-240F-4D46-B807-F4451BD13641}" presName="LevelTwoTextNode" presStyleLbl="node2" presStyleIdx="1" presStyleCnt="5" custScaleX="200593" custScaleY="1378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075D54-A8B5-4CBD-9353-6BD0817452E7}" type="pres">
      <dgm:prSet presAssocID="{EECEB5AE-240F-4D46-B807-F4451BD13641}" presName="level3hierChild" presStyleCnt="0"/>
      <dgm:spPr/>
    </dgm:pt>
    <dgm:pt modelId="{B1540C10-E795-4FDA-913E-32720EF56AC6}" type="pres">
      <dgm:prSet presAssocID="{7C9415D0-1136-40B8-AB34-F0172E1D6C0D}" presName="conn2-1" presStyleLbl="parChTrans1D2" presStyleIdx="2" presStyleCnt="5"/>
      <dgm:spPr/>
      <dgm:t>
        <a:bodyPr/>
        <a:lstStyle/>
        <a:p>
          <a:endParaRPr lang="ru-RU"/>
        </a:p>
      </dgm:t>
    </dgm:pt>
    <dgm:pt modelId="{5EAAFFF4-8AB0-4937-9393-04F5CE008926}" type="pres">
      <dgm:prSet presAssocID="{7C9415D0-1136-40B8-AB34-F0172E1D6C0D}" presName="connTx" presStyleLbl="parChTrans1D2" presStyleIdx="2" presStyleCnt="5"/>
      <dgm:spPr/>
      <dgm:t>
        <a:bodyPr/>
        <a:lstStyle/>
        <a:p>
          <a:endParaRPr lang="ru-RU"/>
        </a:p>
      </dgm:t>
    </dgm:pt>
    <dgm:pt modelId="{D6A9F72E-6899-4AB2-AB39-9675AC8069B5}" type="pres">
      <dgm:prSet presAssocID="{B82B8658-7EC4-4408-B791-0881C5BE0E7D}" presName="root2" presStyleCnt="0"/>
      <dgm:spPr/>
    </dgm:pt>
    <dgm:pt modelId="{C1EFFF4E-4913-4852-93C3-C8E6F7F4C34C}" type="pres">
      <dgm:prSet presAssocID="{B82B8658-7EC4-4408-B791-0881C5BE0E7D}" presName="LevelTwoTextNode" presStyleLbl="node2" presStyleIdx="2" presStyleCnt="5" custScaleX="198624" custScaleY="133448" custLinFactNeighborX="-3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FFD5439-B05A-4E0B-B6C3-48846CBE7FD1}" type="pres">
      <dgm:prSet presAssocID="{B82B8658-7EC4-4408-B791-0881C5BE0E7D}" presName="level3hierChild" presStyleCnt="0"/>
      <dgm:spPr/>
    </dgm:pt>
    <dgm:pt modelId="{9F247EFE-A0C8-42B3-A048-B72BE0899FA6}" type="pres">
      <dgm:prSet presAssocID="{E858F844-3B33-4D0C-8725-00CAE688CDAE}" presName="conn2-1" presStyleLbl="parChTrans1D2" presStyleIdx="3" presStyleCnt="5"/>
      <dgm:spPr/>
      <dgm:t>
        <a:bodyPr/>
        <a:lstStyle/>
        <a:p>
          <a:endParaRPr lang="ru-RU"/>
        </a:p>
      </dgm:t>
    </dgm:pt>
    <dgm:pt modelId="{38D643D7-1087-4476-8A87-CEED95863651}" type="pres">
      <dgm:prSet presAssocID="{E858F844-3B33-4D0C-8725-00CAE688CDAE}" presName="connTx" presStyleLbl="parChTrans1D2" presStyleIdx="3" presStyleCnt="5"/>
      <dgm:spPr/>
      <dgm:t>
        <a:bodyPr/>
        <a:lstStyle/>
        <a:p>
          <a:endParaRPr lang="ru-RU"/>
        </a:p>
      </dgm:t>
    </dgm:pt>
    <dgm:pt modelId="{34E5F8E9-831A-48C2-AB06-55C4BE637285}" type="pres">
      <dgm:prSet presAssocID="{1AF708E1-7431-4684-AED1-38D35041BD15}" presName="root2" presStyleCnt="0"/>
      <dgm:spPr/>
    </dgm:pt>
    <dgm:pt modelId="{3906734B-D885-495A-AB14-1FA0438AA4FB}" type="pres">
      <dgm:prSet presAssocID="{1AF708E1-7431-4684-AED1-38D35041BD15}" presName="LevelTwoTextNode" presStyleLbl="node2" presStyleIdx="3" presStyleCnt="5" custScaleX="197610" custScaleY="1239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BE95366-8AF5-48A6-B396-46E298BF58F2}" type="pres">
      <dgm:prSet presAssocID="{1AF708E1-7431-4684-AED1-38D35041BD15}" presName="level3hierChild" presStyleCnt="0"/>
      <dgm:spPr/>
    </dgm:pt>
    <dgm:pt modelId="{8B0B4BC2-77C7-44E1-940F-A90097971D1C}" type="pres">
      <dgm:prSet presAssocID="{A8D23988-C4A4-42E5-BC4A-FAFB422CF6FA}" presName="conn2-1" presStyleLbl="parChTrans1D2" presStyleIdx="4" presStyleCnt="5"/>
      <dgm:spPr/>
      <dgm:t>
        <a:bodyPr/>
        <a:lstStyle/>
        <a:p>
          <a:endParaRPr lang="ru-RU"/>
        </a:p>
      </dgm:t>
    </dgm:pt>
    <dgm:pt modelId="{FD404CAB-8754-47EA-89C7-08E1E8BE6E5C}" type="pres">
      <dgm:prSet presAssocID="{A8D23988-C4A4-42E5-BC4A-FAFB422CF6FA}" presName="connTx" presStyleLbl="parChTrans1D2" presStyleIdx="4" presStyleCnt="5"/>
      <dgm:spPr/>
      <dgm:t>
        <a:bodyPr/>
        <a:lstStyle/>
        <a:p>
          <a:endParaRPr lang="ru-RU"/>
        </a:p>
      </dgm:t>
    </dgm:pt>
    <dgm:pt modelId="{DD18D4D5-0297-451B-B64A-8E4C2AA890E8}" type="pres">
      <dgm:prSet presAssocID="{29230742-33B6-4B96-BD3A-4E5D563FA2AA}" presName="root2" presStyleCnt="0"/>
      <dgm:spPr/>
    </dgm:pt>
    <dgm:pt modelId="{7E002166-F1CD-49C1-8356-2FDC6FAF8140}" type="pres">
      <dgm:prSet presAssocID="{29230742-33B6-4B96-BD3A-4E5D563FA2AA}" presName="LevelTwoTextNode" presStyleLbl="node2" presStyleIdx="4" presStyleCnt="5" custScaleX="196534" custScaleY="124602" custLinFactNeighborY="-49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5734C21-53C8-4573-824D-618A05F4860B}" type="pres">
      <dgm:prSet presAssocID="{29230742-33B6-4B96-BD3A-4E5D563FA2AA}" presName="level3hierChild" presStyleCnt="0"/>
      <dgm:spPr/>
    </dgm:pt>
  </dgm:ptLst>
  <dgm:cxnLst>
    <dgm:cxn modelId="{751E5CC7-9495-466F-9235-BB97AE89AD09}" type="presOf" srcId="{8624FA96-919F-4AFB-A428-2CED9329896E}" destId="{05DB31C4-E046-41DA-B661-67CEB45338E7}" srcOrd="0" destOrd="0" presId="urn:microsoft.com/office/officeart/2008/layout/HorizontalMultiLevelHierarchy"/>
    <dgm:cxn modelId="{80FC56C6-3474-472C-8D0F-12AE7207B62A}" type="presOf" srcId="{E858F844-3B33-4D0C-8725-00CAE688CDAE}" destId="{9F247EFE-A0C8-42B3-A048-B72BE0899FA6}" srcOrd="0" destOrd="0" presId="urn:microsoft.com/office/officeart/2008/layout/HorizontalMultiLevelHierarchy"/>
    <dgm:cxn modelId="{6CC2AA8F-CE7E-418C-8B93-28B85BB7ED91}" type="presOf" srcId="{E858F844-3B33-4D0C-8725-00CAE688CDAE}" destId="{38D643D7-1087-4476-8A87-CEED95863651}" srcOrd="1" destOrd="0" presId="urn:microsoft.com/office/officeart/2008/layout/HorizontalMultiLevelHierarchy"/>
    <dgm:cxn modelId="{8B0AB5C7-9849-41B0-B009-B8EFC897BE65}" type="presOf" srcId="{BDF66DB5-75CA-4FDD-91D3-A5C398C72E29}" destId="{C975065E-9190-47A6-B656-0BF630C9CEDA}" srcOrd="0" destOrd="0" presId="urn:microsoft.com/office/officeart/2008/layout/HorizontalMultiLevelHierarchy"/>
    <dgm:cxn modelId="{3D81C5F4-D6AA-4A5F-9A90-46427161EF2A}" type="presOf" srcId="{8624FA96-919F-4AFB-A428-2CED9329896E}" destId="{DAADF7CF-969E-4116-9C0E-17BA079C8B18}" srcOrd="1" destOrd="0" presId="urn:microsoft.com/office/officeart/2008/layout/HorizontalMultiLevelHierarchy"/>
    <dgm:cxn modelId="{3599A8EE-DA51-402C-B384-50BD29FB2D7E}" srcId="{BDF66DB5-75CA-4FDD-91D3-A5C398C72E29}" destId="{7E26DC62-7A67-4101-8F6B-22E8119E1361}" srcOrd="0" destOrd="0" parTransId="{8624FA96-919F-4AFB-A428-2CED9329896E}" sibTransId="{0428FF67-61A8-4557-A5A5-BEFD011B6BAB}"/>
    <dgm:cxn modelId="{B1C67E25-599D-4CCF-9944-6A06B71AEC45}" type="presOf" srcId="{9BAB8040-B9CC-49FD-BF13-2EC7763E1E9E}" destId="{2FAAE34C-C3AC-4463-AB58-F08329A4B09A}" srcOrd="0" destOrd="0" presId="urn:microsoft.com/office/officeart/2008/layout/HorizontalMultiLevelHierarchy"/>
    <dgm:cxn modelId="{D05BA4DB-A2F0-4ED6-B39B-08F5893B19D8}" type="presOf" srcId="{9BAB8040-B9CC-49FD-BF13-2EC7763E1E9E}" destId="{54A2320C-3C78-4578-9FE2-5A26FD17A214}" srcOrd="1" destOrd="0" presId="urn:microsoft.com/office/officeart/2008/layout/HorizontalMultiLevelHierarchy"/>
    <dgm:cxn modelId="{BEBD4D8F-641B-4988-8861-D39AD98AA004}" srcId="{20476E80-01F5-490B-9541-6C4A8515629C}" destId="{BDF66DB5-75CA-4FDD-91D3-A5C398C72E29}" srcOrd="0" destOrd="0" parTransId="{BFB5D673-241F-41F5-91EB-8AB60E3E8C3F}" sibTransId="{483E909A-20DA-4F97-AF56-09CFE12CB7C8}"/>
    <dgm:cxn modelId="{4CE25B12-C2E0-491F-A806-A76289FEBE32}" srcId="{BDF66DB5-75CA-4FDD-91D3-A5C398C72E29}" destId="{EECEB5AE-240F-4D46-B807-F4451BD13641}" srcOrd="1" destOrd="0" parTransId="{9BAB8040-B9CC-49FD-BF13-2EC7763E1E9E}" sibTransId="{61DF68D1-A8F9-45E2-8C2C-B322423FCCBD}"/>
    <dgm:cxn modelId="{C369B098-3C1D-4D25-84D1-1D72FBECAADD}" type="presOf" srcId="{B82B8658-7EC4-4408-B791-0881C5BE0E7D}" destId="{C1EFFF4E-4913-4852-93C3-C8E6F7F4C34C}" srcOrd="0" destOrd="0" presId="urn:microsoft.com/office/officeart/2008/layout/HorizontalMultiLevelHierarchy"/>
    <dgm:cxn modelId="{B00A693B-D637-4ECB-9512-342DD9E00BA6}" type="presOf" srcId="{A8D23988-C4A4-42E5-BC4A-FAFB422CF6FA}" destId="{8B0B4BC2-77C7-44E1-940F-A90097971D1C}" srcOrd="0" destOrd="0" presId="urn:microsoft.com/office/officeart/2008/layout/HorizontalMultiLevelHierarchy"/>
    <dgm:cxn modelId="{37F6FD18-5D21-49A5-AE7F-849F574676F6}" srcId="{BDF66DB5-75CA-4FDD-91D3-A5C398C72E29}" destId="{29230742-33B6-4B96-BD3A-4E5D563FA2AA}" srcOrd="4" destOrd="0" parTransId="{A8D23988-C4A4-42E5-BC4A-FAFB422CF6FA}" sibTransId="{31072644-46D7-4489-99AC-8554EE2B9356}"/>
    <dgm:cxn modelId="{9DC86E4E-270D-45E6-AA6D-21CE1D6D4D7F}" type="presOf" srcId="{20476E80-01F5-490B-9541-6C4A8515629C}" destId="{B5CD54B9-90EB-4065-BADC-78C9652A359A}" srcOrd="0" destOrd="0" presId="urn:microsoft.com/office/officeart/2008/layout/HorizontalMultiLevelHierarchy"/>
    <dgm:cxn modelId="{1E5A4A43-0676-4F06-B244-AB5FAF4AA837}" type="presOf" srcId="{29230742-33B6-4B96-BD3A-4E5D563FA2AA}" destId="{7E002166-F1CD-49C1-8356-2FDC6FAF8140}" srcOrd="0" destOrd="0" presId="urn:microsoft.com/office/officeart/2008/layout/HorizontalMultiLevelHierarchy"/>
    <dgm:cxn modelId="{6801C468-413F-4366-BEE6-5B595B6E76D5}" srcId="{BDF66DB5-75CA-4FDD-91D3-A5C398C72E29}" destId="{1AF708E1-7431-4684-AED1-38D35041BD15}" srcOrd="3" destOrd="0" parTransId="{E858F844-3B33-4D0C-8725-00CAE688CDAE}" sibTransId="{6DB354C1-3CAA-4A65-BCB2-E261BFBA90C8}"/>
    <dgm:cxn modelId="{F9E03D75-7951-431D-A22A-6315A928FFDC}" type="presOf" srcId="{EECEB5AE-240F-4D46-B807-F4451BD13641}" destId="{A3B4B603-2079-44AE-A2D4-3455704BBC05}" srcOrd="0" destOrd="0" presId="urn:microsoft.com/office/officeart/2008/layout/HorizontalMultiLevelHierarchy"/>
    <dgm:cxn modelId="{56EDF371-6438-4574-A034-E5307AAF354C}" type="presOf" srcId="{1AF708E1-7431-4684-AED1-38D35041BD15}" destId="{3906734B-D885-495A-AB14-1FA0438AA4FB}" srcOrd="0" destOrd="0" presId="urn:microsoft.com/office/officeart/2008/layout/HorizontalMultiLevelHierarchy"/>
    <dgm:cxn modelId="{EA1DF30E-D581-4647-BE33-81360367B30E}" type="presOf" srcId="{7C9415D0-1136-40B8-AB34-F0172E1D6C0D}" destId="{B1540C10-E795-4FDA-913E-32720EF56AC6}" srcOrd="0" destOrd="0" presId="urn:microsoft.com/office/officeart/2008/layout/HorizontalMultiLevelHierarchy"/>
    <dgm:cxn modelId="{F470282B-5DE7-4AF3-A567-B1E8745978A7}" type="presOf" srcId="{A8D23988-C4A4-42E5-BC4A-FAFB422CF6FA}" destId="{FD404CAB-8754-47EA-89C7-08E1E8BE6E5C}" srcOrd="1" destOrd="0" presId="urn:microsoft.com/office/officeart/2008/layout/HorizontalMultiLevelHierarchy"/>
    <dgm:cxn modelId="{2C3C8AFC-A1DA-49A0-BF22-43F8735F2FC4}" type="presOf" srcId="{7C9415D0-1136-40B8-AB34-F0172E1D6C0D}" destId="{5EAAFFF4-8AB0-4937-9393-04F5CE008926}" srcOrd="1" destOrd="0" presId="urn:microsoft.com/office/officeart/2008/layout/HorizontalMultiLevelHierarchy"/>
    <dgm:cxn modelId="{7688DF7D-D5E7-4716-816B-6C743D9379FA}" type="presOf" srcId="{7E26DC62-7A67-4101-8F6B-22E8119E1361}" destId="{00D964F9-5C15-4483-87DF-006F616FF1E2}" srcOrd="0" destOrd="0" presId="urn:microsoft.com/office/officeart/2008/layout/HorizontalMultiLevelHierarchy"/>
    <dgm:cxn modelId="{B8A86395-64CB-4BB4-83CE-2CBFAC13D317}" srcId="{BDF66DB5-75CA-4FDD-91D3-A5C398C72E29}" destId="{B82B8658-7EC4-4408-B791-0881C5BE0E7D}" srcOrd="2" destOrd="0" parTransId="{7C9415D0-1136-40B8-AB34-F0172E1D6C0D}" sibTransId="{2B44DBF6-D662-4CA1-8532-53E9DF0EA2DA}"/>
    <dgm:cxn modelId="{C533BD0F-02F1-4592-A401-923E286DB403}" type="presParOf" srcId="{B5CD54B9-90EB-4065-BADC-78C9652A359A}" destId="{4B622E01-9147-4889-A401-59B12BFD9BAB}" srcOrd="0" destOrd="0" presId="urn:microsoft.com/office/officeart/2008/layout/HorizontalMultiLevelHierarchy"/>
    <dgm:cxn modelId="{CEF7FB22-D8D4-41EC-AEF0-00FAAF618886}" type="presParOf" srcId="{4B622E01-9147-4889-A401-59B12BFD9BAB}" destId="{C975065E-9190-47A6-B656-0BF630C9CEDA}" srcOrd="0" destOrd="0" presId="urn:microsoft.com/office/officeart/2008/layout/HorizontalMultiLevelHierarchy"/>
    <dgm:cxn modelId="{992B7F8F-88E3-485C-91E8-2B3132A34FC4}" type="presParOf" srcId="{4B622E01-9147-4889-A401-59B12BFD9BAB}" destId="{45F799CB-3CEF-4133-A918-CFD4BD7B6F43}" srcOrd="1" destOrd="0" presId="urn:microsoft.com/office/officeart/2008/layout/HorizontalMultiLevelHierarchy"/>
    <dgm:cxn modelId="{10D77A01-E686-4BEF-B4E5-C9DAAD6EA098}" type="presParOf" srcId="{45F799CB-3CEF-4133-A918-CFD4BD7B6F43}" destId="{05DB31C4-E046-41DA-B661-67CEB45338E7}" srcOrd="0" destOrd="0" presId="urn:microsoft.com/office/officeart/2008/layout/HorizontalMultiLevelHierarchy"/>
    <dgm:cxn modelId="{EE6652E6-617D-43AD-A2E7-790C1AECEDE2}" type="presParOf" srcId="{05DB31C4-E046-41DA-B661-67CEB45338E7}" destId="{DAADF7CF-969E-4116-9C0E-17BA079C8B18}" srcOrd="0" destOrd="0" presId="urn:microsoft.com/office/officeart/2008/layout/HorizontalMultiLevelHierarchy"/>
    <dgm:cxn modelId="{9BEC6154-9774-49D0-9BD3-B50D022ADFDE}" type="presParOf" srcId="{45F799CB-3CEF-4133-A918-CFD4BD7B6F43}" destId="{DE49854B-4E7E-4BDA-89B5-6563068C12B6}" srcOrd="1" destOrd="0" presId="urn:microsoft.com/office/officeart/2008/layout/HorizontalMultiLevelHierarchy"/>
    <dgm:cxn modelId="{46C57229-5142-4EA0-8F61-6B14EA38BFD6}" type="presParOf" srcId="{DE49854B-4E7E-4BDA-89B5-6563068C12B6}" destId="{00D964F9-5C15-4483-87DF-006F616FF1E2}" srcOrd="0" destOrd="0" presId="urn:microsoft.com/office/officeart/2008/layout/HorizontalMultiLevelHierarchy"/>
    <dgm:cxn modelId="{FE492D54-6610-4101-BF78-8CDC64D66FA4}" type="presParOf" srcId="{DE49854B-4E7E-4BDA-89B5-6563068C12B6}" destId="{0D71052B-2EEE-4AB5-B3A8-180A19ED5BA7}" srcOrd="1" destOrd="0" presId="urn:microsoft.com/office/officeart/2008/layout/HorizontalMultiLevelHierarchy"/>
    <dgm:cxn modelId="{2E41F8E2-5EE3-43AB-9D9B-236DF951A67B}" type="presParOf" srcId="{45F799CB-3CEF-4133-A918-CFD4BD7B6F43}" destId="{2FAAE34C-C3AC-4463-AB58-F08329A4B09A}" srcOrd="2" destOrd="0" presId="urn:microsoft.com/office/officeart/2008/layout/HorizontalMultiLevelHierarchy"/>
    <dgm:cxn modelId="{C30A4728-BE51-4615-AAA2-0B9301B99E5A}" type="presParOf" srcId="{2FAAE34C-C3AC-4463-AB58-F08329A4B09A}" destId="{54A2320C-3C78-4578-9FE2-5A26FD17A214}" srcOrd="0" destOrd="0" presId="urn:microsoft.com/office/officeart/2008/layout/HorizontalMultiLevelHierarchy"/>
    <dgm:cxn modelId="{615C41F5-FA48-4A01-AFF8-FE7DF20955F3}" type="presParOf" srcId="{45F799CB-3CEF-4133-A918-CFD4BD7B6F43}" destId="{424C665F-A03E-42D9-B089-3CD63C62F73C}" srcOrd="3" destOrd="0" presId="urn:microsoft.com/office/officeart/2008/layout/HorizontalMultiLevelHierarchy"/>
    <dgm:cxn modelId="{62581703-2AB7-4786-804E-872C1DA12AF9}" type="presParOf" srcId="{424C665F-A03E-42D9-B089-3CD63C62F73C}" destId="{A3B4B603-2079-44AE-A2D4-3455704BBC05}" srcOrd="0" destOrd="0" presId="urn:microsoft.com/office/officeart/2008/layout/HorizontalMultiLevelHierarchy"/>
    <dgm:cxn modelId="{22F5DF9C-8650-43F3-A0B0-86C4DFD6ABA3}" type="presParOf" srcId="{424C665F-A03E-42D9-B089-3CD63C62F73C}" destId="{08075D54-A8B5-4CBD-9353-6BD0817452E7}" srcOrd="1" destOrd="0" presId="urn:microsoft.com/office/officeart/2008/layout/HorizontalMultiLevelHierarchy"/>
    <dgm:cxn modelId="{C9541A13-A8DE-42CA-9DFB-94004EB6F439}" type="presParOf" srcId="{45F799CB-3CEF-4133-A918-CFD4BD7B6F43}" destId="{B1540C10-E795-4FDA-913E-32720EF56AC6}" srcOrd="4" destOrd="0" presId="urn:microsoft.com/office/officeart/2008/layout/HorizontalMultiLevelHierarchy"/>
    <dgm:cxn modelId="{4F6F57F4-AB21-43A9-B8D9-A536186EFD91}" type="presParOf" srcId="{B1540C10-E795-4FDA-913E-32720EF56AC6}" destId="{5EAAFFF4-8AB0-4937-9393-04F5CE008926}" srcOrd="0" destOrd="0" presId="urn:microsoft.com/office/officeart/2008/layout/HorizontalMultiLevelHierarchy"/>
    <dgm:cxn modelId="{1D2B5963-91EB-4A47-B17D-9D15827FB810}" type="presParOf" srcId="{45F799CB-3CEF-4133-A918-CFD4BD7B6F43}" destId="{D6A9F72E-6899-4AB2-AB39-9675AC8069B5}" srcOrd="5" destOrd="0" presId="urn:microsoft.com/office/officeart/2008/layout/HorizontalMultiLevelHierarchy"/>
    <dgm:cxn modelId="{7C985562-93D8-4509-90E4-B2FFFCE35A40}" type="presParOf" srcId="{D6A9F72E-6899-4AB2-AB39-9675AC8069B5}" destId="{C1EFFF4E-4913-4852-93C3-C8E6F7F4C34C}" srcOrd="0" destOrd="0" presId="urn:microsoft.com/office/officeart/2008/layout/HorizontalMultiLevelHierarchy"/>
    <dgm:cxn modelId="{F2A98F5D-1DC0-4D1D-9BD8-C8C8173C117A}" type="presParOf" srcId="{D6A9F72E-6899-4AB2-AB39-9675AC8069B5}" destId="{AFFD5439-B05A-4E0B-B6C3-48846CBE7FD1}" srcOrd="1" destOrd="0" presId="urn:microsoft.com/office/officeart/2008/layout/HorizontalMultiLevelHierarchy"/>
    <dgm:cxn modelId="{93E64F18-B6E1-4118-A18C-3848D3848A5B}" type="presParOf" srcId="{45F799CB-3CEF-4133-A918-CFD4BD7B6F43}" destId="{9F247EFE-A0C8-42B3-A048-B72BE0899FA6}" srcOrd="6" destOrd="0" presId="urn:microsoft.com/office/officeart/2008/layout/HorizontalMultiLevelHierarchy"/>
    <dgm:cxn modelId="{3AB5F3FB-6892-4492-92A9-72DA630C3E73}" type="presParOf" srcId="{9F247EFE-A0C8-42B3-A048-B72BE0899FA6}" destId="{38D643D7-1087-4476-8A87-CEED95863651}" srcOrd="0" destOrd="0" presId="urn:microsoft.com/office/officeart/2008/layout/HorizontalMultiLevelHierarchy"/>
    <dgm:cxn modelId="{D07AB4BB-953C-4631-8E6B-290E74B78B26}" type="presParOf" srcId="{45F799CB-3CEF-4133-A918-CFD4BD7B6F43}" destId="{34E5F8E9-831A-48C2-AB06-55C4BE637285}" srcOrd="7" destOrd="0" presId="urn:microsoft.com/office/officeart/2008/layout/HorizontalMultiLevelHierarchy"/>
    <dgm:cxn modelId="{90264D38-567B-4F2C-8EE1-E8E7CC02924A}" type="presParOf" srcId="{34E5F8E9-831A-48C2-AB06-55C4BE637285}" destId="{3906734B-D885-495A-AB14-1FA0438AA4FB}" srcOrd="0" destOrd="0" presId="urn:microsoft.com/office/officeart/2008/layout/HorizontalMultiLevelHierarchy"/>
    <dgm:cxn modelId="{F978428B-11B8-4C51-9B54-CB088B8EAC5A}" type="presParOf" srcId="{34E5F8E9-831A-48C2-AB06-55C4BE637285}" destId="{0BE95366-8AF5-48A6-B396-46E298BF58F2}" srcOrd="1" destOrd="0" presId="urn:microsoft.com/office/officeart/2008/layout/HorizontalMultiLevelHierarchy"/>
    <dgm:cxn modelId="{9841F91D-FC2A-48C0-A3C6-065C0567DFCF}" type="presParOf" srcId="{45F799CB-3CEF-4133-A918-CFD4BD7B6F43}" destId="{8B0B4BC2-77C7-44E1-940F-A90097971D1C}" srcOrd="8" destOrd="0" presId="urn:microsoft.com/office/officeart/2008/layout/HorizontalMultiLevelHierarchy"/>
    <dgm:cxn modelId="{346CDDA4-4153-4739-B525-F3E2C14E0C79}" type="presParOf" srcId="{8B0B4BC2-77C7-44E1-940F-A90097971D1C}" destId="{FD404CAB-8754-47EA-89C7-08E1E8BE6E5C}" srcOrd="0" destOrd="0" presId="urn:microsoft.com/office/officeart/2008/layout/HorizontalMultiLevelHierarchy"/>
    <dgm:cxn modelId="{97DFC406-65F5-4B5C-B96B-BEBE47711F36}" type="presParOf" srcId="{45F799CB-3CEF-4133-A918-CFD4BD7B6F43}" destId="{DD18D4D5-0297-451B-B64A-8E4C2AA890E8}" srcOrd="9" destOrd="0" presId="urn:microsoft.com/office/officeart/2008/layout/HorizontalMultiLevelHierarchy"/>
    <dgm:cxn modelId="{FC13D9F7-0418-479A-B18D-AD37F8511A2F}" type="presParOf" srcId="{DD18D4D5-0297-451B-B64A-8E4C2AA890E8}" destId="{7E002166-F1CD-49C1-8356-2FDC6FAF8140}" srcOrd="0" destOrd="0" presId="urn:microsoft.com/office/officeart/2008/layout/HorizontalMultiLevelHierarchy"/>
    <dgm:cxn modelId="{E0104B4A-04BD-494E-9ED3-D88BCDA1F3DB}" type="presParOf" srcId="{DD18D4D5-0297-451B-B64A-8E4C2AA890E8}" destId="{D5734C21-53C8-4573-824D-618A05F4860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B4BC2-77C7-44E1-940F-A90097971D1C}">
      <dsp:nvSpPr>
        <dsp:cNvPr id="0" name=""/>
        <dsp:cNvSpPr/>
      </dsp:nvSpPr>
      <dsp:spPr>
        <a:xfrm>
          <a:off x="1082294" y="3311013"/>
          <a:ext cx="1147918" cy="27097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73959" y="0"/>
              </a:lnTo>
              <a:lnTo>
                <a:pt x="573959" y="2709729"/>
              </a:lnTo>
              <a:lnTo>
                <a:pt x="1147918" y="2709729"/>
              </a:lnTo>
            </a:path>
          </a:pathLst>
        </a:custGeom>
        <a:noFill/>
        <a:ln w="3175" cap="flat" cmpd="sng" algn="ctr">
          <a:solidFill>
            <a:srgbClr val="7030A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1582682" y="4592306"/>
        <a:ext cx="147142" cy="147142"/>
      </dsp:txXfrm>
    </dsp:sp>
    <dsp:sp modelId="{9F247EFE-A0C8-42B3-A048-B72BE0899FA6}">
      <dsp:nvSpPr>
        <dsp:cNvPr id="0" name=""/>
        <dsp:cNvSpPr/>
      </dsp:nvSpPr>
      <dsp:spPr>
        <a:xfrm>
          <a:off x="1082294" y="3311013"/>
          <a:ext cx="1147918" cy="14311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73959" y="0"/>
              </a:lnTo>
              <a:lnTo>
                <a:pt x="573959" y="1431138"/>
              </a:lnTo>
              <a:lnTo>
                <a:pt x="1147918" y="1431138"/>
              </a:lnTo>
            </a:path>
          </a:pathLst>
        </a:custGeom>
        <a:noFill/>
        <a:ln w="12700" cap="flat" cmpd="sng" algn="ctr">
          <a:solidFill>
            <a:srgbClr val="220EB8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610388" y="3980716"/>
        <a:ext cx="91731" cy="91731"/>
      </dsp:txXfrm>
    </dsp:sp>
    <dsp:sp modelId="{B1540C10-E795-4FDA-913E-32720EF56AC6}">
      <dsp:nvSpPr>
        <dsp:cNvPr id="0" name=""/>
        <dsp:cNvSpPr/>
      </dsp:nvSpPr>
      <dsp:spPr>
        <a:xfrm>
          <a:off x="1082294" y="3265293"/>
          <a:ext cx="113867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9337" y="45720"/>
              </a:lnTo>
              <a:lnTo>
                <a:pt x="569337" y="114825"/>
              </a:lnTo>
              <a:lnTo>
                <a:pt x="1138674" y="114825"/>
              </a:lnTo>
            </a:path>
          </a:pathLst>
        </a:custGeom>
        <a:noFill/>
        <a:ln w="3175" cap="flat" cmpd="sng" algn="ctr">
          <a:solidFill>
            <a:srgbClr val="7030A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623112" y="3282493"/>
        <a:ext cx="57038" cy="57038"/>
      </dsp:txXfrm>
    </dsp:sp>
    <dsp:sp modelId="{2FAAE34C-C3AC-4463-AB58-F08329A4B09A}">
      <dsp:nvSpPr>
        <dsp:cNvPr id="0" name=""/>
        <dsp:cNvSpPr/>
      </dsp:nvSpPr>
      <dsp:spPr>
        <a:xfrm>
          <a:off x="1082294" y="1956553"/>
          <a:ext cx="1147918" cy="1354459"/>
        </a:xfrm>
        <a:custGeom>
          <a:avLst/>
          <a:gdLst/>
          <a:ahLst/>
          <a:cxnLst/>
          <a:rect l="0" t="0" r="0" b="0"/>
          <a:pathLst>
            <a:path>
              <a:moveTo>
                <a:pt x="0" y="1354459"/>
              </a:moveTo>
              <a:lnTo>
                <a:pt x="573959" y="1354459"/>
              </a:lnTo>
              <a:lnTo>
                <a:pt x="573959" y="0"/>
              </a:lnTo>
              <a:lnTo>
                <a:pt x="1147918" y="0"/>
              </a:lnTo>
            </a:path>
          </a:pathLst>
        </a:custGeom>
        <a:noFill/>
        <a:ln w="3175" cap="flat" cmpd="sng" algn="ctr">
          <a:solidFill>
            <a:srgbClr val="7030A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611867" y="2589396"/>
        <a:ext cx="88773" cy="88773"/>
      </dsp:txXfrm>
    </dsp:sp>
    <dsp:sp modelId="{05DB31C4-E046-41DA-B661-67CEB45338E7}">
      <dsp:nvSpPr>
        <dsp:cNvPr id="0" name=""/>
        <dsp:cNvSpPr/>
      </dsp:nvSpPr>
      <dsp:spPr>
        <a:xfrm>
          <a:off x="1082294" y="559717"/>
          <a:ext cx="1135680" cy="2751295"/>
        </a:xfrm>
        <a:custGeom>
          <a:avLst/>
          <a:gdLst/>
          <a:ahLst/>
          <a:cxnLst/>
          <a:rect l="0" t="0" r="0" b="0"/>
          <a:pathLst>
            <a:path>
              <a:moveTo>
                <a:pt x="0" y="2751295"/>
              </a:moveTo>
              <a:lnTo>
                <a:pt x="567840" y="2751295"/>
              </a:lnTo>
              <a:lnTo>
                <a:pt x="567840" y="0"/>
              </a:lnTo>
              <a:lnTo>
                <a:pt x="1135680" y="0"/>
              </a:lnTo>
            </a:path>
          </a:pathLst>
        </a:custGeom>
        <a:noFill/>
        <a:ln w="3175" cap="flat" cmpd="sng" algn="ctr">
          <a:solidFill>
            <a:srgbClr val="220EB8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1575723" y="1860953"/>
        <a:ext cx="148823" cy="148823"/>
      </dsp:txXfrm>
    </dsp:sp>
    <dsp:sp modelId="{C975065E-9190-47A6-B656-0BF630C9CEDA}">
      <dsp:nvSpPr>
        <dsp:cNvPr id="0" name=""/>
        <dsp:cNvSpPr/>
      </dsp:nvSpPr>
      <dsp:spPr>
        <a:xfrm rot="16200000">
          <a:off x="-2489647" y="2769867"/>
          <a:ext cx="6061592" cy="1082291"/>
        </a:xfrm>
        <a:prstGeom prst="rect">
          <a:avLst/>
        </a:prstGeom>
        <a:solidFill>
          <a:srgbClr val="00B0F0"/>
        </a:solidFill>
        <a:ln>
          <a:solidFill>
            <a:srgbClr val="002060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altLang="ru-RU" sz="3300" b="1" i="0" u="none" strike="noStrike" kern="1200" cap="none" normalizeH="0" baseline="0" dirty="0" smtClean="0">
              <a:ln/>
              <a:solidFill>
                <a:srgbClr val="220EB8"/>
              </a:solidFill>
              <a:effectLst/>
              <a:latin typeface="+mn-lt"/>
              <a:cs typeface="Arial" panose="020B0604020202020204" pitchFamily="34" charset="0"/>
            </a:rPr>
            <a:t>НАПРАВЛЕНИЯ ПРЕДШКОЛЬНОЙ ПОДГОТОВКИ</a:t>
          </a:r>
          <a:endParaRPr lang="ru-RU" sz="3300" b="1" kern="1200" dirty="0">
            <a:solidFill>
              <a:srgbClr val="220EB8"/>
            </a:solidFill>
            <a:latin typeface="+mn-lt"/>
          </a:endParaRPr>
        </a:p>
      </dsp:txBody>
      <dsp:txXfrm>
        <a:off x="-2489647" y="2769867"/>
        <a:ext cx="6061592" cy="1082291"/>
      </dsp:txXfrm>
    </dsp:sp>
    <dsp:sp modelId="{00D964F9-5C15-4483-87DF-006F616FF1E2}">
      <dsp:nvSpPr>
        <dsp:cNvPr id="0" name=""/>
        <dsp:cNvSpPr/>
      </dsp:nvSpPr>
      <dsp:spPr>
        <a:xfrm>
          <a:off x="2217975" y="0"/>
          <a:ext cx="5798263" cy="1119434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solidFill>
            <a:srgbClr val="712703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altLang="ru-RU" sz="2000" b="1" i="0" u="none" strike="noStrike" kern="1200" cap="none" normalizeH="0" baseline="0" dirty="0" smtClean="0">
              <a:ln/>
              <a:solidFill>
                <a:srgbClr val="220EB8"/>
              </a:solidFill>
              <a:effectLst/>
              <a:latin typeface="+mn-lt"/>
              <a:cs typeface="Arial" panose="020B0604020202020204" pitchFamily="34" charset="0"/>
            </a:rPr>
            <a:t>Физическое развитие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altLang="ru-RU" sz="1400" b="1" i="0" u="none" strike="noStrike" kern="1200" cap="none" normalizeH="0" baseline="0" dirty="0" smtClean="0">
              <a:ln/>
              <a:solidFill>
                <a:srgbClr val="220EB8"/>
              </a:solidFill>
              <a:effectLst/>
              <a:latin typeface="+mn-lt"/>
              <a:cs typeface="Arial" panose="020B0604020202020204" pitchFamily="34" charset="0"/>
            </a:rPr>
            <a:t>-Формирование двигательных навыков, умений и способностей; 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altLang="ru-RU" sz="1400" b="1" i="0" u="none" strike="noStrike" kern="1200" cap="none" normalizeH="0" baseline="0" dirty="0" smtClean="0">
              <a:ln/>
              <a:solidFill>
                <a:srgbClr val="220EB8"/>
              </a:solidFill>
              <a:effectLst/>
              <a:latin typeface="+mn-lt"/>
              <a:cs typeface="Arial" panose="020B0604020202020204" pitchFamily="34" charset="0"/>
            </a:rPr>
            <a:t>-Развитие физических качеств;  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altLang="ru-RU" sz="1400" b="1" i="0" u="none" strike="noStrike" kern="1200" cap="none" normalizeH="0" baseline="0" dirty="0" smtClean="0">
              <a:ln/>
              <a:solidFill>
                <a:srgbClr val="220EB8"/>
              </a:solidFill>
              <a:effectLst/>
              <a:latin typeface="+mn-lt"/>
              <a:cs typeface="Arial" panose="020B0604020202020204" pitchFamily="34" charset="0"/>
            </a:rPr>
            <a:t>- Формирование знаний о здоровом образе жизни.                         </a:t>
          </a:r>
          <a:endParaRPr lang="ru-RU" sz="1400" kern="1200" dirty="0">
            <a:solidFill>
              <a:srgbClr val="220EB8"/>
            </a:solidFill>
            <a:latin typeface="+mn-lt"/>
          </a:endParaRPr>
        </a:p>
      </dsp:txBody>
      <dsp:txXfrm>
        <a:off x="2217975" y="0"/>
        <a:ext cx="5798263" cy="1119434"/>
      </dsp:txXfrm>
    </dsp:sp>
    <dsp:sp modelId="{A3B4B603-2079-44AE-A2D4-3455704BBC05}">
      <dsp:nvSpPr>
        <dsp:cNvPr id="0" name=""/>
        <dsp:cNvSpPr/>
      </dsp:nvSpPr>
      <dsp:spPr>
        <a:xfrm>
          <a:off x="2230213" y="1345894"/>
          <a:ext cx="5831053" cy="1221317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solidFill>
            <a:srgbClr val="92300F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220EB8"/>
              </a:solidFill>
              <a:latin typeface="+mn-lt"/>
            </a:rPr>
            <a:t>Математическое развитие            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220EB8"/>
              </a:solidFill>
              <a:latin typeface="+mn-lt"/>
            </a:rPr>
            <a:t> -</a:t>
          </a:r>
          <a:r>
            <a:rPr kumimoji="0" lang="ru-RU" altLang="ru-RU" sz="1400" b="1" i="0" u="none" strike="noStrike" kern="1200" cap="none" normalizeH="0" baseline="0" dirty="0" smtClean="0">
              <a:ln/>
              <a:solidFill>
                <a:srgbClr val="220EB8"/>
              </a:solidFill>
              <a:effectLst/>
              <a:latin typeface="+mn-lt"/>
              <a:cs typeface="Arial" panose="020B0604020202020204" pitchFamily="34" charset="0"/>
            </a:rPr>
            <a:t>Пространственно-временные отношения;</a:t>
          </a:r>
          <a:r>
            <a:rPr lang="ru-RU" sz="1400" b="1" kern="1200" dirty="0" smtClean="0">
              <a:solidFill>
                <a:srgbClr val="220EB8"/>
              </a:solidFill>
              <a:latin typeface="+mn-lt"/>
            </a:rPr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220EB8"/>
              </a:solidFill>
              <a:latin typeface="+mn-lt"/>
            </a:rPr>
            <a:t>- Решение математических примеров, задач;              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220EB8"/>
              </a:solidFill>
              <a:latin typeface="+mn-lt"/>
            </a:rPr>
            <a:t>   - Состав числа до 10. геометрические фигуры.</a:t>
          </a:r>
          <a:endParaRPr lang="ru-RU" sz="1400" b="1" kern="1200" dirty="0">
            <a:solidFill>
              <a:srgbClr val="220EB8"/>
            </a:solidFill>
            <a:latin typeface="+mn-lt"/>
          </a:endParaRPr>
        </a:p>
      </dsp:txBody>
      <dsp:txXfrm>
        <a:off x="2230213" y="1345894"/>
        <a:ext cx="5831053" cy="1221317"/>
      </dsp:txXfrm>
    </dsp:sp>
    <dsp:sp modelId="{C1EFFF4E-4913-4852-93C3-C8E6F7F4C34C}">
      <dsp:nvSpPr>
        <dsp:cNvPr id="0" name=""/>
        <dsp:cNvSpPr/>
      </dsp:nvSpPr>
      <dsp:spPr>
        <a:xfrm>
          <a:off x="2220969" y="2788775"/>
          <a:ext cx="5773816" cy="1182686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solidFill>
            <a:srgbClr val="92300F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220EB8"/>
              </a:solidFill>
              <a:latin typeface="+mn-lt"/>
            </a:rPr>
            <a:t>Развитие речи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220EB8"/>
              </a:solidFill>
              <a:latin typeface="+mn-lt"/>
            </a:rPr>
            <a:t> -Звуковая культура речи;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220EB8"/>
              </a:solidFill>
              <a:latin typeface="+mn-lt"/>
            </a:rPr>
            <a:t>- Формирование словаря;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220EB8"/>
              </a:solidFill>
              <a:latin typeface="+mn-lt"/>
            </a:rPr>
            <a:t>-Связная речь. </a:t>
          </a:r>
          <a:endParaRPr lang="ru-RU" sz="1400" b="1" kern="1200" dirty="0">
            <a:solidFill>
              <a:srgbClr val="220EB8"/>
            </a:solidFill>
            <a:latin typeface="+mn-lt"/>
          </a:endParaRPr>
        </a:p>
      </dsp:txBody>
      <dsp:txXfrm>
        <a:off x="2220969" y="2788775"/>
        <a:ext cx="5773816" cy="1182686"/>
      </dsp:txXfrm>
    </dsp:sp>
    <dsp:sp modelId="{3906734B-D885-495A-AB14-1FA0438AA4FB}">
      <dsp:nvSpPr>
        <dsp:cNvPr id="0" name=""/>
        <dsp:cNvSpPr/>
      </dsp:nvSpPr>
      <dsp:spPr>
        <a:xfrm>
          <a:off x="2230213" y="4193024"/>
          <a:ext cx="5744340" cy="1098252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solidFill>
            <a:srgbClr val="92300F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220EB8"/>
              </a:solidFill>
              <a:latin typeface="+mn-lt"/>
            </a:rPr>
            <a:t>Обучение грамоте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220EB8"/>
              </a:solidFill>
              <a:latin typeface="+mn-lt"/>
            </a:rPr>
            <a:t>– Звуковой анализ слова;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220EB8"/>
              </a:solidFill>
              <a:latin typeface="+mn-lt"/>
            </a:rPr>
            <a:t>- Умение читать;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220EB8"/>
              </a:solidFill>
              <a:latin typeface="+mn-lt"/>
            </a:rPr>
            <a:t>- Знание и печатание  букв русского алфавита.</a:t>
          </a:r>
          <a:endParaRPr lang="ru-RU" sz="1400" b="1" kern="1200" dirty="0">
            <a:solidFill>
              <a:srgbClr val="220EB8"/>
            </a:solidFill>
            <a:latin typeface="+mn-lt"/>
          </a:endParaRPr>
        </a:p>
      </dsp:txBody>
      <dsp:txXfrm>
        <a:off x="2230213" y="4193024"/>
        <a:ext cx="5744340" cy="1098252"/>
      </dsp:txXfrm>
    </dsp:sp>
    <dsp:sp modelId="{7E002166-F1CD-49C1-8356-2FDC6FAF8140}">
      <dsp:nvSpPr>
        <dsp:cNvPr id="0" name=""/>
        <dsp:cNvSpPr/>
      </dsp:nvSpPr>
      <dsp:spPr>
        <a:xfrm>
          <a:off x="2230213" y="5468598"/>
          <a:ext cx="5713062" cy="110428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solidFill>
            <a:srgbClr val="92300F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220EB8"/>
              </a:solidFill>
              <a:latin typeface="+mn-lt"/>
            </a:rPr>
            <a:t>Обучение английскому языку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220EB8"/>
              </a:solidFill>
              <a:latin typeface="+mn-lt"/>
            </a:rPr>
            <a:t>– Лексические структуры;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220EB8"/>
              </a:solidFill>
              <a:latin typeface="+mn-lt"/>
            </a:rPr>
            <a:t> - Грамматические структуры;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220EB8"/>
              </a:solidFill>
              <a:latin typeface="+mn-lt"/>
            </a:rPr>
            <a:t>-  Звукопроизношение, речевой этикет</a:t>
          </a:r>
          <a:r>
            <a:rPr lang="ru-RU" sz="1400" b="1" kern="1200" dirty="0" smtClean="0">
              <a:solidFill>
                <a:schemeClr val="tx1"/>
              </a:solidFill>
              <a:latin typeface="+mn-lt"/>
            </a:rPr>
            <a:t>.</a:t>
          </a:r>
          <a:endParaRPr lang="ru-RU" sz="1400" b="1" kern="1200" dirty="0">
            <a:solidFill>
              <a:schemeClr val="tx1"/>
            </a:solidFill>
            <a:latin typeface="+mn-lt"/>
          </a:endParaRPr>
        </a:p>
      </dsp:txBody>
      <dsp:txXfrm>
        <a:off x="2230213" y="5468598"/>
        <a:ext cx="5713062" cy="11042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1F5EC-807D-4E03-8E29-EA13A1BC5A8E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59E5F-9604-48A0-95F1-5B9AB26A61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4E3A3-CC36-4468-BB31-81DA02CFBE78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BA64D-43DF-4C2B-BDBE-02C4EB01E2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EC0ED-1460-48A2-8351-DF7DB74836F3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43ACC-37AE-4863-AB41-57AD83A04A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48548-ADDE-4FB4-B85C-518FEFE335BD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C27DA-B9D5-4377-8FB1-AE20236C0E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19C70-5065-4DC5-AF1B-078533C62A7F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34A86-AC73-4131-B754-71D44311F4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77563-97C3-4B9D-A3BF-4BE6824B960C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46851-BE37-4487-A651-F45C0B99B2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8193A-D21E-4E90-B5E6-1392803C4D49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3B145-3776-4C59-A187-AD735DA577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1717B-A4BC-4157-A0F8-65AD5804F8D4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733FB-A710-439F-8F8B-541AD8C39B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8CFE1-1E3F-4CDE-BD8E-0621E7E66DD0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6A873-0612-4156-BD1E-AAE81FE205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21F87-D200-48D3-89EF-E8DC05746AFB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C02CE-ABBC-469E-81BB-D4D7518153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F54F7-1162-451F-A552-4C535654683D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FC71D-4521-48B6-BDC0-431299A49A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2BAD59-9506-4417-8B01-49A740C2E952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C07314-209D-4D06-8496-A5B131DF0C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Прямоугольник 4"/>
          <p:cNvSpPr>
            <a:spLocks noChangeArrowheads="1"/>
          </p:cNvSpPr>
          <p:nvPr/>
        </p:nvSpPr>
        <p:spPr bwMode="auto">
          <a:xfrm>
            <a:off x="1333500" y="5205413"/>
            <a:ext cx="6950075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200" b="1">
                <a:solidFill>
                  <a:srgbClr val="220EB8"/>
                </a:solidFill>
                <a:latin typeface="FuturaDemiCTT"/>
                <a:ea typeface="Tahoma" pitchFamily="34" charset="0"/>
                <a:cs typeface="Gotham Pro"/>
              </a:rPr>
              <a:t>Автор:</a:t>
            </a:r>
            <a:r>
              <a:rPr lang="ru-RU" b="1">
                <a:solidFill>
                  <a:srgbClr val="220EB8"/>
                </a:solidFill>
                <a:ea typeface="Tahoma" pitchFamily="34" charset="0"/>
                <a:cs typeface="Gotham Pro"/>
              </a:rPr>
              <a:t>Василелевская Елена Владимировна, </a:t>
            </a:r>
          </a:p>
          <a:p>
            <a:pPr algn="r"/>
            <a:r>
              <a:rPr lang="ru-RU" b="1">
                <a:solidFill>
                  <a:srgbClr val="220EB8"/>
                </a:solidFill>
                <a:ea typeface="Tahoma" pitchFamily="34" charset="0"/>
                <a:cs typeface="Gotham Pro"/>
              </a:rPr>
              <a:t>старший воспитатель </a:t>
            </a:r>
          </a:p>
          <a:p>
            <a:pPr algn="r"/>
            <a:r>
              <a:rPr lang="ru-RU" b="1">
                <a:solidFill>
                  <a:srgbClr val="220EB8"/>
                </a:solidFill>
                <a:ea typeface="Tahoma" pitchFamily="34" charset="0"/>
                <a:cs typeface="Gotham Pro"/>
              </a:rPr>
              <a:t>МДОУ «Детский сад №65 </a:t>
            </a:r>
          </a:p>
          <a:p>
            <a:pPr algn="r"/>
            <a:r>
              <a:rPr lang="ru-RU" b="1">
                <a:solidFill>
                  <a:srgbClr val="220EB8"/>
                </a:solidFill>
                <a:ea typeface="Tahoma" pitchFamily="34" charset="0"/>
                <a:cs typeface="Gotham Pro"/>
              </a:rPr>
              <a:t>комбинированного вида»</a:t>
            </a:r>
          </a:p>
        </p:txBody>
      </p:sp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876300" y="730250"/>
            <a:ext cx="7662863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4000" b="1">
              <a:solidFill>
                <a:srgbClr val="220EB8"/>
              </a:solidFill>
            </a:endParaRPr>
          </a:p>
          <a:p>
            <a:pPr algn="ctr"/>
            <a:r>
              <a:rPr lang="ru-RU" sz="4000" b="1">
                <a:solidFill>
                  <a:srgbClr val="220EB8"/>
                </a:solidFill>
              </a:rPr>
              <a:t>«Предшкольная подготовка детей дошкольного возраста в условиях дополнительного образования в ДОО».</a:t>
            </a:r>
            <a:r>
              <a:rPr lang="ru-RU" b="1">
                <a:solidFill>
                  <a:srgbClr val="220EB8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Прямоугольник 3"/>
          <p:cNvSpPr>
            <a:spLocks noChangeArrowheads="1"/>
          </p:cNvSpPr>
          <p:nvPr/>
        </p:nvSpPr>
        <p:spPr bwMode="auto">
          <a:xfrm>
            <a:off x="500063" y="1198563"/>
            <a:ext cx="8266112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/>
              <a:t>	</a:t>
            </a:r>
            <a:r>
              <a:rPr lang="ru-RU" sz="2800" b="1" dirty="0">
                <a:solidFill>
                  <a:srgbClr val="220EB8"/>
                </a:solidFill>
              </a:rPr>
              <a:t>Дополнительное образование дошкольников социально востребовано, создает условия для  более интенсивного индивидуального развития личности ребенка, важнейшая составляющая образовательного пространства дошкольной организации. </a:t>
            </a:r>
          </a:p>
          <a:p>
            <a:pPr marL="514350" indent="-514350">
              <a:defRPr/>
            </a:pPr>
            <a:endParaRPr lang="ru-RU" sz="2800" dirty="0"/>
          </a:p>
          <a:p>
            <a:pPr marL="514350" indent="-514350"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Прямоугольник 3"/>
          <p:cNvSpPr>
            <a:spLocks noChangeArrowheads="1"/>
          </p:cNvSpPr>
          <p:nvPr/>
        </p:nvSpPr>
        <p:spPr bwMode="auto">
          <a:xfrm>
            <a:off x="500063" y="1198563"/>
            <a:ext cx="8266112" cy="554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	</a:t>
            </a:r>
            <a:r>
              <a:rPr lang="ru-RU" sz="2800" b="1" dirty="0">
                <a:solidFill>
                  <a:srgbClr val="220EB8"/>
                </a:solidFill>
              </a:rPr>
              <a:t>Из достоинств дополнительного образования можно выделить следующие: 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2800" dirty="0">
                <a:solidFill>
                  <a:srgbClr val="220EB8"/>
                </a:solidFill>
              </a:rPr>
              <a:t>Постоянное обновление его содержания.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2800" dirty="0">
                <a:solidFill>
                  <a:srgbClr val="220EB8"/>
                </a:solidFill>
              </a:rPr>
              <a:t>Разнообразие форм и методов работы с детьми.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2800" dirty="0">
                <a:solidFill>
                  <a:srgbClr val="220EB8"/>
                </a:solidFill>
              </a:rPr>
              <a:t>Дети могут развивать свой творческий потенциал, навыки адаптации к современному обществу и получают возможность полноценной организации свободного времени.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2800" dirty="0">
                <a:solidFill>
                  <a:srgbClr val="220EB8"/>
                </a:solidFill>
              </a:rPr>
              <a:t>Творческая, авторская позиция педагога (повышение его роли в деятельности ДОО). </a:t>
            </a:r>
          </a:p>
          <a:p>
            <a:pPr marL="514350" indent="-514350"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Прямоугольник 3"/>
          <p:cNvSpPr>
            <a:spLocks noChangeArrowheads="1"/>
          </p:cNvSpPr>
          <p:nvPr/>
        </p:nvSpPr>
        <p:spPr bwMode="auto">
          <a:xfrm>
            <a:off x="500063" y="1198563"/>
            <a:ext cx="8266112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	</a:t>
            </a:r>
            <a:r>
              <a:rPr lang="ru-RU" sz="2800" b="1">
                <a:solidFill>
                  <a:srgbClr val="220EB8"/>
                </a:solidFill>
              </a:rPr>
              <a:t>Интеграция дополнительных образовательных программ в единый учебно – воспитательный комплекс – важное условие продуктивного решения задач ДОО в целом, реализации ее комплексного формата.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Прямоугольник 3"/>
          <p:cNvSpPr>
            <a:spLocks noChangeArrowheads="1"/>
          </p:cNvSpPr>
          <p:nvPr/>
        </p:nvSpPr>
        <p:spPr bwMode="auto">
          <a:xfrm>
            <a:off x="500063" y="1198563"/>
            <a:ext cx="70183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	</a:t>
            </a:r>
            <a:r>
              <a:rPr lang="ru-RU" sz="3600" b="1">
                <a:solidFill>
                  <a:srgbClr val="220EB8"/>
                </a:solidFill>
              </a:rPr>
              <a:t>Игра – ведущий вид                деятельности.</a:t>
            </a:r>
            <a:endParaRPr lang="ru-RU" sz="3600"/>
          </a:p>
        </p:txBody>
      </p:sp>
      <p:pic>
        <p:nvPicPr>
          <p:cNvPr id="25604" name="Picture 4" descr="2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7763" y="2463519"/>
            <a:ext cx="3247256" cy="2164837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25605" name="Picture 5" descr="s12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5263" y="3768577"/>
            <a:ext cx="3663898" cy="2440699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Схема 3"/>
          <p:cNvGraphicFramePr/>
          <p:nvPr/>
        </p:nvGraphicFramePr>
        <p:xfrm>
          <a:off x="506668" y="117987"/>
          <a:ext cx="8627807" cy="6622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1090613" y="280988"/>
            <a:ext cx="71088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200" b="1">
                <a:solidFill>
                  <a:srgbClr val="002060"/>
                </a:solidFill>
              </a:rPr>
              <a:t>Физическое развитие.</a:t>
            </a:r>
          </a:p>
        </p:txBody>
      </p:sp>
      <p:pic>
        <p:nvPicPr>
          <p:cNvPr id="23557" name="Рисунок 7" descr="C:\Users\ПК\Desktop\Новая папка (3)\20180416_1134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200" y="1194431"/>
            <a:ext cx="3226751" cy="2486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23558" name="Рисунок 8" descr="C:\Users\ПК\Desktop\Новая папка (3)\20180420_1126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243" y="4003675"/>
            <a:ext cx="3536690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23559" name="Рисунок 5" descr="C:\Users\ПК\Desktop\Новая папка (3)\DSCF123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5761" y="4003675"/>
            <a:ext cx="3527566" cy="243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23562" name="Picture 2" descr="DSCF088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45713" y="1211263"/>
            <a:ext cx="323532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23563" name="Picture 4" descr="F:\Разные фото\Фото0026.jpg"/>
          <p:cNvPicPr>
            <a:picLocks noChangeAspect="1" noChangeArrowheads="1"/>
          </p:cNvPicPr>
          <p:nvPr/>
        </p:nvPicPr>
        <p:blipFill>
          <a:blip r:embed="rId7"/>
          <a:srcRect l="19527"/>
          <a:stretch>
            <a:fillRect/>
          </a:stretch>
        </p:blipFill>
        <p:spPr bwMode="auto">
          <a:xfrm>
            <a:off x="3195800" y="3144838"/>
            <a:ext cx="2742873" cy="376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23564" name="Рисунок 2" descr="C:\Users\ПК\Desktop\фотки\20180517_101216.jpg"/>
          <p:cNvPicPr>
            <a:picLocks noChangeAspect="1" noChangeArrowheads="1"/>
          </p:cNvPicPr>
          <p:nvPr/>
        </p:nvPicPr>
        <p:blipFill>
          <a:blip r:embed="rId8"/>
          <a:srcRect r="13969"/>
          <a:stretch>
            <a:fillRect/>
          </a:stretch>
        </p:blipFill>
        <p:spPr bwMode="auto">
          <a:xfrm>
            <a:off x="2782888" y="800100"/>
            <a:ext cx="3573462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Прямоугольник 3"/>
          <p:cNvSpPr>
            <a:spLocks noChangeArrowheads="1"/>
          </p:cNvSpPr>
          <p:nvPr/>
        </p:nvSpPr>
        <p:spPr bwMode="auto">
          <a:xfrm>
            <a:off x="800100" y="1198563"/>
            <a:ext cx="77835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/>
            <a:r>
              <a:rPr lang="ru-RU"/>
              <a:t>	</a:t>
            </a:r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2074863" y="-26988"/>
            <a:ext cx="4752975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600" b="1">
                <a:solidFill>
                  <a:srgbClr val="002060"/>
                </a:solidFill>
              </a:rPr>
              <a:t>Математическое развитие.</a:t>
            </a:r>
          </a:p>
        </p:txBody>
      </p:sp>
      <p:pic>
        <p:nvPicPr>
          <p:cNvPr id="2458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773113"/>
            <a:ext cx="3027363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2458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8988" y="862013"/>
            <a:ext cx="3105150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2458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963" y="3668713"/>
            <a:ext cx="2933700" cy="253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24585" name="Рисунок 44" descr="C:\Users\home\Desktop\2018-2019 уч г\отчет книжка\IMG_20181106_15452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95194" y="3695726"/>
            <a:ext cx="2852738" cy="23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24586" name="Рисунок 68" descr="C:\Users\home\Desktop\2018-2019 уч г\отчет книжка\IMG_20190508_09564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12306" y="1222376"/>
            <a:ext cx="2794000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24587" name="Рисунок 88" descr="C:\Users\home\Desktop\2018-2019 уч г\отчет книжка\IMG_20190508_09205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59919" y="4073525"/>
            <a:ext cx="2846387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Прямоугольник 3"/>
          <p:cNvSpPr>
            <a:spLocks noChangeArrowheads="1"/>
          </p:cNvSpPr>
          <p:nvPr/>
        </p:nvSpPr>
        <p:spPr bwMode="auto">
          <a:xfrm>
            <a:off x="800100" y="1198563"/>
            <a:ext cx="77835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/>
            <a:r>
              <a:rPr lang="ru-RU"/>
              <a:t>	</a:t>
            </a: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2849563" y="250825"/>
            <a:ext cx="369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600" b="1">
                <a:solidFill>
                  <a:srgbClr val="002060"/>
                </a:solidFill>
              </a:rPr>
              <a:t>Развитие речи.</a:t>
            </a:r>
          </a:p>
        </p:txBody>
      </p:sp>
      <p:pic>
        <p:nvPicPr>
          <p:cNvPr id="25605" name="Рисунок 27" descr="C:\Users\User\AppData\Local\Microsoft\Windows\Temporary Internet Files\Content.Word\IMG-2941c0fe24f47cba20ded665fc915276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0078" y="649224"/>
            <a:ext cx="2641654" cy="335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25606" name="Рисунок 677" descr="C:\Users\User\AppData\Local\HiSuite\userdata\Image\CacheData\storage\emulated\0\viber\media\Viber Images\IMG-b3e6e7223664e1373ec16b62eaadf955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8660" y="649224"/>
            <a:ext cx="2505527" cy="335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25608" name="Рисунок 15" descr="F:\ОТЧЕТ КРУЖОК\20180425_10173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5875" y="4398144"/>
            <a:ext cx="3966911" cy="2307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25609" name="Picture 4" descr="K:\3 Старш группа 2017-18 на флешке\ОТЧЕТЫ уч.год 17-18\отчет обучение грамоте\фото\IMG_20180517_09351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91432" y="4398145"/>
            <a:ext cx="3677166" cy="2307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25612" name="Picture 5" descr="K:\3 Старш группа 2017-18 на флешке\ОТЧЕТЫ уч.год 17-18\отчет обучение грамоте\фото\IMG_20180517_09285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49562" y="2119031"/>
            <a:ext cx="3435350" cy="257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0722" name="Прямоугольник 3"/>
          <p:cNvSpPr>
            <a:spLocks noChangeArrowheads="1"/>
          </p:cNvSpPr>
          <p:nvPr/>
        </p:nvSpPr>
        <p:spPr bwMode="auto">
          <a:xfrm>
            <a:off x="800100" y="1198563"/>
            <a:ext cx="77835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/>
            <a:r>
              <a:rPr lang="ru-RU"/>
              <a:t>	</a:t>
            </a:r>
          </a:p>
        </p:txBody>
      </p:sp>
      <p:sp>
        <p:nvSpPr>
          <p:cNvPr id="30723" name="Rectangle 4"/>
          <p:cNvSpPr>
            <a:spLocks noChangeArrowheads="1"/>
          </p:cNvSpPr>
          <p:nvPr/>
        </p:nvSpPr>
        <p:spPr bwMode="auto">
          <a:xfrm>
            <a:off x="2165350" y="285750"/>
            <a:ext cx="4759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200" b="1" i="1">
                <a:solidFill>
                  <a:srgbClr val="220EB8"/>
                </a:solidFill>
              </a:rPr>
              <a:t>Обучение грамоте</a:t>
            </a:r>
          </a:p>
        </p:txBody>
      </p:sp>
      <p:pic>
        <p:nvPicPr>
          <p:cNvPr id="4" name="Содержимое 3" descr="IMG_20190523_090839.jpg"/>
          <p:cNvPicPr>
            <a:picLocks noChangeAspect="1" noChangeArrowheads="1"/>
          </p:cNvPicPr>
          <p:nvPr/>
        </p:nvPicPr>
        <p:blipFill rotWithShape="1">
          <a:blip r:embed="rId3"/>
          <a:srcRect l="10691" t="10670" r="10114" b="12020"/>
          <a:stretch/>
        </p:blipFill>
        <p:spPr bwMode="auto">
          <a:xfrm>
            <a:off x="317124" y="865189"/>
            <a:ext cx="2824282" cy="293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7" name="Рисунок 6" descr="IMG_20190523_092546.jpg"/>
          <p:cNvPicPr>
            <a:picLocks noChangeAspect="1"/>
          </p:cNvPicPr>
          <p:nvPr/>
        </p:nvPicPr>
        <p:blipFill rotWithShape="1">
          <a:blip r:embed="rId4" cstate="print"/>
          <a:srcRect l="1051" t="-7331" r="1476" b="6996"/>
          <a:stretch/>
        </p:blipFill>
        <p:spPr>
          <a:xfrm>
            <a:off x="6459794" y="627274"/>
            <a:ext cx="2399250" cy="3225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2" name="Содержимое 3" descr="IMG_20190523_094213.jpg"/>
          <p:cNvPicPr>
            <a:picLocks noChangeAspect="1" noChangeArrowheads="1"/>
          </p:cNvPicPr>
          <p:nvPr/>
        </p:nvPicPr>
        <p:blipFill rotWithShape="1">
          <a:blip r:embed="rId5"/>
          <a:srcRect l="10361" t="9793" r="12261" b="10867"/>
          <a:stretch/>
        </p:blipFill>
        <p:spPr bwMode="auto">
          <a:xfrm>
            <a:off x="3583858" y="865189"/>
            <a:ext cx="2330245" cy="292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26635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6850" y="4333875"/>
            <a:ext cx="3097213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26636" name="Picture 8" descr="K:\флешка\2 Старш группа 2017-18 на флешке\ОТЧЕТЫ уч.год 17-18\отчет обучение грамоте\фото\IMG_20180524_12092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30950" y="4379118"/>
            <a:ext cx="2663825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26637" name="Picture 2" descr="K:\выпускной\2 Фото Обуч грамоте\IMG_20190517_15584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75025" y="4141788"/>
            <a:ext cx="2816225" cy="225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Прямоугольник 3"/>
          <p:cNvSpPr>
            <a:spLocks noChangeArrowheads="1"/>
          </p:cNvSpPr>
          <p:nvPr/>
        </p:nvSpPr>
        <p:spPr bwMode="auto">
          <a:xfrm>
            <a:off x="800100" y="1198563"/>
            <a:ext cx="77835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/>
            <a:r>
              <a:rPr lang="ru-RU"/>
              <a:t>	</a:t>
            </a:r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2062163" y="34925"/>
            <a:ext cx="55816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200" b="1">
                <a:solidFill>
                  <a:srgbClr val="002060"/>
                </a:solidFill>
              </a:rPr>
              <a:t>Обучение английскому языку</a:t>
            </a:r>
          </a:p>
        </p:txBody>
      </p:sp>
      <p:pic>
        <p:nvPicPr>
          <p:cNvPr id="27653" name="Picture 2" descr="C:\Users\Lubov\Desktop\6гр.фото\IMG-2f4ce3bd09be9dee965117457e817a13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363" y="957262"/>
            <a:ext cx="3195637" cy="2557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276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5258" y="703940"/>
            <a:ext cx="3600297" cy="2797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2765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363" y="3787775"/>
            <a:ext cx="3393413" cy="2834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27656" name="Picture 3" descr="F:\ФОТО кружок\20180424_10280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53703" y="3725263"/>
            <a:ext cx="3200949" cy="2793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27657" name="Picture 2" descr="F:\ФОТО кружок\20180424_10223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7451" y="1648943"/>
            <a:ext cx="2869891" cy="4255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Прямоугольник 3"/>
          <p:cNvSpPr>
            <a:spLocks noChangeArrowheads="1"/>
          </p:cNvSpPr>
          <p:nvPr/>
        </p:nvSpPr>
        <p:spPr bwMode="auto">
          <a:xfrm>
            <a:off x="355600" y="393700"/>
            <a:ext cx="8215313" cy="392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ctr">
              <a:lnSpc>
                <a:spcPct val="150000"/>
              </a:lnSpc>
              <a:buFont typeface="Calibri Light" pitchFamily="34" charset="0"/>
              <a:buNone/>
            </a:pPr>
            <a:r>
              <a:rPr lang="ru-RU"/>
              <a:t>		</a:t>
            </a:r>
            <a:r>
              <a:rPr lang="ru-RU" sz="2400" b="1">
                <a:solidFill>
                  <a:srgbClr val="220EB8"/>
                </a:solidFill>
              </a:rPr>
              <a:t>Дошкольное образование это фундамент всей образовательной системы, так как именно здесь закладываются основы личности, определяющие характер будущего развития. Важность знаний заключается не в их накоплении, а в возможности решать с их помощью жизненные задачи.</a:t>
            </a:r>
          </a:p>
        </p:txBody>
      </p:sp>
      <p:pic>
        <p:nvPicPr>
          <p:cNvPr id="14341" name="Picture 5" descr="art_2018_09_11_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4963" y="4459288"/>
            <a:ext cx="3387725" cy="2209800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Прямоугольник 3"/>
          <p:cNvSpPr>
            <a:spLocks noChangeArrowheads="1"/>
          </p:cNvSpPr>
          <p:nvPr/>
        </p:nvSpPr>
        <p:spPr bwMode="auto">
          <a:xfrm>
            <a:off x="800100" y="1198563"/>
            <a:ext cx="77835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/>
            <a:r>
              <a:rPr lang="ru-RU"/>
              <a:t>	</a:t>
            </a:r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2989263" y="34925"/>
            <a:ext cx="31654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200" b="1">
                <a:solidFill>
                  <a:srgbClr val="002060"/>
                </a:solidFill>
              </a:rPr>
              <a:t>Сенсорное развитие</a:t>
            </a:r>
          </a:p>
        </p:txBody>
      </p:sp>
      <p:pic>
        <p:nvPicPr>
          <p:cNvPr id="32772" name="Рисунок 1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00" y="693738"/>
            <a:ext cx="3233738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Рисунок 9"/>
          <p:cNvPicPr>
            <a:picLocks noChangeArrowheads="1"/>
          </p:cNvPicPr>
          <p:nvPr/>
        </p:nvPicPr>
        <p:blipFill>
          <a:blip r:embed="rId4"/>
          <a:srcRect l="-763" r="-5727"/>
          <a:stretch>
            <a:fillRect/>
          </a:stretch>
        </p:blipFill>
        <p:spPr bwMode="auto">
          <a:xfrm>
            <a:off x="5827713" y="693174"/>
            <a:ext cx="3234607" cy="263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9703" name="Рисунок 5"/>
          <p:cNvPicPr>
            <a:picLocks noChangeArrowheads="1"/>
          </p:cNvPicPr>
          <p:nvPr/>
        </p:nvPicPr>
        <p:blipFill>
          <a:blip r:embed="rId5"/>
          <a:srcRect l="-5511" r="-302"/>
          <a:stretch>
            <a:fillRect/>
          </a:stretch>
        </p:blipFill>
        <p:spPr bwMode="auto">
          <a:xfrm>
            <a:off x="53256" y="3749675"/>
            <a:ext cx="3507507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9704" name="Рисунок 19"/>
          <p:cNvPicPr>
            <a:picLocks noChangeArrowheads="1"/>
          </p:cNvPicPr>
          <p:nvPr/>
        </p:nvPicPr>
        <p:blipFill>
          <a:blip r:embed="rId6"/>
          <a:srcRect l="-5376" r="-31"/>
          <a:stretch>
            <a:fillRect/>
          </a:stretch>
        </p:blipFill>
        <p:spPr bwMode="auto">
          <a:xfrm>
            <a:off x="5605463" y="3794125"/>
            <a:ext cx="3328268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9705" name="Рисунок 11"/>
          <p:cNvPicPr>
            <a:picLocks noChangeArrowheads="1"/>
          </p:cNvPicPr>
          <p:nvPr/>
        </p:nvPicPr>
        <p:blipFill>
          <a:blip r:embed="rId7"/>
          <a:srcRect l="-5394" r="-371"/>
          <a:stretch>
            <a:fillRect/>
          </a:stretch>
        </p:blipFill>
        <p:spPr bwMode="auto">
          <a:xfrm>
            <a:off x="2860674" y="2030412"/>
            <a:ext cx="3466383" cy="2927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2917825" y="-25400"/>
            <a:ext cx="32369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i="1">
                <a:solidFill>
                  <a:srgbClr val="220EB8"/>
                </a:solidFill>
              </a:rPr>
              <a:t>Развитие творческих способностей</a:t>
            </a:r>
          </a:p>
        </p:txBody>
      </p:sp>
      <p:pic>
        <p:nvPicPr>
          <p:cNvPr id="34825" name="Picture 3" descr="C:\Users\ДНС\Desktop\ирина\фото опыты\DSC_0031_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6571" y="3185471"/>
            <a:ext cx="2659063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34828" name="Picture 2" descr="C:\Users\ДНС\Desktop\фото кружок\DSC_0014_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167" y="248504"/>
            <a:ext cx="2860667" cy="3717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34830" name="Picture 3" descr="C:\Users\ДНС\Desktop\фото кружок\E6tom9uFzA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70052" y="248504"/>
            <a:ext cx="3350807" cy="2566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34832" name="Picture 2" descr="C:\Users\ДНС\Desktop\фото кружок\DSC_008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446" y="4214268"/>
            <a:ext cx="3574160" cy="2643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34833" name="Picture 2" descr="C:\Users\ДНС\Desktop\фото кружок\DSC_0021_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17657" y="1858297"/>
            <a:ext cx="3099039" cy="413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-33338"/>
            <a:ext cx="9134475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Прямоугольник 3"/>
          <p:cNvSpPr>
            <a:spLocks noChangeArrowheads="1"/>
          </p:cNvSpPr>
          <p:nvPr/>
        </p:nvSpPr>
        <p:spPr bwMode="auto">
          <a:xfrm>
            <a:off x="800100" y="1198563"/>
            <a:ext cx="77835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/>
            <a:r>
              <a:rPr lang="ru-RU"/>
              <a:t>	</a:t>
            </a:r>
          </a:p>
        </p:txBody>
      </p:sp>
      <p:pic>
        <p:nvPicPr>
          <p:cNvPr id="5124" name="Picture 4" descr="C:\Users\irink\Desktop\105APPLE\IMG_53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792" y="705818"/>
            <a:ext cx="4223494" cy="2985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5127" name="Picture 7" descr="C:\Ирина\рабочий стол\[2019-01-24 151524]\C\с рабочего стола\документы дет сад\vm9h364KBlk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691856" y="705818"/>
            <a:ext cx="4098184" cy="2951783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317500"/>
          </a:effectLst>
          <a:extLst/>
        </p:spPr>
      </p:pic>
      <p:pic>
        <p:nvPicPr>
          <p:cNvPr id="6147" name="Picture 3" descr="C:\Users\irink\Desktop\105APPLE\IMG_534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7332" y="3731418"/>
            <a:ext cx="4004450" cy="3137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5122" name="Picture 2" descr="C:\Ирина\рабочий стол\[2019-01-24 151524]\C\с рабочего стола\документы дет сад\0vMMdE5XnZY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78694" y="3749674"/>
            <a:ext cx="4111345" cy="3074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317500"/>
          </a:effectLst>
        </p:spPr>
      </p:pic>
      <p:sp>
        <p:nvSpPr>
          <p:cNvPr id="34823" name="Rectangle 4"/>
          <p:cNvSpPr>
            <a:spLocks noChangeArrowheads="1"/>
          </p:cNvSpPr>
          <p:nvPr/>
        </p:nvSpPr>
        <p:spPr bwMode="auto">
          <a:xfrm>
            <a:off x="1017588" y="344488"/>
            <a:ext cx="66960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i="1">
                <a:solidFill>
                  <a:srgbClr val="7030A0"/>
                </a:solidFill>
              </a:rPr>
              <a:t>Познавательное развитие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Прямоугольник 3"/>
          <p:cNvSpPr>
            <a:spLocks noChangeArrowheads="1"/>
          </p:cNvSpPr>
          <p:nvPr/>
        </p:nvSpPr>
        <p:spPr bwMode="auto">
          <a:xfrm>
            <a:off x="800100" y="1198563"/>
            <a:ext cx="77835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/>
            <a:r>
              <a:rPr lang="ru-RU"/>
              <a:t>	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2989263" y="-25400"/>
            <a:ext cx="31654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220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Художественно – эстетическое развитие</a:t>
            </a:r>
          </a:p>
        </p:txBody>
      </p:sp>
      <p:pic>
        <p:nvPicPr>
          <p:cNvPr id="307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948" y="1198563"/>
            <a:ext cx="3650664" cy="253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30732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335" y="3989388"/>
            <a:ext cx="3806108" cy="2868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30733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8471" y="3939054"/>
            <a:ext cx="3733800" cy="28274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30734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8471" y="1137163"/>
            <a:ext cx="3578195" cy="259372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38027" y="2403824"/>
            <a:ext cx="3507658" cy="27612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Прямоугольник 3"/>
          <p:cNvSpPr>
            <a:spLocks noChangeArrowheads="1"/>
          </p:cNvSpPr>
          <p:nvPr/>
        </p:nvSpPr>
        <p:spPr bwMode="auto">
          <a:xfrm>
            <a:off x="800100" y="1198563"/>
            <a:ext cx="77835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/>
            <a:r>
              <a:rPr lang="ru-RU"/>
              <a:t>	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2595563" y="-25400"/>
            <a:ext cx="35591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Художественно – эстетическое развитие</a:t>
            </a:r>
          </a:p>
        </p:txBody>
      </p:sp>
      <p:pic>
        <p:nvPicPr>
          <p:cNvPr id="3380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1" y="490960"/>
            <a:ext cx="2636018" cy="3307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33802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0948" y="528261"/>
            <a:ext cx="2545380" cy="3193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t="8105" r="20882"/>
          <a:stretch/>
        </p:blipFill>
        <p:spPr>
          <a:xfrm>
            <a:off x="793878" y="3923455"/>
            <a:ext cx="3603677" cy="3079431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33806" name="Рисунок 62" descr="C:\Users\home\Desktop\2018-2019 уч г\отчет книжка\IMG_20190213_10065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5198" y="3923455"/>
            <a:ext cx="3614548" cy="293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33807" name="Picture 15" descr="SAM_5619"/>
          <p:cNvPicPr>
            <a:picLocks noChangeAspect="1" noChangeArrowheads="1"/>
          </p:cNvPicPr>
          <p:nvPr/>
        </p:nvPicPr>
        <p:blipFill>
          <a:blip r:embed="rId7"/>
          <a:srcRect l="9831"/>
          <a:stretch>
            <a:fillRect/>
          </a:stretch>
        </p:blipFill>
        <p:spPr bwMode="auto">
          <a:xfrm>
            <a:off x="2957103" y="1284835"/>
            <a:ext cx="3220268" cy="2552348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-33338"/>
            <a:ext cx="9134475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Прямоугольник 3"/>
          <p:cNvSpPr>
            <a:spLocks noChangeArrowheads="1"/>
          </p:cNvSpPr>
          <p:nvPr/>
        </p:nvSpPr>
        <p:spPr bwMode="auto">
          <a:xfrm>
            <a:off x="800100" y="1198563"/>
            <a:ext cx="77835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/>
            <a:r>
              <a:rPr lang="ru-RU"/>
              <a:t>	</a:t>
            </a:r>
          </a:p>
        </p:txBody>
      </p:sp>
      <p:sp>
        <p:nvSpPr>
          <p:cNvPr id="37891" name="Прямоугольник 1"/>
          <p:cNvSpPr>
            <a:spLocks noChangeArrowheads="1"/>
          </p:cNvSpPr>
          <p:nvPr/>
        </p:nvSpPr>
        <p:spPr bwMode="auto">
          <a:xfrm>
            <a:off x="800100" y="1304925"/>
            <a:ext cx="7548563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220EB8"/>
                </a:solidFill>
              </a:rPr>
              <a:t>Критериями результативности нашей работы  можно считать следующее:</a:t>
            </a:r>
          </a:p>
          <a:p>
            <a:r>
              <a:rPr lang="ru-RU" sz="2400">
                <a:solidFill>
                  <a:srgbClr val="220EB8"/>
                </a:solidFill>
              </a:rPr>
              <a:t>-   положительная динамика развития воспитанников в период занятий;</a:t>
            </a:r>
          </a:p>
          <a:p>
            <a:r>
              <a:rPr lang="ru-RU" sz="2400">
                <a:solidFill>
                  <a:srgbClr val="220EB8"/>
                </a:solidFill>
              </a:rPr>
              <a:t>-   стабильно высокая востребованность кружков дополнительного образования;</a:t>
            </a:r>
          </a:p>
          <a:p>
            <a:r>
              <a:rPr lang="ru-RU" sz="2400">
                <a:solidFill>
                  <a:srgbClr val="220EB8"/>
                </a:solidFill>
              </a:rPr>
              <a:t>-   успешность выпускников ДОО в усвоении общеобразовательных программ ОУ.</a:t>
            </a:r>
          </a:p>
          <a:p>
            <a:r>
              <a:rPr lang="ru-RU" sz="2400">
                <a:solidFill>
                  <a:srgbClr val="220EB8"/>
                </a:solidFill>
              </a:rPr>
              <a:t>-   стабильно высокий уровень мотивации выпускников на творческую деятельность;</a:t>
            </a:r>
          </a:p>
          <a:p>
            <a:r>
              <a:rPr lang="ru-RU" sz="2400">
                <a:solidFill>
                  <a:srgbClr val="220EB8"/>
                </a:solidFill>
              </a:rPr>
              <a:t>-   традиционно высокий уровень творческих успехов детей и опережение в творческом развитии сверстников.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Прямоугольник 3"/>
          <p:cNvSpPr>
            <a:spLocks noChangeArrowheads="1"/>
          </p:cNvSpPr>
          <p:nvPr/>
        </p:nvSpPr>
        <p:spPr bwMode="auto">
          <a:xfrm>
            <a:off x="800100" y="1198563"/>
            <a:ext cx="77835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/>
            <a:r>
              <a:rPr lang="ru-RU"/>
              <a:t>	</a:t>
            </a:r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565150" y="925513"/>
            <a:ext cx="84677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5400" b="1">
                <a:solidFill>
                  <a:srgbClr val="220EB8"/>
                </a:solidFill>
              </a:rPr>
              <a:t>Спасибо за внимание!</a:t>
            </a:r>
          </a:p>
        </p:txBody>
      </p:sp>
      <p:pic>
        <p:nvPicPr>
          <p:cNvPr id="35850" name="Рисунок 86" descr="C:\Users\home\Desktop\2018-2019 уч г\отчет книжка\IMG_20190508_0931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4762" y="1839119"/>
            <a:ext cx="7708851" cy="409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Прямоугольник 3"/>
          <p:cNvSpPr>
            <a:spLocks noChangeArrowheads="1"/>
          </p:cNvSpPr>
          <p:nvPr/>
        </p:nvSpPr>
        <p:spPr bwMode="auto">
          <a:xfrm>
            <a:off x="892175" y="628650"/>
            <a:ext cx="7678738" cy="502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ctr">
              <a:lnSpc>
                <a:spcPct val="150000"/>
              </a:lnSpc>
              <a:buFont typeface="Calibri Light" pitchFamily="34" charset="0"/>
              <a:buNone/>
            </a:pPr>
            <a:r>
              <a:rPr lang="ru-RU"/>
              <a:t>		</a:t>
            </a:r>
            <a:r>
              <a:rPr lang="ru-RU" sz="2400" b="1">
                <a:solidFill>
                  <a:srgbClr val="220EB8"/>
                </a:solidFill>
              </a:rPr>
              <a:t>Цель дошкольного образования состоит в создании условий для максимального раскрытия индивидуального возрастного потенциала ребенка, развития функционально грамотной личности – человека, способного решать любые жизненные задачи (проблемы), используя для этого приобретаемые в течение всей жизни знания, умения и навыки.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Прямоугольник 3"/>
          <p:cNvSpPr>
            <a:spLocks noChangeArrowheads="1"/>
          </p:cNvSpPr>
          <p:nvPr/>
        </p:nvSpPr>
        <p:spPr bwMode="auto">
          <a:xfrm>
            <a:off x="276225" y="781050"/>
            <a:ext cx="8867775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r">
              <a:lnSpc>
                <a:spcPct val="150000"/>
              </a:lnSpc>
              <a:buFont typeface="Calibri Light" pitchFamily="34" charset="0"/>
              <a:buNone/>
            </a:pPr>
            <a:r>
              <a:rPr lang="ru-RU"/>
              <a:t>	</a:t>
            </a:r>
            <a:r>
              <a:rPr lang="ru-RU" sz="3200" b="1">
                <a:solidFill>
                  <a:srgbClr val="220EB8"/>
                </a:solidFill>
              </a:rPr>
              <a:t>Школьная готовность – </a:t>
            </a:r>
          </a:p>
          <a:p>
            <a:pPr marL="514350" indent="-514350" algn="r">
              <a:lnSpc>
                <a:spcPct val="150000"/>
              </a:lnSpc>
              <a:buFont typeface="Calibri Light" pitchFamily="34" charset="0"/>
              <a:buNone/>
            </a:pPr>
            <a:r>
              <a:rPr lang="ru-RU" sz="3200" b="1">
                <a:solidFill>
                  <a:srgbClr val="220EB8"/>
                </a:solidFill>
              </a:rPr>
              <a:t>это важный фактор для того, чтобы предсказать успешность обучения ребенка в школе.</a:t>
            </a:r>
            <a:r>
              <a:rPr lang="ru-RU" sz="3200"/>
              <a:t> </a:t>
            </a:r>
          </a:p>
        </p:txBody>
      </p:sp>
      <p:pic>
        <p:nvPicPr>
          <p:cNvPr id="16388" name="Picture 4" descr="School_Apples_White_background_Little_girls_556688_5600x4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149" y="3245874"/>
            <a:ext cx="3884613" cy="320833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803275" y="849313"/>
            <a:ext cx="796925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800" b="1">
                <a:solidFill>
                  <a:srgbClr val="220EB8"/>
                </a:solidFill>
              </a:rPr>
              <a:t>Основная задача ДОО – формирование компетенций дошкольников, которые необходимы для успешной самореализации ребенка в начальной школе, предотвращение стрессов, комплексов, которые могут нивелировать желание учиться на все последующие годы.</a:t>
            </a:r>
            <a:r>
              <a:rPr lang="ru-RU" sz="2800">
                <a:solidFill>
                  <a:srgbClr val="220EB8"/>
                </a:solidFill>
              </a:rPr>
              <a:t> </a:t>
            </a:r>
          </a:p>
        </p:txBody>
      </p:sp>
      <p:pic>
        <p:nvPicPr>
          <p:cNvPr id="17412" name="Picture 4" descr="image-0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1313" y="4384675"/>
            <a:ext cx="3457575" cy="2179638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Прямоугольник 3"/>
          <p:cNvSpPr>
            <a:spLocks noChangeArrowheads="1"/>
          </p:cNvSpPr>
          <p:nvPr/>
        </p:nvSpPr>
        <p:spPr bwMode="auto">
          <a:xfrm>
            <a:off x="800100" y="219075"/>
            <a:ext cx="7783513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/>
            <a:r>
              <a:rPr lang="ru-RU"/>
              <a:t>	</a:t>
            </a:r>
            <a:r>
              <a:rPr lang="ru-RU" sz="2400" b="1" u="sng">
                <a:solidFill>
                  <a:srgbClr val="220EB8"/>
                </a:solidFill>
              </a:rPr>
              <a:t>При подготовке детей к школе наиболее значимым является:</a:t>
            </a:r>
          </a:p>
          <a:p>
            <a:pPr marL="514350" indent="-514350">
              <a:buFontTx/>
              <a:buChar char="•"/>
            </a:pPr>
            <a:r>
              <a:rPr lang="ru-RU" sz="2400">
                <a:solidFill>
                  <a:srgbClr val="220EB8"/>
                </a:solidFill>
              </a:rPr>
              <a:t>сохранение и укрепление психического и физического здоровья детей, готовящихся к обучению в школе;</a:t>
            </a:r>
          </a:p>
          <a:p>
            <a:pPr marL="514350" indent="-514350">
              <a:buFontTx/>
              <a:buChar char="•"/>
            </a:pPr>
            <a:r>
              <a:rPr lang="ru-RU" sz="2400">
                <a:solidFill>
                  <a:srgbClr val="220EB8"/>
                </a:solidFill>
              </a:rPr>
              <a:t>обеспечение преемственности дошкольного и начального обучения;</a:t>
            </a:r>
          </a:p>
          <a:p>
            <a:pPr marL="514350" indent="-514350">
              <a:buFontTx/>
              <a:buChar char="•"/>
            </a:pPr>
            <a:r>
              <a:rPr lang="ru-RU" sz="2400">
                <a:solidFill>
                  <a:srgbClr val="220EB8"/>
                </a:solidFill>
              </a:rPr>
              <a:t>формирование положительной мотивации к учебной деятельности и развитие учебно-важных качеств;</a:t>
            </a:r>
          </a:p>
          <a:p>
            <a:pPr marL="514350" indent="-514350">
              <a:buFontTx/>
              <a:buChar char="•"/>
            </a:pPr>
            <a:r>
              <a:rPr lang="ru-RU" sz="2400">
                <a:solidFill>
                  <a:srgbClr val="220EB8"/>
                </a:solidFill>
              </a:rPr>
              <a:t>исключение дублирования школьных программ;</a:t>
            </a:r>
          </a:p>
          <a:p>
            <a:pPr marL="514350" indent="-514350">
              <a:buFontTx/>
              <a:buChar char="•"/>
            </a:pPr>
            <a:r>
              <a:rPr lang="ru-RU" sz="2400">
                <a:solidFill>
                  <a:srgbClr val="220EB8"/>
                </a:solidFill>
              </a:rPr>
              <a:t>индивидуализация и дифференциация содержания методов обучения с учетом возрастных и индивидуальных особенностей развития каждого ребенка.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Прямоугольник 3"/>
          <p:cNvSpPr>
            <a:spLocks noChangeArrowheads="1"/>
          </p:cNvSpPr>
          <p:nvPr/>
        </p:nvSpPr>
        <p:spPr bwMode="auto">
          <a:xfrm>
            <a:off x="368300" y="401638"/>
            <a:ext cx="8594725" cy="621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/>
            <a:r>
              <a:rPr lang="ru-RU">
                <a:solidFill>
                  <a:srgbClr val="220EB8"/>
                </a:solidFill>
              </a:rPr>
              <a:t>	</a:t>
            </a:r>
            <a:r>
              <a:rPr lang="ru-RU" sz="2400" b="1">
                <a:solidFill>
                  <a:srgbClr val="220EB8"/>
                </a:solidFill>
              </a:rPr>
              <a:t>Основные моменты предшкольной подготовки:</a:t>
            </a:r>
          </a:p>
          <a:p>
            <a:pPr marL="514350" indent="-514350"/>
            <a:endParaRPr lang="ru-RU">
              <a:solidFill>
                <a:srgbClr val="220EB8"/>
              </a:solidFill>
            </a:endParaRPr>
          </a:p>
          <a:p>
            <a:pPr marL="514350" indent="-514350">
              <a:buFontTx/>
              <a:buChar char="•"/>
            </a:pPr>
            <a:r>
              <a:rPr lang="ru-RU" sz="2000">
                <a:solidFill>
                  <a:srgbClr val="220EB8"/>
                </a:solidFill>
              </a:rPr>
              <a:t>Старший дошкольный возраст – сензитивный период для умственного развития и социализации ребенка, а также успешной подготовки его к обучению в школе;</a:t>
            </a:r>
          </a:p>
          <a:p>
            <a:pPr marL="514350" indent="-514350">
              <a:buFontTx/>
              <a:buChar char="•"/>
            </a:pPr>
            <a:r>
              <a:rPr lang="ru-RU" sz="2000">
                <a:solidFill>
                  <a:srgbClr val="220EB8"/>
                </a:solidFill>
              </a:rPr>
              <a:t>В этом возрасте совершенствуются все психические процессы, на основе природной любознательности пробуждаются познавательный интерес, жажда знаний; развиваются мотивационная и социальная сферы;</a:t>
            </a:r>
          </a:p>
          <a:p>
            <a:pPr marL="514350" indent="-514350">
              <a:buFontTx/>
              <a:buChar char="•"/>
            </a:pPr>
            <a:r>
              <a:rPr lang="ru-RU" sz="2000">
                <a:solidFill>
                  <a:srgbClr val="220EB8"/>
                </a:solidFill>
              </a:rPr>
              <a:t>Данные особенности старшего дошкольника позволяют активно готовить его к учебной деятельности;</a:t>
            </a:r>
          </a:p>
          <a:p>
            <a:pPr marL="514350" indent="-514350">
              <a:buFontTx/>
              <a:buChar char="•"/>
            </a:pPr>
            <a:r>
              <a:rPr lang="ru-RU" sz="2000">
                <a:solidFill>
                  <a:srgbClr val="220EB8"/>
                </a:solidFill>
              </a:rPr>
              <a:t>Важно развивать у ребенка внимательность, творческое воображение, познавательную активность, коммуникативные навыки (что особенно актуально для «домашних» детей), способность рассуждать, анализировать и сравнивать, обобщать и выделять существенные признаки;</a:t>
            </a:r>
          </a:p>
          <a:p>
            <a:pPr marL="514350" indent="-514350">
              <a:buFontTx/>
              <a:buChar char="•"/>
            </a:pPr>
            <a:r>
              <a:rPr lang="ru-RU" sz="2000">
                <a:solidFill>
                  <a:srgbClr val="220EB8"/>
                </a:solidFill>
              </a:rPr>
              <a:t>Все приобретенные знания, навыки в дальнейшем помогут ребенку овладеть новыми знаниями и умениями;</a:t>
            </a:r>
          </a:p>
          <a:p>
            <a:pPr marL="514350" indent="-514350">
              <a:buFontTx/>
              <a:buChar char="•"/>
            </a:pPr>
            <a:r>
              <a:rPr lang="ru-RU" sz="2000">
                <a:solidFill>
                  <a:srgbClr val="220EB8"/>
                </a:solidFill>
              </a:rPr>
              <a:t>Формирование новых навыков ребенка должно происходить в игре.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Прямоугольник 3"/>
          <p:cNvSpPr>
            <a:spLocks noChangeArrowheads="1"/>
          </p:cNvSpPr>
          <p:nvPr/>
        </p:nvSpPr>
        <p:spPr bwMode="auto">
          <a:xfrm>
            <a:off x="800100" y="1198563"/>
            <a:ext cx="7783513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/>
            <a:r>
              <a:rPr lang="ru-RU"/>
              <a:t>	</a:t>
            </a:r>
            <a:r>
              <a:rPr lang="ru-RU" sz="2800" b="1">
                <a:solidFill>
                  <a:srgbClr val="220EB8"/>
                </a:solidFill>
              </a:rPr>
              <a:t>Принципы работы с </a:t>
            </a:r>
            <a:r>
              <a:rPr lang="ru-RU" sz="2800" b="1" u="sng">
                <a:solidFill>
                  <a:srgbClr val="220EB8"/>
                </a:solidFill>
              </a:rPr>
              <a:t>дошкольниками</a:t>
            </a:r>
            <a:r>
              <a:rPr lang="ru-RU" sz="2800" b="1">
                <a:solidFill>
                  <a:srgbClr val="220EB8"/>
                </a:solidFill>
              </a:rPr>
              <a:t>:</a:t>
            </a:r>
            <a:r>
              <a:rPr lang="ru-RU" sz="2800">
                <a:solidFill>
                  <a:srgbClr val="220EB8"/>
                </a:solidFill>
              </a:rPr>
              <a:t> </a:t>
            </a:r>
          </a:p>
          <a:p>
            <a:pPr marL="514350" indent="-514350">
              <a:buFontTx/>
              <a:buChar char="•"/>
            </a:pPr>
            <a:r>
              <a:rPr lang="ru-RU" sz="2800">
                <a:solidFill>
                  <a:srgbClr val="220EB8"/>
                </a:solidFill>
              </a:rPr>
              <a:t>	адекватность требований возможностям ребёнка, </a:t>
            </a:r>
          </a:p>
          <a:p>
            <a:pPr marL="514350" indent="-514350">
              <a:buFontTx/>
              <a:buChar char="•"/>
            </a:pPr>
            <a:r>
              <a:rPr lang="ru-RU" sz="2800">
                <a:solidFill>
                  <a:srgbClr val="220EB8"/>
                </a:solidFill>
              </a:rPr>
              <a:t>	учёт индивидуальных особенностей развития, </a:t>
            </a:r>
          </a:p>
          <a:p>
            <a:pPr marL="514350" indent="-514350">
              <a:buFontTx/>
              <a:buChar char="•"/>
            </a:pPr>
            <a:r>
              <a:rPr lang="ru-RU" sz="2800">
                <a:solidFill>
                  <a:srgbClr val="220EB8"/>
                </a:solidFill>
              </a:rPr>
              <a:t>	постепенное формирование всех направлений развития, </a:t>
            </a:r>
          </a:p>
          <a:p>
            <a:pPr marL="514350" indent="-514350">
              <a:buFontTx/>
              <a:buChar char="•"/>
            </a:pPr>
            <a:r>
              <a:rPr lang="ru-RU" sz="2800">
                <a:solidFill>
                  <a:srgbClr val="220EB8"/>
                </a:solidFill>
              </a:rPr>
              <a:t>	создание ситуации успеха, эмоционально благополучного общения с ребёнком.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Прямоугольник 3"/>
          <p:cNvSpPr>
            <a:spLocks noChangeArrowheads="1"/>
          </p:cNvSpPr>
          <p:nvPr/>
        </p:nvSpPr>
        <p:spPr bwMode="auto">
          <a:xfrm>
            <a:off x="500063" y="427038"/>
            <a:ext cx="8266112" cy="378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/>
            <a:r>
              <a:rPr lang="ru-RU"/>
              <a:t>	</a:t>
            </a:r>
            <a:r>
              <a:rPr lang="ru-RU" sz="2800" b="1">
                <a:solidFill>
                  <a:srgbClr val="220EB8"/>
                </a:solidFill>
              </a:rPr>
              <a:t>Формы организации предшкольной подготовки в ДОО:</a:t>
            </a:r>
          </a:p>
          <a:p>
            <a:pPr marL="514350" indent="-514350">
              <a:buFontTx/>
              <a:buChar char="•"/>
            </a:pPr>
            <a:r>
              <a:rPr lang="ru-RU" sz="2800">
                <a:solidFill>
                  <a:srgbClr val="220EB8"/>
                </a:solidFill>
              </a:rPr>
              <a:t>Группы полнодневного пребывания детей в ДОО.</a:t>
            </a:r>
          </a:p>
          <a:p>
            <a:pPr marL="514350" indent="-514350">
              <a:buFontTx/>
              <a:buChar char="•"/>
            </a:pPr>
            <a:r>
              <a:rPr lang="ru-RU" sz="2800">
                <a:solidFill>
                  <a:srgbClr val="220EB8"/>
                </a:solidFill>
              </a:rPr>
              <a:t>Коррекционные группы в ДОО. </a:t>
            </a:r>
          </a:p>
          <a:p>
            <a:pPr marL="514350" indent="-514350">
              <a:buFontTx/>
              <a:buChar char="•"/>
            </a:pPr>
            <a:r>
              <a:rPr lang="ru-RU" sz="2800">
                <a:solidFill>
                  <a:srgbClr val="220EB8"/>
                </a:solidFill>
              </a:rPr>
              <a:t>Консультативный центр для родителей.</a:t>
            </a:r>
          </a:p>
          <a:p>
            <a:pPr marL="514350" indent="-514350">
              <a:buFontTx/>
              <a:buChar char="•"/>
            </a:pPr>
            <a:r>
              <a:rPr lang="ru-RU" sz="2800">
                <a:solidFill>
                  <a:srgbClr val="220EB8"/>
                </a:solidFill>
              </a:rPr>
              <a:t>Кружки дополнительного образования.</a:t>
            </a:r>
          </a:p>
          <a:p>
            <a:pPr marL="514350" indent="-514350"/>
            <a:endParaRPr lang="ru-RU" sz="2800"/>
          </a:p>
          <a:p>
            <a:pPr marL="514350" indent="-514350"/>
            <a:endParaRPr lang="ru-RU"/>
          </a:p>
        </p:txBody>
      </p:sp>
      <p:pic>
        <p:nvPicPr>
          <p:cNvPr id="21509" name="Picture 5" descr="2-single-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6775" y="4016375"/>
            <a:ext cx="7410450" cy="2430463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745</TotalTime>
  <Words>207</Words>
  <Application>Microsoft Office PowerPoint</Application>
  <PresentationFormat>Экран (4:3)</PresentationFormat>
  <Paragraphs>91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FuturaDemiCTT</vt:lpstr>
      <vt:lpstr>Gotham Pro</vt:lpstr>
      <vt:lpstr>Tahoma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pc-one</cp:lastModifiedBy>
  <cp:revision>108</cp:revision>
  <dcterms:created xsi:type="dcterms:W3CDTF">2013-11-19T05:52:05Z</dcterms:created>
  <dcterms:modified xsi:type="dcterms:W3CDTF">2019-09-09T14:50:31Z</dcterms:modified>
</cp:coreProperties>
</file>