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3"/>
    <p:sldId id="258" r:id="rId4"/>
    <p:sldId id="373" r:id="rId5"/>
    <p:sldId id="412" r:id="rId6"/>
    <p:sldId id="414" r:id="rId7"/>
    <p:sldId id="411" r:id="rId8"/>
    <p:sldId id="375" r:id="rId9"/>
    <p:sldId id="351" r:id="rId10"/>
    <p:sldId id="353" r:id="rId11"/>
    <p:sldId id="264" r:id="rId12"/>
    <p:sldId id="355" r:id="rId13"/>
    <p:sldId id="356" r:id="rId14"/>
    <p:sldId id="352" r:id="rId15"/>
    <p:sldId id="417" r:id="rId16"/>
    <p:sldId id="358" r:id="rId17"/>
    <p:sldId id="333" r:id="rId18"/>
    <p:sldId id="359" r:id="rId19"/>
    <p:sldId id="329" r:id="rId20"/>
    <p:sldId id="337" r:id="rId21"/>
    <p:sldId id="311" r:id="rId22"/>
    <p:sldId id="419" r:id="rId23"/>
    <p:sldId id="386" r:id="rId24"/>
    <p:sldId id="382" r:id="rId25"/>
    <p:sldId id="479" r:id="rId26"/>
    <p:sldId id="480" r:id="rId27"/>
    <p:sldId id="379" r:id="rId28"/>
    <p:sldId id="445" r:id="rId29"/>
    <p:sldId id="446" r:id="rId30"/>
    <p:sldId id="447" r:id="rId31"/>
    <p:sldId id="449" r:id="rId32"/>
    <p:sldId id="450" r:id="rId33"/>
    <p:sldId id="451" r:id="rId34"/>
    <p:sldId id="452" r:id="rId35"/>
    <p:sldId id="459" r:id="rId36"/>
    <p:sldId id="453" r:id="rId37"/>
    <p:sldId id="455" r:id="rId38"/>
    <p:sldId id="454" r:id="rId39"/>
    <p:sldId id="275" r:id="rId40"/>
    <p:sldId id="343" r:id="rId41"/>
    <p:sldId id="350" r:id="rId42"/>
    <p:sldId id="422" r:id="rId43"/>
    <p:sldId id="377" r:id="rId44"/>
    <p:sldId id="378" r:id="rId45"/>
    <p:sldId id="481" r:id="rId46"/>
    <p:sldId id="421" r:id="rId47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906"/>
  </p:normalViewPr>
  <p:slideViewPr>
    <p:cSldViewPr showGuides="1">
      <p:cViewPr>
        <p:scale>
          <a:sx n="100" d="100"/>
          <a:sy n="100" d="100"/>
        </p:scale>
        <p:origin x="-498" y="24"/>
      </p:cViewPr>
      <p:guideLst>
        <p:guide orient="horz" pos="2160"/>
        <p:guide pos="29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9E6636-931F-4CB0-A383-6C713C9D7A6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09B071-4F4E-4F71-8912-04654D1D4872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ru-RU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altLang="ru-RU" sz="8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5BB071-BF38-42EE-8EE7-20A1F8E7C34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F496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F496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033" name="Text Placeholder 2"/>
          <p:cNvSpPr>
            <a:spLocks noGrp="1"/>
          </p:cNvSpPr>
          <p:nvPr>
            <p:ph type="body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F07E64-FCC3-4B38-9F48-AD6C288D8EA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2800">
                <a:solidFill>
                  <a:srgbClr val="0A304A"/>
                </a:solidFill>
                <a:latin typeface="Century Gothic" panose="020B0502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entury Gothic" panose="020B0502020202020204" pitchFamily="34" charset="0"/>
                <a:ea typeface="+mn-ea"/>
                <a:cs typeface="+mn-cs"/>
              </a:rPr>
            </a:fld>
            <a:endParaRPr lang="ru-RU" altLang="ru-RU" strike="noStrike" noProof="1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4D4EF">
                <a:alpha val="100000"/>
              </a:srgbClr>
            </a:gs>
            <a:gs pos="10001">
              <a:srgbClr val="64D4EF">
                <a:alpha val="100000"/>
              </a:srgbClr>
            </a:gs>
            <a:gs pos="100000">
              <a:srgbClr val="06588E">
                <a:alpha val="100000"/>
              </a:srgbClr>
            </a:gs>
          </a:gsLst>
          <a:lin ang="612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93713" y="1196975"/>
            <a:ext cx="8229600" cy="4176713"/>
          </a:xfrm>
        </p:spPr>
        <p:txBody>
          <a:bodyPr vert="horz" wrap="square" lIns="91440" tIns="45720" rIns="91440" bIns="45720" anchor="ctr" anchorCtr="0"/>
          <a:lstStyle/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altLang="ru-RU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5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Портфолио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3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РАЗОВОЙ ЛЮДМИЛЫ ИЛЬИНИЧНЫ</a:t>
            </a:r>
            <a:endParaRPr lang="ru-RU" altLang="ru-RU" sz="3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тренера – преподавателя по легкой атлетике</a:t>
            </a:r>
            <a:b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муниципального учреждения дополнительного образования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«Специализированная детско – юношеская спортивная школа № 4»</a:t>
            </a:r>
            <a:endParaRPr lang="ru-RU" altLang="ru-RU" sz="28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 3" panose="05040102010807070707" pitchFamily="18" charset="2"/>
              <a:buChar char=""/>
            </a:pPr>
            <a:endParaRPr lang="ru-RU" altLang="ru-RU" dirty="0"/>
          </a:p>
        </p:txBody>
      </p:sp>
      <p:sp>
        <p:nvSpPr>
          <p:cNvPr id="5123" name="Прямоугольник 1"/>
          <p:cNvSpPr/>
          <p:nvPr/>
        </p:nvSpPr>
        <p:spPr>
          <a:xfrm>
            <a:off x="1044575" y="260350"/>
            <a:ext cx="7272338" cy="5857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alt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АНАЛИЗА ТЕКУЩЕЙ ДОКУМЕНТАЦИИ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533400" y="1214438"/>
            <a:ext cx="7783513" cy="45910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Font typeface="Wingdings 2" panose="05020102010507070707" pitchFamily="18" charset="2"/>
              <a:buNone/>
            </a:pP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Журнал учета работы учебных групп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Личные дела на  обучающихся (заявление, личные карточки)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 контрольных переводных нормативов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Календарный план спортивно-массовых мероприятий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Протоколы, положения соревнований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Учебные планы и рабочий план конспект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</a:rPr>
              <a:t>Перспективный план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правка докум.Разова.jpeg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636905" y="533400"/>
            <a:ext cx="3742055" cy="4987925"/>
          </a:xfrm>
          <a:prstGeom prst="rect">
            <a:avLst/>
          </a:prstGeom>
        </p:spPr>
      </p:pic>
      <p:pic>
        <p:nvPicPr>
          <p:cNvPr id="4" name="Замещающее содержимое 3" descr="справка докум1.Разова.jpeg.jpe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97095" y="533400"/>
            <a:ext cx="3589655" cy="4970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справка Разова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979930" y="332740"/>
            <a:ext cx="4408805" cy="63106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285750"/>
            <a:ext cx="8197850" cy="1214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ВОСПИТАННИКАМИ ТРЕБОВАНИЙ ДЛЯ ПРИСВОЕНИЯ СПОРТИВНЫХ ЗВАНИЙ И РАЗРЯДОВ</a:t>
            </a: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00113" y="1857375"/>
            <a:ext cx="6554787" cy="2786063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100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Спортсмены выполнили: </a:t>
            </a:r>
            <a:endParaRPr lang="ru-RU" b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dirty="0">
                <a:solidFill>
                  <a:schemeClr val="bg1"/>
                </a:solidFill>
                <a:latin typeface="Times New Roman" panose="02020603050405020304" pitchFamily="18" charset="0"/>
              </a:rPr>
              <a:t>II</a:t>
            </a:r>
            <a:r>
              <a:rPr lang="en-US" altLang="x-none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взрослый разряд:   4 человек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x-none" dirty="0">
                <a:solidFill>
                  <a:schemeClr val="bg1"/>
                </a:solidFill>
                <a:latin typeface="Times New Roman" panose="02020603050405020304" pitchFamily="18" charset="0"/>
              </a:rPr>
              <a:t>III</a:t>
            </a:r>
            <a:r>
              <a:rPr lang="en-US" altLang="x-none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взрослый разряд:   3 человека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приказ разряды дубровин1.jpeg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611505" y="188595"/>
            <a:ext cx="2698115" cy="3767455"/>
          </a:xfrm>
          <a:prstGeom prst="rect">
            <a:avLst/>
          </a:prstGeom>
        </p:spPr>
      </p:pic>
      <p:pic>
        <p:nvPicPr>
          <p:cNvPr id="4" name="Замещающее содержимое 3" descr="приказ разряды дубровин2.jpeg.jpe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67120" y="196850"/>
            <a:ext cx="2692400" cy="3759200"/>
          </a:xfrm>
          <a:prstGeom prst="rect">
            <a:avLst/>
          </a:prstGeom>
        </p:spPr>
      </p:pic>
      <p:pic>
        <p:nvPicPr>
          <p:cNvPr id="6" name="Изображение 5" descr="приказ разряды дуброви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0110" y="2060575"/>
            <a:ext cx="2636520" cy="40843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мещающее содержимое 8" descr="приказ Дубровин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1115695" y="692785"/>
            <a:ext cx="3070860" cy="4340860"/>
          </a:xfrm>
          <a:prstGeom prst="rect">
            <a:avLst/>
          </a:prstGeom>
        </p:spPr>
      </p:pic>
      <p:pic>
        <p:nvPicPr>
          <p:cNvPr id="10" name="Замещающее содержимое 9" descr="приказ разряды дубровин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32045" y="620395"/>
            <a:ext cx="3226435" cy="43408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755650" y="404495"/>
            <a:ext cx="6555105" cy="1204595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МАСТЕР-КЛАССОВ, МЕРОПРИЯТИЙ</a:t>
            </a:r>
            <a:endParaRPr kumimoji="0" lang="ru-RU" altLang="ru-RU" sz="23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7967690" cy="5184775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ru-RU" alt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уровне образовательной организации</a:t>
            </a:r>
            <a:endParaRPr lang="ru-RU" altLang="ru-RU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Провела мастер-класс для тренеров-преподавателей  по легкой   атлетике ДЮСШ по теме:  «Совершенствование техники  прыжка в высоту способом фосбери-флоп», 22.04.2022г. в легкоатлетическом зале с/к «Мордовия»  г. о. Саранск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мастер Разова"/>
          <p:cNvPicPr>
            <a:picLocks noGrp="1" noChangeAspect="1"/>
          </p:cNvPicPr>
          <p:nvPr>
            <p:ph sz="quarter" idx="4"/>
          </p:nvPr>
        </p:nvPicPr>
        <p:blipFill>
          <a:blip r:embed="rId1" cstate="print"/>
          <a:stretch>
            <a:fillRect/>
          </a:stretch>
        </p:blipFill>
        <p:spPr>
          <a:xfrm>
            <a:off x="2665095" y="367030"/>
            <a:ext cx="3930015" cy="57175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9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НА НАУЧНО-ПРАКТИЧЕСКИХ КОНФЕРЕНЦИЯХ,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СЕМИНАРАХ, СЕКЦИЯХ; </a:t>
            </a:r>
            <a:br>
              <a:rPr lang="ru-RU" alt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УРОКОВ, МАСТЕР-КЛАССОВ, МЕРОПРИЯТИЙ;  УЧАСТИЕ В КОНКУРСАХ</a:t>
            </a:r>
            <a:endParaRPr kumimoji="0" lang="ru-RU" altLang="ru-RU" sz="20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457200" y="1847850"/>
            <a:ext cx="8401050" cy="240665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 республиканском уровне: </a:t>
            </a:r>
            <a:endParaRPr lang="ru-RU" altLang="ru-RU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			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Является судьей</a:t>
            </a:r>
            <a:r>
              <a:rPr lang="en-US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I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категории, принимает активное участие в судействе республиканских и всероссийских соревнований по легкой атлетике.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мочалов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467360" y="287655"/>
            <a:ext cx="4159250" cy="6318250"/>
          </a:xfrm>
          <a:prstGeom prst="rect">
            <a:avLst/>
          </a:prstGeom>
        </p:spPr>
      </p:pic>
      <p:pic>
        <p:nvPicPr>
          <p:cNvPr id="5" name="Замещающее содержимое 4" descr="разова судья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16145" y="209550"/>
            <a:ext cx="4064000" cy="6396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Содержимое 2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5073650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Образование: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Высшее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МГПИ им. М. Е. Евсевьева, факультет «Физическое воспитание» дата выдачи  15.07.1989 года. 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Стаж педагогической работы: по специальности 3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лет. Общий стаж работы: 4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лет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: высшая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18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.1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.201</a:t>
            </a:r>
            <a:r>
              <a:rPr lang="ru-RU" altLang="zh-CN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г.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Имею звание «Заслуженный работник физической культуры Республики Мордовия».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«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Отличник физической культуры и спорта».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14967C"/>
              </a:buClr>
              <a:buFont typeface="Arial" panose="020B0604020202020204" pitchFamily="34" charset="0"/>
              <a:buNone/>
            </a:pP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10725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2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УЧАСТИЯ ВОСПИТАННИКОВ В ОФИЦИАЛЬНЫХ СОРЕВНОВАНИЯХ</a:t>
            </a:r>
            <a:br>
              <a:rPr lang="ru-RU" alt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200" b="1" i="1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42844" y="1071562"/>
            <a:ext cx="8858281" cy="5500709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600" b="1" i="1" u="sng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</a:t>
            </a:r>
            <a:r>
              <a:rPr lang="ru-RU" altLang="ru-RU" sz="16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уровень: </a:t>
            </a: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Саушев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Кирилл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место 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;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на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первенстве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Республики Мордовия по легкой атлетике  в помещении г.о.Саранск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2022г;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соревнованиях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легкоатлетическому </a:t>
            </a:r>
            <a:r>
              <a:rPr lang="ru-RU" altLang="ru-RU" sz="13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четырехборью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«Шиповка юных»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г.о.Саранск  2022г.</a:t>
            </a:r>
            <a:endParaRPr lang="ru-RU" altLang="ru-RU" sz="13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Мангутов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Тимур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III </a:t>
            </a:r>
            <a:r>
              <a:rPr lang="ru-RU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;</a:t>
            </a:r>
            <a:endParaRPr lang="ru-RU" altLang="ru-RU" sz="13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Исупова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Дарья 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2022г.</a:t>
            </a:r>
            <a:r>
              <a:rPr lang="en-US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;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первенстве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Республики Мордовия по легкой атлетике  в помещении г.о.Саранск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2022г.</a:t>
            </a:r>
            <a:endParaRPr lang="ru-RU" altLang="ru-RU" sz="13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Лапкин Александр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г. о. Саранск  2022г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.;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первенстве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Республики Мордовия по легкой атлетике  в помещении г.о.Саранск  2022г;</a:t>
            </a:r>
            <a:endParaRPr lang="ru-RU" altLang="ru-RU" sz="13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Синичкина Мария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первенстве Республики Мордовия по легкой атлетике  в помещении г.о.Саранск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endParaRPr lang="ru-RU" altLang="ru-RU" sz="13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Натуральнов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Иван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республиканских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соревнованиях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 легкоатлетическому </a:t>
            </a:r>
            <a:r>
              <a:rPr lang="ru-RU" altLang="ru-RU" sz="13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четырехборью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«Шиповка юных»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г.о.Саранск 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altLang="ru-RU" sz="5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600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Межрегиональный уровень:  </a:t>
            </a:r>
            <a:endParaRPr lang="ru-RU" altLang="ru-RU" sz="1600" b="1" i="1" u="sng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Лапкин  Александр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Чебоксары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.; </a:t>
            </a:r>
            <a:endParaRPr lang="ru-RU" altLang="ru-RU" sz="13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Саушев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Кирилл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3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 м 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 Чебоксары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2022г</a:t>
            </a:r>
            <a:r>
              <a:rPr lang="ru-RU" altLang="ru-RU" sz="1300" dirty="0">
                <a:solidFill>
                  <a:schemeClr val="bg1"/>
                </a:solidFill>
                <a:latin typeface="Times New Roman" panose="02020603050405020304" pitchFamily="18" charset="0"/>
              </a:rPr>
              <a:t>.;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III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 г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Чебоксары 2022г.; </a:t>
            </a:r>
            <a:endParaRPr lang="ru-RU" altLang="ru-RU" sz="13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Синичкина Мария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в г. Чебоксары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2022г</a:t>
            </a:r>
            <a:endParaRPr lang="ru-RU" altLang="ru-RU" sz="1300" b="1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3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Натуральнов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Иван</a:t>
            </a:r>
            <a:r>
              <a:rPr lang="en-US" altLang="ru-RU" sz="1300" b="1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II </a:t>
            </a:r>
            <a:r>
              <a:rPr lang="ru-RU" altLang="ru-RU" sz="13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место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на первенстве Приволжского федерального округа по легкой атлетике в г. Чебоксары </a:t>
            </a:r>
            <a:r>
              <a:rPr lang="ru-RU" altLang="ru-RU" sz="13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2022</a:t>
            </a:r>
            <a:endParaRPr lang="ru-RU" altLang="ru-RU" sz="13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400" b="1" i="1" u="sng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5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справка докум2.Разова.jpeg.jpeg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999615" y="173355"/>
            <a:ext cx="4481830" cy="65443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2.jpeg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7315" y="0"/>
            <a:ext cx="4543425" cy="6858000"/>
          </a:xfrm>
          <a:prstGeom prst="rect">
            <a:avLst/>
          </a:prstGeom>
        </p:spPr>
      </p:pic>
      <p:pic>
        <p:nvPicPr>
          <p:cNvPr id="4" name="Изображение 3" descr="грамота Разова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5980" y="0"/>
            <a:ext cx="44780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грамота Разова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693920" cy="6858000"/>
          </a:xfrm>
          <a:prstGeom prst="rect">
            <a:avLst/>
          </a:prstGeom>
        </p:spPr>
      </p:pic>
      <p:pic>
        <p:nvPicPr>
          <p:cNvPr id="5" name="Изображение 4" descr="синичкина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2275" y="-27305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иничкина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" y="44450"/>
            <a:ext cx="4911725" cy="6858000"/>
          </a:xfrm>
          <a:prstGeom prst="rect">
            <a:avLst/>
          </a:prstGeom>
        </p:spPr>
      </p:pic>
      <p:pic>
        <p:nvPicPr>
          <p:cNvPr id="3" name="Изображение 2" descr="синичкина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565" y="4445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мангутов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8585" y="0"/>
            <a:ext cx="4738370" cy="6858000"/>
          </a:xfrm>
          <a:prstGeom prst="rect">
            <a:avLst/>
          </a:prstGeom>
        </p:spPr>
      </p:pic>
      <p:pic>
        <p:nvPicPr>
          <p:cNvPr id="4" name="Изображение 3" descr="Натуральнов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245" y="-27305"/>
            <a:ext cx="4649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4450"/>
            <a:ext cx="4740275" cy="6858000"/>
          </a:xfrm>
          <a:prstGeom prst="rect">
            <a:avLst/>
          </a:prstGeom>
        </p:spPr>
      </p:pic>
      <p:pic>
        <p:nvPicPr>
          <p:cNvPr id="4" name="Изображение 3" descr="грамота Разова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240" y="0"/>
            <a:ext cx="4429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9.jpeg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8585" y="0"/>
            <a:ext cx="4632960" cy="6858000"/>
          </a:xfrm>
          <a:prstGeom prst="rect">
            <a:avLst/>
          </a:prstGeom>
        </p:spPr>
      </p:pic>
      <p:pic>
        <p:nvPicPr>
          <p:cNvPr id="3" name="Изображение 2" descr="грамота Разова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8345" y="0"/>
            <a:ext cx="46056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1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" y="44450"/>
            <a:ext cx="4911725" cy="6858000"/>
          </a:xfrm>
          <a:prstGeom prst="rect">
            <a:avLst/>
          </a:prstGeom>
        </p:spPr>
      </p:pic>
      <p:pic>
        <p:nvPicPr>
          <p:cNvPr id="3" name="Изображение 2" descr="грамота Разова12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2275" y="116205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13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6195" y="0"/>
            <a:ext cx="4636135" cy="6858000"/>
          </a:xfrm>
          <a:prstGeom prst="rect">
            <a:avLst/>
          </a:prstGeom>
        </p:spPr>
      </p:pic>
      <p:pic>
        <p:nvPicPr>
          <p:cNvPr id="3" name="Изображение 2" descr="грамота Разова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985" y="0"/>
            <a:ext cx="4798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характеристикаРазова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806575" y="35560"/>
            <a:ext cx="4520565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15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760595" cy="6858000"/>
          </a:xfrm>
          <a:prstGeom prst="rect">
            <a:avLst/>
          </a:prstGeom>
        </p:spPr>
      </p:pic>
      <p:pic>
        <p:nvPicPr>
          <p:cNvPr id="3" name="Изображение 2" descr="грамота Разова16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145" y="0"/>
            <a:ext cx="43834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17.jpeg.jpeg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4450"/>
            <a:ext cx="4911725" cy="6858000"/>
          </a:xfrm>
          <a:prstGeom prst="rect">
            <a:avLst/>
          </a:prstGeom>
        </p:spPr>
      </p:pic>
      <p:pic>
        <p:nvPicPr>
          <p:cNvPr id="3" name="Изображение 2" descr="грамота Разова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55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19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27305"/>
            <a:ext cx="4586605" cy="6858000"/>
          </a:xfrm>
          <a:prstGeom prst="rect">
            <a:avLst/>
          </a:prstGeom>
        </p:spPr>
      </p:pic>
      <p:pic>
        <p:nvPicPr>
          <p:cNvPr id="3" name="Изображение 2" descr="грамота Разова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6605" y="-27305"/>
            <a:ext cx="46088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2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00232" y="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24 ПФО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6195" y="0"/>
            <a:ext cx="4698365" cy="6858000"/>
          </a:xfrm>
          <a:prstGeom prst="rect">
            <a:avLst/>
          </a:prstGeom>
        </p:spPr>
      </p:pic>
      <p:pic>
        <p:nvPicPr>
          <p:cNvPr id="3" name="Изображение 2" descr="грамота Разова25 ПФО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1345" y="44450"/>
            <a:ext cx="47123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26 ПФО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500562" cy="6858000"/>
          </a:xfrm>
          <a:prstGeom prst="rect">
            <a:avLst/>
          </a:prstGeom>
        </p:spPr>
      </p:pic>
      <p:pic>
        <p:nvPicPr>
          <p:cNvPr id="3" name="Изображение 2" descr="грамота Разова22 ПФ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грамота Разова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27855" y="44450"/>
            <a:ext cx="4930140" cy="6858000"/>
          </a:xfrm>
          <a:prstGeom prst="rect">
            <a:avLst/>
          </a:prstGeom>
        </p:spPr>
      </p:pic>
      <p:pic>
        <p:nvPicPr>
          <p:cNvPr id="5" name="Изображение 4" descr="грамота Разова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315" y="44450"/>
            <a:ext cx="49117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грамота Разова28 ПФО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" y="116205"/>
            <a:ext cx="4637405" cy="6858000"/>
          </a:xfrm>
          <a:prstGeom prst="rect">
            <a:avLst/>
          </a:prstGeom>
        </p:spPr>
      </p:pic>
      <p:pic>
        <p:nvPicPr>
          <p:cNvPr id="3" name="Изображение 2" descr="грамота Разова29 ПФ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600" y="44450"/>
            <a:ext cx="44500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ВЗАИМОДЕЙСТВИЯ </a:t>
            </a:r>
            <a:b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sz="20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РОДИТЕЛЯМИ ВОСПИТАННИКОВ</a:t>
            </a:r>
            <a:b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2600" b="1" i="0" u="none" strike="noStrike" kern="1200" cap="all" spc="0" normalizeH="0" baseline="0" noProof="1">
              <a:ln w="3175" cmpd="sng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5613" y="1484313"/>
            <a:ext cx="8229600" cy="4105275"/>
          </a:xfrm>
        </p:spPr>
        <p:txBody>
          <a:bodyPr vert="horz" wrap="square" lIns="91440" tIns="45720" rIns="91440" bIns="45720" anchor="ctr" anchorCtr="0"/>
          <a:lstStyle/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Родительские собрания (сентябрь, декабрь, февраль, май).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Совместные прогулки на лыжах, коньках, посещение бассейна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Aft>
                <a:spcPct val="0"/>
              </a:spcAft>
              <a:buClr>
                <a:srgbClr val="14967C"/>
              </a:buClr>
              <a:buFont typeface="Wingdings 2" panose="05020102010507070707" pitchFamily="18" charset="2"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 descr="справка род.Разова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130425" y="303530"/>
            <a:ext cx="4131310" cy="61607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48615"/>
            <a:ext cx="8337550" cy="94234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Степень обеспечения повышения уровня подготовленности воспитанников</a:t>
            </a:r>
            <a:b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2000"/>
              <a:t> </a:t>
            </a:r>
            <a:endParaRPr lang="ru-RU" altLang="en-US" sz="2000"/>
          </a:p>
        </p:txBody>
      </p:sp>
      <p:pic>
        <p:nvPicPr>
          <p:cNvPr id="6" name="Замещающее содержимое 5" descr="протоколлы1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 rot="16200000">
            <a:off x="1947545" y="-225425"/>
            <a:ext cx="5072380" cy="7877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920038" cy="935038"/>
          </a:xfrm>
        </p:spPr>
        <p:txBody>
          <a:bodyPr vert="horz" lIns="91440" tIns="45720" rIns="91440" bIns="45720" rtlCol="0" anchor="ctr"/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АВТОРСКИХ ПРОГРАММ, МЕТОДИЧЕСКИХ РАЗРАБОТОК</a:t>
            </a:r>
            <a:endParaRPr kumimoji="0" sz="23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900113" y="1484313"/>
            <a:ext cx="7129462" cy="3889375"/>
          </a:xfrm>
        </p:spPr>
        <p:txBody>
          <a:bodyPr vert="horz" wrap="square" lIns="91440" tIns="45720" rIns="91440" bIns="45720" anchor="ctr" anchorCtr="0"/>
          <a:lstStyle/>
          <a:p>
            <a:pPr marL="0" indent="0" algn="just" eaLnBrk="1" hangingPunct="1">
              <a:buFont typeface="Wingdings 2" panose="05020102010507070707" pitchFamily="18" charset="2"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Разработано методическое пособие на тему: «Методика обучения техники  прыжков в высоту»  для муниципальных учреждений дополнительного образования физкультурно - спортивной направленности.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Методическое пособие рекомендовано к внедрению в тренировочный процесс на заседании кафедры теории методики физической культуры и спорта Мордовского государственного педагогического института им. М. Е. </a:t>
            </a:r>
            <a:r>
              <a:rPr lang="ru-RU" alt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23.08.2022г.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Рецензент:</a:t>
            </a:r>
            <a:endParaRPr lang="ru-RU" sz="1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Трескин М.Ю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кандидат педагогических наук, доцент кафедры физического воспитания и спортивных дисциплин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23.08.2022г.</a:t>
            </a:r>
            <a:endParaRPr lang="ru-RU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справка метод.Разова.jpeg"/>
          <p:cNvPicPr>
            <a:picLocks noGrp="1" noChangeAspect="1"/>
          </p:cNvPicPr>
          <p:nvPr>
            <p:ph sz="half" idx="13"/>
          </p:nvPr>
        </p:nvPicPr>
        <p:blipFill>
          <a:blip r:embed="rId1" cstate="print"/>
          <a:stretch>
            <a:fillRect/>
          </a:stretch>
        </p:blipFill>
        <p:spPr>
          <a:xfrm>
            <a:off x="438785" y="476250"/>
            <a:ext cx="3840480" cy="5923280"/>
          </a:xfrm>
          <a:prstGeom prst="rect">
            <a:avLst/>
          </a:prstGeom>
        </p:spPr>
      </p:pic>
      <p:pic>
        <p:nvPicPr>
          <p:cNvPr id="2" name="Замещающее содержимое 1" descr="скан метод Разова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81195" y="533400"/>
            <a:ext cx="4030980" cy="58337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/>
          <p:nvPr/>
        </p:nvSpPr>
        <p:spPr>
          <a:xfrm>
            <a:off x="571500" y="142875"/>
            <a:ext cx="8072438" cy="723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endParaRPr lang="ru-RU" b="1" i="1" dirty="0"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ru-RU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16. ПООЩРЕНИЯ В МЕЖАТТЕСТАЦИОННЫЙ  ПЕРИОД</a:t>
            </a:r>
            <a:endParaRPr lang="ru-RU" sz="23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Прямоугольник 2"/>
          <p:cNvSpPr/>
          <p:nvPr/>
        </p:nvSpPr>
        <p:spPr>
          <a:xfrm>
            <a:off x="714375" y="1214438"/>
            <a:ext cx="7786688" cy="4524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39" name="Прямоугольник 3"/>
          <p:cNvSpPr/>
          <p:nvPr/>
        </p:nvSpPr>
        <p:spPr>
          <a:xfrm>
            <a:off x="357188" y="1571625"/>
            <a:ext cx="8143875" cy="424731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just"/>
            <a:r>
              <a:rPr lang="ru-RU" altLang="ru-RU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ru-RU" altLang="ru-RU" b="1" i="1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Республиканский уровень: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>
              <a:buFont typeface="Wingdings 2" panose="05020102010507070707" pitchFamily="18" charset="2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Присвоено почетное звание «Заслуженный работник физической культуры Республики Мордовия» за заслуги в области физической культуры и спорта и многолетнюю добросовестную работу 26.11.2008г.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      Награждена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Почетной грамотой Всероссийской Федерации легкой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атлетики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за большой вклад 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подготовку лауреата проекта «1000 талантов»  в 2019 году.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</a:endParaRPr>
          </a:p>
          <a:p>
            <a:pPr eaLnBrk="0" hangingPunct="0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служРазов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" y="0"/>
            <a:ext cx="4485640" cy="6858000"/>
          </a:xfrm>
          <a:prstGeom prst="rect">
            <a:avLst/>
          </a:prstGeom>
        </p:spPr>
      </p:pic>
      <p:pic>
        <p:nvPicPr>
          <p:cNvPr id="3" name="Изображение 2" descr="IMG-663c0c285162ca86aa3ea8b21b8d9e9d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65" y="-27305"/>
            <a:ext cx="4618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ность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благодарность.Разов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оч.грамота Разова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>
            <a:off x="1456055" y="-652145"/>
            <a:ext cx="5932170" cy="8112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протоколлы2.jpeg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 rot="16200000">
            <a:off x="1566545" y="-686435"/>
            <a:ext cx="5786120" cy="8350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токол Разова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>
            <a:off x="1607323" y="-821561"/>
            <a:ext cx="6072230" cy="82868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справка офп.Разова.jpeg.jpeg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49400" y="179070"/>
            <a:ext cx="5193665" cy="65424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9366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СОХРАННОСТЬ КОНТИНГЕНТА ВОСПИТАННИКОВ </a:t>
            </a:r>
            <a:br>
              <a:rPr lang="ru-RU" altLang="ru-RU" sz="2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300" b="1" i="1" u="none" strike="noStrike" kern="1200" cap="all" spc="0" normalizeH="0" baseline="0" noProof="1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sz="1800" b="0" i="0" u="none" strike="noStrike" kern="1200" cap="all" spc="0" normalizeH="0" baseline="0" noProof="1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1" y="1357298"/>
          <a:ext cx="8282059" cy="4637496"/>
        </p:xfrm>
        <a:graphic>
          <a:graphicData uri="http://schemas.openxmlformats.org/drawingml/2006/table">
            <a:tbl>
              <a:tblPr/>
              <a:tblGrid>
                <a:gridCol w="1567815"/>
                <a:gridCol w="1231693"/>
                <a:gridCol w="1119803"/>
                <a:gridCol w="1033584"/>
                <a:gridCol w="1142975"/>
                <a:gridCol w="1238226"/>
                <a:gridCol w="947963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2022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учебный год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78352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УУ– 1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6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1 г.о.</a:t>
                      </a:r>
                      <a:endParaRPr lang="ru-RU" b="1" dirty="0" smtClean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справка сохр.Разова.jpeg.jpe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70990" y="130175"/>
            <a:ext cx="5193665" cy="66338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5835</Words>
  <Application>WPS Presentation</Application>
  <PresentationFormat>Экран (4:3)</PresentationFormat>
  <Paragraphs>213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</vt:lpstr>
      <vt:lpstr>SimSun</vt:lpstr>
      <vt:lpstr>Wingdings</vt:lpstr>
      <vt:lpstr>Century Gothic</vt:lpstr>
      <vt:lpstr>Wingdings 3</vt:lpstr>
      <vt:lpstr>Wingdings 2</vt:lpstr>
      <vt:lpstr>Times New Roman</vt:lpstr>
      <vt:lpstr>Microsoft YaHei</vt:lpstr>
      <vt:lpstr>Arial Unicode MS</vt:lpstr>
      <vt:lpstr>Calibri</vt:lpstr>
      <vt:lpstr>幼圆</vt:lpstr>
      <vt:lpstr>Сектор</vt:lpstr>
      <vt:lpstr>PowerPoint 演示文稿</vt:lpstr>
      <vt:lpstr>PowerPoint 演示文稿</vt:lpstr>
      <vt:lpstr>PowerPoint 演示文稿</vt:lpstr>
      <vt:lpstr> Степень обеспечения повышения уровня подготовленности воспитанников  </vt:lpstr>
      <vt:lpstr>PowerPoint 演示文稿</vt:lpstr>
      <vt:lpstr>PowerPoint 演示文稿</vt:lpstr>
      <vt:lpstr>PowerPoint 演示文稿</vt:lpstr>
      <vt:lpstr> СОХРАННОСТЬ КОНТИНГЕНТА ВОСПИТАННИКОВ  НА ЭТАПАХ СПОРТИВНОЙ ПОДГОТОВКИ </vt:lpstr>
      <vt:lpstr>PowerPoint 演示文稿</vt:lpstr>
      <vt:lpstr> РЕЗУЛЬТАТЫ АНАЛИЗА ТЕКУЩЕЙ ДОКУМЕНТАЦИИ</vt:lpstr>
      <vt:lpstr>PowerPoint 演示文稿</vt:lpstr>
      <vt:lpstr>PowerPoint 演示文稿</vt:lpstr>
      <vt:lpstr>          ВЫПОЛНЕНИЕ ВОСПИТАННИКАМИ ТРЕБОВАНИЙ ДЛЯ ПРИСВОЕНИЯ СПОРТИВНЫХ ЗВАНИЙ И РАЗРЯДОВ         </vt:lpstr>
      <vt:lpstr>PowerPoint 演示文稿</vt:lpstr>
      <vt:lpstr>PowerPoint 演示文稿</vt:lpstr>
      <vt:lpstr>ПРОВЕДЕНИЕ ОТКРЫТЫХ МАСТЕР-КЛАССОВ, МЕРОПРИЯТИЙ</vt:lpstr>
      <vt:lpstr>PowerPoint 演示文稿</vt:lpstr>
      <vt:lpstr> ВЫСТУПЛЕНИЯ НА НАУЧНО-ПРАКТИЧЕСКИХ КОНФЕРЕНЦИЯХ,  СЕМИНАРАХ, СЕКЦИЯХ;  ПРОВЕДЕНИЕ ОТКРЫТЫХ УРОКОВ, МАСТЕР-КЛАССОВ, МЕРОПРИЯТИЙ;  УЧАСТИЕ В КОНКУРСАХ</vt:lpstr>
      <vt:lpstr>PowerPoint 演示文稿</vt:lpstr>
      <vt:lpstr> РЕЗУЛЬТАТЫ УЧАСТИЯ ВОСПИТАННИКОВ В ОФИЦИАЛЬНЫХ СОРЕВНОВАНИЯХ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СИСТЕМА ВЗАИМОДЕЙСТВИЯ  С РОДИТЕЛЯМИ ВОСПИТАННИКОВ </vt:lpstr>
      <vt:lpstr>PowerPoint 演示文稿</vt:lpstr>
      <vt:lpstr> НАЛИЧИЕ АВТОРСКИХ ПРОГРАММ, МЕТОДИЧЕСКИХ РАЗРАБОТОК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user</cp:lastModifiedBy>
  <cp:revision>242</cp:revision>
  <dcterms:created xsi:type="dcterms:W3CDTF">2013-09-05T17:59:00Z</dcterms:created>
  <dcterms:modified xsi:type="dcterms:W3CDTF">2022-09-02T07:41:29Z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78840A5ECA8140EABEF296E691E949A3</vt:lpwstr>
  </property>
  <property fmtid="{D5CDD505-2E9C-101B-9397-08002B2CF9AE}" pid="3" name="KSOProductBuildVer">
    <vt:lpwstr>1049-11.2.0.11254</vt:lpwstr>
  </property>
</Properties>
</file>