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77" r:id="rId3"/>
    <p:sldId id="287" r:id="rId4"/>
    <p:sldId id="278" r:id="rId5"/>
    <p:sldId id="288" r:id="rId6"/>
    <p:sldId id="279" r:id="rId7"/>
    <p:sldId id="280" r:id="rId8"/>
    <p:sldId id="257" r:id="rId9"/>
    <p:sldId id="258" r:id="rId10"/>
    <p:sldId id="289" r:id="rId11"/>
    <p:sldId id="276" r:id="rId12"/>
    <p:sldId id="259" r:id="rId13"/>
    <p:sldId id="268" r:id="rId14"/>
    <p:sldId id="260" r:id="rId15"/>
    <p:sldId id="308" r:id="rId16"/>
    <p:sldId id="310" r:id="rId17"/>
    <p:sldId id="305" r:id="rId18"/>
    <p:sldId id="270" r:id="rId19"/>
    <p:sldId id="265" r:id="rId20"/>
    <p:sldId id="300" r:id="rId21"/>
    <p:sldId id="271" r:id="rId22"/>
    <p:sldId id="267" r:id="rId23"/>
    <p:sldId id="272" r:id="rId24"/>
    <p:sldId id="307" r:id="rId25"/>
    <p:sldId id="304" r:id="rId26"/>
    <p:sldId id="269" r:id="rId27"/>
    <p:sldId id="266" r:id="rId28"/>
    <p:sldId id="273" r:id="rId29"/>
    <p:sldId id="315" r:id="rId30"/>
    <p:sldId id="261" r:id="rId31"/>
    <p:sldId id="306" r:id="rId32"/>
    <p:sldId id="263" r:id="rId33"/>
    <p:sldId id="311" r:id="rId34"/>
    <p:sldId id="312" r:id="rId35"/>
    <p:sldId id="313" r:id="rId36"/>
    <p:sldId id="314" r:id="rId37"/>
    <p:sldId id="302" r:id="rId38"/>
    <p:sldId id="262" r:id="rId39"/>
    <p:sldId id="303" r:id="rId40"/>
    <p:sldId id="290" r:id="rId41"/>
    <p:sldId id="309" r:id="rId42"/>
    <p:sldId id="292" r:id="rId43"/>
    <p:sldId id="291" r:id="rId44"/>
    <p:sldId id="293" r:id="rId45"/>
    <p:sldId id="294" r:id="rId46"/>
    <p:sldId id="295" r:id="rId47"/>
    <p:sldId id="296" r:id="rId48"/>
    <p:sldId id="317" r:id="rId49"/>
    <p:sldId id="275" r:id="rId50"/>
    <p:sldId id="286" r:id="rId51"/>
    <p:sldId id="283" r:id="rId52"/>
    <p:sldId id="284" r:id="rId53"/>
    <p:sldId id="285" r:id="rId54"/>
    <p:sldId id="316" r:id="rId55"/>
    <p:sldId id="297" r:id="rId56"/>
    <p:sldId id="298" r:id="rId57"/>
    <p:sldId id="318" r:id="rId5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0000"/>
    <a:srgbClr val="5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691" autoAdjust="0"/>
  </p:normalViewPr>
  <p:slideViewPr>
    <p:cSldViewPr>
      <p:cViewPr>
        <p:scale>
          <a:sx n="42" d="100"/>
          <a:sy n="42" d="100"/>
        </p:scale>
        <p:origin x="-2196" y="-4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E4AFA3-ADAD-4B98-893A-5E4470497678}" type="doc">
      <dgm:prSet loTypeId="urn:microsoft.com/office/officeart/2005/8/layout/chevron1" loCatId="process" qsTypeId="urn:microsoft.com/office/officeart/2005/8/quickstyle/simple1" qsCatId="simple" csTypeId="urn:microsoft.com/office/officeart/2005/8/colors/accent1_2" csCatId="accent1" phldr="1"/>
      <dgm:spPr/>
    </dgm:pt>
    <dgm:pt modelId="{A1BBEB26-7954-4423-9839-70CB905A2EE9}">
      <dgm:prSet phldrT="[Текст]" custT="1">
        <dgm:style>
          <a:lnRef idx="2">
            <a:schemeClr val="accent2"/>
          </a:lnRef>
          <a:fillRef idx="1">
            <a:schemeClr val="lt1"/>
          </a:fillRef>
          <a:effectRef idx="0">
            <a:schemeClr val="accent2"/>
          </a:effectRef>
          <a:fontRef idx="minor">
            <a:schemeClr val="dk1"/>
          </a:fontRef>
        </dgm:style>
      </dgm:prSet>
      <dgm:spPr/>
      <dgm:t>
        <a:bodyPr/>
        <a:lstStyle/>
        <a:p>
          <a:r>
            <a:rPr lang="ru-RU" sz="3200" dirty="0" smtClean="0">
              <a:latin typeface="Times New Roman" pitchFamily="18" charset="0"/>
              <a:cs typeface="Times New Roman" pitchFamily="18" charset="0"/>
            </a:rPr>
            <a:t>Название</a:t>
          </a:r>
          <a:r>
            <a:rPr lang="ru-RU" sz="4900" dirty="0" smtClean="0">
              <a:latin typeface="Times New Roman" pitchFamily="18" charset="0"/>
              <a:cs typeface="Times New Roman" pitchFamily="18" charset="0"/>
            </a:rPr>
            <a:t>:</a:t>
          </a:r>
          <a:endParaRPr lang="ru-RU" sz="4900" dirty="0">
            <a:latin typeface="Times New Roman" pitchFamily="18" charset="0"/>
            <a:cs typeface="Times New Roman" pitchFamily="18" charset="0"/>
          </a:endParaRPr>
        </a:p>
      </dgm:t>
    </dgm:pt>
    <dgm:pt modelId="{01E27701-853E-4DE0-B994-217CD7EF53F2}" type="parTrans" cxnId="{817E07C8-732C-47B4-9624-56BBFAC8CC32}">
      <dgm:prSet/>
      <dgm:spPr/>
      <dgm:t>
        <a:bodyPr/>
        <a:lstStyle/>
        <a:p>
          <a:endParaRPr lang="ru-RU"/>
        </a:p>
      </dgm:t>
    </dgm:pt>
    <dgm:pt modelId="{ED7AD5CB-D0C7-4442-9738-5DAC0C864A79}" type="sibTrans" cxnId="{817E07C8-732C-47B4-9624-56BBFAC8CC32}">
      <dgm:prSet/>
      <dgm:spPr/>
      <dgm:t>
        <a:bodyPr/>
        <a:lstStyle/>
        <a:p>
          <a:endParaRPr lang="ru-RU"/>
        </a:p>
      </dgm:t>
    </dgm:pt>
    <dgm:pt modelId="{A83F7444-E0A2-43F5-B2C9-4A1AA1E52E57}">
      <dgm:prSet custT="1">
        <dgm:style>
          <a:lnRef idx="2">
            <a:schemeClr val="accent2"/>
          </a:lnRef>
          <a:fillRef idx="1">
            <a:schemeClr val="lt1"/>
          </a:fillRef>
          <a:effectRef idx="0">
            <a:schemeClr val="accent2"/>
          </a:effectRef>
          <a:fontRef idx="minor">
            <a:schemeClr val="dk1"/>
          </a:fontRef>
        </dgm:style>
      </dgm:prSet>
      <dgm:spPr/>
      <dgm:t>
        <a:bodyPr/>
        <a:lstStyle/>
        <a:p>
          <a:r>
            <a:rPr lang="ru-RU" sz="2000" b="1" cap="none" spc="0" dirty="0" smtClean="0">
              <a:ln w="11430"/>
              <a:solidFill>
                <a:srgbClr val="C00000"/>
              </a:solidFill>
              <a:effectLst/>
              <a:latin typeface="Times New Roman" panose="02020603050405020304" pitchFamily="18" charset="0"/>
              <a:cs typeface="Times New Roman" panose="02020603050405020304" pitchFamily="18" charset="0"/>
            </a:rPr>
            <a:t>«Народная изба»</a:t>
          </a:r>
          <a:endParaRPr lang="ru-RU" sz="2000" b="1" cap="none" spc="0" dirty="0">
            <a:ln w="11430"/>
            <a:solidFill>
              <a:srgbClr val="C00000"/>
            </a:solidFill>
            <a:effectLst/>
          </a:endParaRPr>
        </a:p>
      </dgm:t>
    </dgm:pt>
    <dgm:pt modelId="{E24FB307-AB1E-4B7C-B57C-1C89FE9609B5}" type="parTrans" cxnId="{C9A48F92-3D9C-444A-8B0C-D278B39840DE}">
      <dgm:prSet/>
      <dgm:spPr/>
      <dgm:t>
        <a:bodyPr/>
        <a:lstStyle/>
        <a:p>
          <a:endParaRPr lang="ru-RU"/>
        </a:p>
      </dgm:t>
    </dgm:pt>
    <dgm:pt modelId="{0AF32EB7-AFFC-4A1F-817F-77B7BDB95165}" type="sibTrans" cxnId="{C9A48F92-3D9C-444A-8B0C-D278B39840DE}">
      <dgm:prSet/>
      <dgm:spPr/>
      <dgm:t>
        <a:bodyPr/>
        <a:lstStyle/>
        <a:p>
          <a:endParaRPr lang="ru-RU"/>
        </a:p>
      </dgm:t>
    </dgm:pt>
    <dgm:pt modelId="{4F5D94DA-B91D-4F29-9F5A-1A4BC973A4E6}" type="pres">
      <dgm:prSet presAssocID="{EEE4AFA3-ADAD-4B98-893A-5E4470497678}" presName="Name0" presStyleCnt="0">
        <dgm:presLayoutVars>
          <dgm:dir/>
          <dgm:animLvl val="lvl"/>
          <dgm:resizeHandles val="exact"/>
        </dgm:presLayoutVars>
      </dgm:prSet>
      <dgm:spPr/>
    </dgm:pt>
    <dgm:pt modelId="{7CF3C60B-9F62-4B94-9B25-A6450B335D23}" type="pres">
      <dgm:prSet presAssocID="{A1BBEB26-7954-4423-9839-70CB905A2EE9}" presName="parTxOnly" presStyleLbl="node1" presStyleIdx="0" presStyleCnt="2" custLinFactNeighborX="-56754">
        <dgm:presLayoutVars>
          <dgm:chMax val="0"/>
          <dgm:chPref val="0"/>
          <dgm:bulletEnabled val="1"/>
        </dgm:presLayoutVars>
      </dgm:prSet>
      <dgm:spPr/>
      <dgm:t>
        <a:bodyPr/>
        <a:lstStyle/>
        <a:p>
          <a:endParaRPr lang="ru-RU"/>
        </a:p>
      </dgm:t>
    </dgm:pt>
    <dgm:pt modelId="{2ADB02AB-C3FE-4119-807D-6312026A07E8}" type="pres">
      <dgm:prSet presAssocID="{ED7AD5CB-D0C7-4442-9738-5DAC0C864A79}" presName="parTxOnlySpace" presStyleCnt="0"/>
      <dgm:spPr/>
    </dgm:pt>
    <dgm:pt modelId="{1410D08F-47DB-4B01-9D2E-283871809B3A}" type="pres">
      <dgm:prSet presAssocID="{A83F7444-E0A2-43F5-B2C9-4A1AA1E52E57}" presName="parTxOnly" presStyleLbl="node1" presStyleIdx="1" presStyleCnt="2" custLinFactNeighborX="-2018" custLinFactNeighborY="7438">
        <dgm:presLayoutVars>
          <dgm:chMax val="0"/>
          <dgm:chPref val="0"/>
          <dgm:bulletEnabled val="1"/>
        </dgm:presLayoutVars>
      </dgm:prSet>
      <dgm:spPr/>
      <dgm:t>
        <a:bodyPr/>
        <a:lstStyle/>
        <a:p>
          <a:endParaRPr lang="ru-RU"/>
        </a:p>
      </dgm:t>
    </dgm:pt>
  </dgm:ptLst>
  <dgm:cxnLst>
    <dgm:cxn modelId="{817E07C8-732C-47B4-9624-56BBFAC8CC32}" srcId="{EEE4AFA3-ADAD-4B98-893A-5E4470497678}" destId="{A1BBEB26-7954-4423-9839-70CB905A2EE9}" srcOrd="0" destOrd="0" parTransId="{01E27701-853E-4DE0-B994-217CD7EF53F2}" sibTransId="{ED7AD5CB-D0C7-4442-9738-5DAC0C864A79}"/>
    <dgm:cxn modelId="{418A6090-867D-4578-A650-3A5BAA9B4FB2}" type="presOf" srcId="{EEE4AFA3-ADAD-4B98-893A-5E4470497678}" destId="{4F5D94DA-B91D-4F29-9F5A-1A4BC973A4E6}" srcOrd="0" destOrd="0" presId="urn:microsoft.com/office/officeart/2005/8/layout/chevron1"/>
    <dgm:cxn modelId="{C9A48F92-3D9C-444A-8B0C-D278B39840DE}" srcId="{EEE4AFA3-ADAD-4B98-893A-5E4470497678}" destId="{A83F7444-E0A2-43F5-B2C9-4A1AA1E52E57}" srcOrd="1" destOrd="0" parTransId="{E24FB307-AB1E-4B7C-B57C-1C89FE9609B5}" sibTransId="{0AF32EB7-AFFC-4A1F-817F-77B7BDB95165}"/>
    <dgm:cxn modelId="{19BA9C3D-7895-4C72-A1CD-85929237A2F9}" type="presOf" srcId="{A1BBEB26-7954-4423-9839-70CB905A2EE9}" destId="{7CF3C60B-9F62-4B94-9B25-A6450B335D23}" srcOrd="0" destOrd="0" presId="urn:microsoft.com/office/officeart/2005/8/layout/chevron1"/>
    <dgm:cxn modelId="{9FFEF16D-4D35-4D17-84ED-D70E18F4AFC2}" type="presOf" srcId="{A83F7444-E0A2-43F5-B2C9-4A1AA1E52E57}" destId="{1410D08F-47DB-4B01-9D2E-283871809B3A}" srcOrd="0" destOrd="0" presId="urn:microsoft.com/office/officeart/2005/8/layout/chevron1"/>
    <dgm:cxn modelId="{FCD9A717-867D-49C7-8426-60193081080A}" type="presParOf" srcId="{4F5D94DA-B91D-4F29-9F5A-1A4BC973A4E6}" destId="{7CF3C60B-9F62-4B94-9B25-A6450B335D23}" srcOrd="0" destOrd="0" presId="urn:microsoft.com/office/officeart/2005/8/layout/chevron1"/>
    <dgm:cxn modelId="{1AABCE7F-52B8-4675-B6FC-011FE17C70D9}" type="presParOf" srcId="{4F5D94DA-B91D-4F29-9F5A-1A4BC973A4E6}" destId="{2ADB02AB-C3FE-4119-807D-6312026A07E8}" srcOrd="1" destOrd="0" presId="urn:microsoft.com/office/officeart/2005/8/layout/chevron1"/>
    <dgm:cxn modelId="{FADF33F7-907D-488E-A4FF-D3472EE02075}" type="presParOf" srcId="{4F5D94DA-B91D-4F29-9F5A-1A4BC973A4E6}" destId="{1410D08F-47DB-4B01-9D2E-283871809B3A}"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E4AFA3-ADAD-4B98-893A-5E4470497678}" type="doc">
      <dgm:prSet loTypeId="urn:microsoft.com/office/officeart/2005/8/layout/chevron1" loCatId="process" qsTypeId="urn:microsoft.com/office/officeart/2005/8/quickstyle/simple1" qsCatId="simple" csTypeId="urn:microsoft.com/office/officeart/2005/8/colors/accent1_2" csCatId="accent1" phldr="1"/>
      <dgm:spPr/>
    </dgm:pt>
    <dgm:pt modelId="{A1BBEB26-7954-4423-9839-70CB905A2EE9}">
      <dgm:prSet phldrT="[Текст]" custT="1">
        <dgm:style>
          <a:lnRef idx="2">
            <a:schemeClr val="accent2"/>
          </a:lnRef>
          <a:fillRef idx="1">
            <a:schemeClr val="lt1"/>
          </a:fillRef>
          <a:effectRef idx="0">
            <a:schemeClr val="accent2"/>
          </a:effectRef>
          <a:fontRef idx="minor">
            <a:schemeClr val="dk1"/>
          </a:fontRef>
        </dgm:style>
      </dgm:prSet>
      <dgm:spPr/>
      <dgm:t>
        <a:bodyPr/>
        <a:lstStyle/>
        <a:p>
          <a:r>
            <a:rPr lang="ru-RU" sz="3400" dirty="0" smtClean="0">
              <a:latin typeface="Times New Roman" pitchFamily="18" charset="0"/>
              <a:cs typeface="Times New Roman" pitchFamily="18" charset="0"/>
            </a:rPr>
            <a:t>Место </a:t>
          </a:r>
          <a:r>
            <a:rPr lang="ru-RU" sz="3200" dirty="0" smtClean="0">
              <a:latin typeface="Times New Roman" pitchFamily="18" charset="0"/>
              <a:cs typeface="Times New Roman" pitchFamily="18" charset="0"/>
            </a:rPr>
            <a:t>расположения</a:t>
          </a:r>
          <a:r>
            <a:rPr lang="ru-RU" sz="3400" dirty="0" smtClean="0">
              <a:latin typeface="Times New Roman" pitchFamily="18" charset="0"/>
              <a:cs typeface="Times New Roman" pitchFamily="18" charset="0"/>
            </a:rPr>
            <a:t>:</a:t>
          </a:r>
          <a:endParaRPr lang="ru-RU" sz="3400" dirty="0">
            <a:latin typeface="Times New Roman" pitchFamily="18" charset="0"/>
            <a:cs typeface="Times New Roman" pitchFamily="18" charset="0"/>
          </a:endParaRPr>
        </a:p>
      </dgm:t>
    </dgm:pt>
    <dgm:pt modelId="{01E27701-853E-4DE0-B994-217CD7EF53F2}" type="parTrans" cxnId="{817E07C8-732C-47B4-9624-56BBFAC8CC32}">
      <dgm:prSet/>
      <dgm:spPr/>
      <dgm:t>
        <a:bodyPr/>
        <a:lstStyle/>
        <a:p>
          <a:endParaRPr lang="ru-RU"/>
        </a:p>
      </dgm:t>
    </dgm:pt>
    <dgm:pt modelId="{ED7AD5CB-D0C7-4442-9738-5DAC0C864A79}" type="sibTrans" cxnId="{817E07C8-732C-47B4-9624-56BBFAC8CC32}">
      <dgm:prSet/>
      <dgm:spPr/>
      <dgm:t>
        <a:bodyPr/>
        <a:lstStyle/>
        <a:p>
          <a:endParaRPr lang="ru-RU"/>
        </a:p>
      </dgm:t>
    </dgm:pt>
    <dgm:pt modelId="{A83F7444-E0A2-43F5-B2C9-4A1AA1E52E57}">
      <dgm:prSet custT="1">
        <dgm:style>
          <a:lnRef idx="2">
            <a:schemeClr val="accent2"/>
          </a:lnRef>
          <a:fillRef idx="1">
            <a:schemeClr val="lt1"/>
          </a:fillRef>
          <a:effectRef idx="0">
            <a:schemeClr val="accent2"/>
          </a:effectRef>
          <a:fontRef idx="minor">
            <a:schemeClr val="dk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2000" b="1" dirty="0" smtClean="0">
              <a:solidFill>
                <a:srgbClr val="C00000"/>
              </a:solidFill>
              <a:latin typeface="Times New Roman" pitchFamily="18" charset="0"/>
              <a:cs typeface="Times New Roman" pitchFamily="18" charset="0"/>
            </a:rPr>
            <a:t>Отдельное помещение в  музыкальном зале на 2 этаже</a:t>
          </a:r>
        </a:p>
        <a:p>
          <a:pPr defTabSz="800100">
            <a:lnSpc>
              <a:spcPct val="90000"/>
            </a:lnSpc>
            <a:spcBef>
              <a:spcPct val="0"/>
            </a:spcBef>
            <a:spcAft>
              <a:spcPct val="35000"/>
            </a:spcAft>
          </a:pPr>
          <a:r>
            <a:rPr lang="ru-RU" sz="1800" dirty="0" smtClean="0">
              <a:solidFill>
                <a:srgbClr val="C00000"/>
              </a:solidFill>
              <a:latin typeface="Times New Roman" panose="02020603050405020304" pitchFamily="18" charset="0"/>
              <a:cs typeface="Times New Roman" panose="02020603050405020304" pitchFamily="18" charset="0"/>
            </a:rPr>
            <a:t> </a:t>
          </a:r>
          <a:endParaRPr lang="ru-RU" b="1" cap="none" spc="0" dirty="0">
            <a:ln w="11430"/>
            <a:solidFill>
              <a:srgbClr val="C00000"/>
            </a:solidFill>
            <a:effectLst>
              <a:outerShdw blurRad="50800" dist="39000" dir="5460000" algn="tl">
                <a:srgbClr val="000000">
                  <a:alpha val="38000"/>
                </a:srgbClr>
              </a:outerShdw>
            </a:effectLst>
          </a:endParaRPr>
        </a:p>
      </dgm:t>
    </dgm:pt>
    <dgm:pt modelId="{E24FB307-AB1E-4B7C-B57C-1C89FE9609B5}" type="parTrans" cxnId="{C9A48F92-3D9C-444A-8B0C-D278B39840DE}">
      <dgm:prSet/>
      <dgm:spPr/>
      <dgm:t>
        <a:bodyPr/>
        <a:lstStyle/>
        <a:p>
          <a:endParaRPr lang="ru-RU"/>
        </a:p>
      </dgm:t>
    </dgm:pt>
    <dgm:pt modelId="{0AF32EB7-AFFC-4A1F-817F-77B7BDB95165}" type="sibTrans" cxnId="{C9A48F92-3D9C-444A-8B0C-D278B39840DE}">
      <dgm:prSet/>
      <dgm:spPr/>
      <dgm:t>
        <a:bodyPr/>
        <a:lstStyle/>
        <a:p>
          <a:endParaRPr lang="ru-RU"/>
        </a:p>
      </dgm:t>
    </dgm:pt>
    <dgm:pt modelId="{4F5D94DA-B91D-4F29-9F5A-1A4BC973A4E6}" type="pres">
      <dgm:prSet presAssocID="{EEE4AFA3-ADAD-4B98-893A-5E4470497678}" presName="Name0" presStyleCnt="0">
        <dgm:presLayoutVars>
          <dgm:dir/>
          <dgm:animLvl val="lvl"/>
          <dgm:resizeHandles val="exact"/>
        </dgm:presLayoutVars>
      </dgm:prSet>
      <dgm:spPr/>
    </dgm:pt>
    <dgm:pt modelId="{7CF3C60B-9F62-4B94-9B25-A6450B335D23}" type="pres">
      <dgm:prSet presAssocID="{A1BBEB26-7954-4423-9839-70CB905A2EE9}" presName="parTxOnly" presStyleLbl="node1" presStyleIdx="0" presStyleCnt="2">
        <dgm:presLayoutVars>
          <dgm:chMax val="0"/>
          <dgm:chPref val="0"/>
          <dgm:bulletEnabled val="1"/>
        </dgm:presLayoutVars>
      </dgm:prSet>
      <dgm:spPr/>
      <dgm:t>
        <a:bodyPr/>
        <a:lstStyle/>
        <a:p>
          <a:endParaRPr lang="ru-RU"/>
        </a:p>
      </dgm:t>
    </dgm:pt>
    <dgm:pt modelId="{2ADB02AB-C3FE-4119-807D-6312026A07E8}" type="pres">
      <dgm:prSet presAssocID="{ED7AD5CB-D0C7-4442-9738-5DAC0C864A79}" presName="parTxOnlySpace" presStyleCnt="0"/>
      <dgm:spPr/>
    </dgm:pt>
    <dgm:pt modelId="{1410D08F-47DB-4B01-9D2E-283871809B3A}" type="pres">
      <dgm:prSet presAssocID="{A83F7444-E0A2-43F5-B2C9-4A1AA1E52E57}" presName="parTxOnly" presStyleLbl="node1" presStyleIdx="1" presStyleCnt="2" custLinFactNeighborX="6346">
        <dgm:presLayoutVars>
          <dgm:chMax val="0"/>
          <dgm:chPref val="0"/>
          <dgm:bulletEnabled val="1"/>
        </dgm:presLayoutVars>
      </dgm:prSet>
      <dgm:spPr/>
      <dgm:t>
        <a:bodyPr/>
        <a:lstStyle/>
        <a:p>
          <a:endParaRPr lang="ru-RU"/>
        </a:p>
      </dgm:t>
    </dgm:pt>
  </dgm:ptLst>
  <dgm:cxnLst>
    <dgm:cxn modelId="{817E07C8-732C-47B4-9624-56BBFAC8CC32}" srcId="{EEE4AFA3-ADAD-4B98-893A-5E4470497678}" destId="{A1BBEB26-7954-4423-9839-70CB905A2EE9}" srcOrd="0" destOrd="0" parTransId="{01E27701-853E-4DE0-B994-217CD7EF53F2}" sibTransId="{ED7AD5CB-D0C7-4442-9738-5DAC0C864A79}"/>
    <dgm:cxn modelId="{4CA7E2AA-01BB-470F-A82E-D0BDEDCF22BB}" type="presOf" srcId="{EEE4AFA3-ADAD-4B98-893A-5E4470497678}" destId="{4F5D94DA-B91D-4F29-9F5A-1A4BC973A4E6}" srcOrd="0" destOrd="0" presId="urn:microsoft.com/office/officeart/2005/8/layout/chevron1"/>
    <dgm:cxn modelId="{C9A48F92-3D9C-444A-8B0C-D278B39840DE}" srcId="{EEE4AFA3-ADAD-4B98-893A-5E4470497678}" destId="{A83F7444-E0A2-43F5-B2C9-4A1AA1E52E57}" srcOrd="1" destOrd="0" parTransId="{E24FB307-AB1E-4B7C-B57C-1C89FE9609B5}" sibTransId="{0AF32EB7-AFFC-4A1F-817F-77B7BDB95165}"/>
    <dgm:cxn modelId="{690F59FD-EB48-46D8-ADA7-0C9C4270E25B}" type="presOf" srcId="{A1BBEB26-7954-4423-9839-70CB905A2EE9}" destId="{7CF3C60B-9F62-4B94-9B25-A6450B335D23}" srcOrd="0" destOrd="0" presId="urn:microsoft.com/office/officeart/2005/8/layout/chevron1"/>
    <dgm:cxn modelId="{C8301DE7-1991-42DB-9489-6DCD92E1399A}" type="presOf" srcId="{A83F7444-E0A2-43F5-B2C9-4A1AA1E52E57}" destId="{1410D08F-47DB-4B01-9D2E-283871809B3A}" srcOrd="0" destOrd="0" presId="urn:microsoft.com/office/officeart/2005/8/layout/chevron1"/>
    <dgm:cxn modelId="{DB1BF6A5-6F78-4959-B6D1-57C41CF2D115}" type="presParOf" srcId="{4F5D94DA-B91D-4F29-9F5A-1A4BC973A4E6}" destId="{7CF3C60B-9F62-4B94-9B25-A6450B335D23}" srcOrd="0" destOrd="0" presId="urn:microsoft.com/office/officeart/2005/8/layout/chevron1"/>
    <dgm:cxn modelId="{2A81E9F7-43D6-426C-B51D-F9EB9C0E2CA2}" type="presParOf" srcId="{4F5D94DA-B91D-4F29-9F5A-1A4BC973A4E6}" destId="{2ADB02AB-C3FE-4119-807D-6312026A07E8}" srcOrd="1" destOrd="0" presId="urn:microsoft.com/office/officeart/2005/8/layout/chevron1"/>
    <dgm:cxn modelId="{0A1D3719-D581-4B0F-BFDE-8A0A8C7B1D8C}" type="presParOf" srcId="{4F5D94DA-B91D-4F29-9F5A-1A4BC973A4E6}" destId="{1410D08F-47DB-4B01-9D2E-283871809B3A}" srcOrd="2"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E4AFA3-ADAD-4B98-893A-5E4470497678}" type="doc">
      <dgm:prSet loTypeId="urn:microsoft.com/office/officeart/2005/8/layout/chevron1" loCatId="process" qsTypeId="urn:microsoft.com/office/officeart/2005/8/quickstyle/simple1" qsCatId="simple" csTypeId="urn:microsoft.com/office/officeart/2005/8/colors/accent1_2" csCatId="accent1" phldr="1"/>
      <dgm:spPr/>
    </dgm:pt>
    <dgm:pt modelId="{A1BBEB26-7954-4423-9839-70CB905A2EE9}">
      <dgm:prSet phldrT="[Текст]" custT="1">
        <dgm:style>
          <a:lnRef idx="2">
            <a:schemeClr val="accent2"/>
          </a:lnRef>
          <a:fillRef idx="1">
            <a:schemeClr val="lt1"/>
          </a:fillRef>
          <a:effectRef idx="0">
            <a:schemeClr val="accent2"/>
          </a:effectRef>
          <a:fontRef idx="minor">
            <a:schemeClr val="dk1"/>
          </a:fontRef>
        </dgm:style>
      </dgm:prSet>
      <dgm:spPr/>
      <dgm:t>
        <a:bodyPr/>
        <a:lstStyle/>
        <a:p>
          <a:r>
            <a:rPr lang="ru-RU" sz="3200" b="0" dirty="0" smtClean="0">
              <a:solidFill>
                <a:schemeClr val="tx1"/>
              </a:solidFill>
              <a:latin typeface="Times New Roman" pitchFamily="18" charset="0"/>
              <a:cs typeface="Times New Roman" pitchFamily="18" charset="0"/>
            </a:rPr>
            <a:t>Направленность:</a:t>
          </a:r>
          <a:endParaRPr lang="ru-RU" sz="3200" b="0" dirty="0">
            <a:solidFill>
              <a:schemeClr val="tx1"/>
            </a:solidFill>
            <a:latin typeface="Times New Roman" pitchFamily="18" charset="0"/>
            <a:cs typeface="Times New Roman" pitchFamily="18" charset="0"/>
          </a:endParaRPr>
        </a:p>
      </dgm:t>
    </dgm:pt>
    <dgm:pt modelId="{01E27701-853E-4DE0-B994-217CD7EF53F2}" type="parTrans" cxnId="{817E07C8-732C-47B4-9624-56BBFAC8CC32}">
      <dgm:prSet/>
      <dgm:spPr/>
      <dgm:t>
        <a:bodyPr/>
        <a:lstStyle/>
        <a:p>
          <a:endParaRPr lang="ru-RU"/>
        </a:p>
      </dgm:t>
    </dgm:pt>
    <dgm:pt modelId="{ED7AD5CB-D0C7-4442-9738-5DAC0C864A79}" type="sibTrans" cxnId="{817E07C8-732C-47B4-9624-56BBFAC8CC32}">
      <dgm:prSet/>
      <dgm:spPr/>
      <dgm:t>
        <a:bodyPr/>
        <a:lstStyle/>
        <a:p>
          <a:endParaRPr lang="ru-RU"/>
        </a:p>
      </dgm:t>
    </dgm:pt>
    <dgm:pt modelId="{1A020D71-00F8-4244-9108-1ACBDB107674}">
      <dgm:prSet custT="1">
        <dgm:style>
          <a:lnRef idx="2">
            <a:schemeClr val="accent2"/>
          </a:lnRef>
          <a:fillRef idx="1">
            <a:schemeClr val="lt1"/>
          </a:fillRef>
          <a:effectRef idx="0">
            <a:schemeClr val="accent2"/>
          </a:effectRef>
          <a:fontRef idx="minor">
            <a:schemeClr val="dk1"/>
          </a:fontRef>
        </dgm:style>
      </dgm:prSet>
      <dgm:spPr/>
      <dgm:t>
        <a:bodyPr/>
        <a:lstStyle/>
        <a:p>
          <a:r>
            <a:rPr lang="ru-RU" sz="1800" b="1" dirty="0" smtClean="0">
              <a:solidFill>
                <a:srgbClr val="C00000"/>
              </a:solidFill>
              <a:latin typeface="Times New Roman" panose="02020603050405020304" pitchFamily="18" charset="0"/>
              <a:cs typeface="Times New Roman" panose="02020603050405020304" pitchFamily="18" charset="0"/>
            </a:rPr>
            <a:t>Социально-коммуникативное,  художественно-эстетическое, познавательная</a:t>
          </a:r>
          <a:endParaRPr lang="ru-RU" sz="1800" b="1" dirty="0">
            <a:solidFill>
              <a:srgbClr val="C00000"/>
            </a:solidFill>
          </a:endParaRPr>
        </a:p>
      </dgm:t>
    </dgm:pt>
    <dgm:pt modelId="{06C92983-D451-4B8B-B2F4-1C1B1D6BB730}" type="parTrans" cxnId="{3FAC4ABC-ED8F-4E4C-AD31-C3E19FFF7FD0}">
      <dgm:prSet/>
      <dgm:spPr/>
      <dgm:t>
        <a:bodyPr/>
        <a:lstStyle/>
        <a:p>
          <a:endParaRPr lang="ru-RU"/>
        </a:p>
      </dgm:t>
    </dgm:pt>
    <dgm:pt modelId="{DD683606-AFFE-4851-9258-7414DF7D47CA}" type="sibTrans" cxnId="{3FAC4ABC-ED8F-4E4C-AD31-C3E19FFF7FD0}">
      <dgm:prSet/>
      <dgm:spPr/>
      <dgm:t>
        <a:bodyPr/>
        <a:lstStyle/>
        <a:p>
          <a:endParaRPr lang="ru-RU"/>
        </a:p>
      </dgm:t>
    </dgm:pt>
    <dgm:pt modelId="{4F5D94DA-B91D-4F29-9F5A-1A4BC973A4E6}" type="pres">
      <dgm:prSet presAssocID="{EEE4AFA3-ADAD-4B98-893A-5E4470497678}" presName="Name0" presStyleCnt="0">
        <dgm:presLayoutVars>
          <dgm:dir/>
          <dgm:animLvl val="lvl"/>
          <dgm:resizeHandles val="exact"/>
        </dgm:presLayoutVars>
      </dgm:prSet>
      <dgm:spPr/>
    </dgm:pt>
    <dgm:pt modelId="{7CF3C60B-9F62-4B94-9B25-A6450B335D23}" type="pres">
      <dgm:prSet presAssocID="{A1BBEB26-7954-4423-9839-70CB905A2EE9}" presName="parTxOnly" presStyleLbl="node1" presStyleIdx="0" presStyleCnt="2" custLinFactX="-39061" custLinFactNeighborX="-100000" custLinFactNeighborY="44629">
        <dgm:presLayoutVars>
          <dgm:chMax val="0"/>
          <dgm:chPref val="0"/>
          <dgm:bulletEnabled val="1"/>
        </dgm:presLayoutVars>
      </dgm:prSet>
      <dgm:spPr/>
      <dgm:t>
        <a:bodyPr/>
        <a:lstStyle/>
        <a:p>
          <a:endParaRPr lang="ru-RU"/>
        </a:p>
      </dgm:t>
    </dgm:pt>
    <dgm:pt modelId="{2ADB02AB-C3FE-4119-807D-6312026A07E8}" type="pres">
      <dgm:prSet presAssocID="{ED7AD5CB-D0C7-4442-9738-5DAC0C864A79}" presName="parTxOnlySpace" presStyleCnt="0"/>
      <dgm:spPr/>
    </dgm:pt>
    <dgm:pt modelId="{98CEC908-6FF8-49CE-B201-DE8D3968799E}" type="pres">
      <dgm:prSet presAssocID="{1A020D71-00F8-4244-9108-1ACBDB107674}" presName="parTxOnly" presStyleLbl="node1" presStyleIdx="1" presStyleCnt="2">
        <dgm:presLayoutVars>
          <dgm:chMax val="0"/>
          <dgm:chPref val="0"/>
          <dgm:bulletEnabled val="1"/>
        </dgm:presLayoutVars>
      </dgm:prSet>
      <dgm:spPr/>
      <dgm:t>
        <a:bodyPr/>
        <a:lstStyle/>
        <a:p>
          <a:endParaRPr lang="ru-RU"/>
        </a:p>
      </dgm:t>
    </dgm:pt>
  </dgm:ptLst>
  <dgm:cxnLst>
    <dgm:cxn modelId="{817E07C8-732C-47B4-9624-56BBFAC8CC32}" srcId="{EEE4AFA3-ADAD-4B98-893A-5E4470497678}" destId="{A1BBEB26-7954-4423-9839-70CB905A2EE9}" srcOrd="0" destOrd="0" parTransId="{01E27701-853E-4DE0-B994-217CD7EF53F2}" sibTransId="{ED7AD5CB-D0C7-4442-9738-5DAC0C864A79}"/>
    <dgm:cxn modelId="{3B201588-E112-4C1F-AD21-BDF6DBF28EDE}" type="presOf" srcId="{1A020D71-00F8-4244-9108-1ACBDB107674}" destId="{98CEC908-6FF8-49CE-B201-DE8D3968799E}" srcOrd="0" destOrd="0" presId="urn:microsoft.com/office/officeart/2005/8/layout/chevron1"/>
    <dgm:cxn modelId="{7648A2CB-BEA5-4031-85C0-8B0F805D11A9}" type="presOf" srcId="{EEE4AFA3-ADAD-4B98-893A-5E4470497678}" destId="{4F5D94DA-B91D-4F29-9F5A-1A4BC973A4E6}" srcOrd="0" destOrd="0" presId="urn:microsoft.com/office/officeart/2005/8/layout/chevron1"/>
    <dgm:cxn modelId="{3FAC4ABC-ED8F-4E4C-AD31-C3E19FFF7FD0}" srcId="{EEE4AFA3-ADAD-4B98-893A-5E4470497678}" destId="{1A020D71-00F8-4244-9108-1ACBDB107674}" srcOrd="1" destOrd="0" parTransId="{06C92983-D451-4B8B-B2F4-1C1B1D6BB730}" sibTransId="{DD683606-AFFE-4851-9258-7414DF7D47CA}"/>
    <dgm:cxn modelId="{CCB7569C-0387-4358-91FA-F5FB506D05CE}" type="presOf" srcId="{A1BBEB26-7954-4423-9839-70CB905A2EE9}" destId="{7CF3C60B-9F62-4B94-9B25-A6450B335D23}" srcOrd="0" destOrd="0" presId="urn:microsoft.com/office/officeart/2005/8/layout/chevron1"/>
    <dgm:cxn modelId="{BFD83595-F42F-4D95-9E76-11531221A631}" type="presParOf" srcId="{4F5D94DA-B91D-4F29-9F5A-1A4BC973A4E6}" destId="{7CF3C60B-9F62-4B94-9B25-A6450B335D23}" srcOrd="0" destOrd="0" presId="urn:microsoft.com/office/officeart/2005/8/layout/chevron1"/>
    <dgm:cxn modelId="{7E41597E-BDE3-40D2-BE7D-FA38A6213E33}" type="presParOf" srcId="{4F5D94DA-B91D-4F29-9F5A-1A4BC973A4E6}" destId="{2ADB02AB-C3FE-4119-807D-6312026A07E8}" srcOrd="1" destOrd="0" presId="urn:microsoft.com/office/officeart/2005/8/layout/chevron1"/>
    <dgm:cxn modelId="{A82CFC45-21C2-4C5E-A6FE-45B6AB9601CD}" type="presParOf" srcId="{4F5D94DA-B91D-4F29-9F5A-1A4BC973A4E6}" destId="{98CEC908-6FF8-49CE-B201-DE8D3968799E}" srcOrd="2"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E4AFA3-ADAD-4B98-893A-5E4470497678}" type="doc">
      <dgm:prSet loTypeId="urn:microsoft.com/office/officeart/2005/8/layout/chevron1" loCatId="process" qsTypeId="urn:microsoft.com/office/officeart/2005/8/quickstyle/simple1" qsCatId="simple" csTypeId="urn:microsoft.com/office/officeart/2005/8/colors/accent1_2" csCatId="accent1" phldr="1"/>
      <dgm:spPr/>
    </dgm:pt>
    <dgm:pt modelId="{A1BBEB26-7954-4423-9839-70CB905A2EE9}">
      <dgm:prSet phldrT="[Текст]" custT="1">
        <dgm:style>
          <a:lnRef idx="2">
            <a:schemeClr val="accent2"/>
          </a:lnRef>
          <a:fillRef idx="1">
            <a:schemeClr val="lt1"/>
          </a:fillRef>
          <a:effectRef idx="0">
            <a:schemeClr val="accent2"/>
          </a:effectRef>
          <a:fontRef idx="minor">
            <a:schemeClr val="dk1"/>
          </a:fontRef>
        </dgm:style>
      </dgm:prSet>
      <dgm:spPr/>
      <dgm:t>
        <a:bodyPr/>
        <a:lstStyle/>
        <a:p>
          <a:r>
            <a:rPr lang="ru-RU" sz="3200" b="0" dirty="0" smtClean="0">
              <a:solidFill>
                <a:schemeClr val="tx1"/>
              </a:solidFill>
              <a:latin typeface="Times New Roman" pitchFamily="18" charset="0"/>
              <a:cs typeface="Times New Roman" pitchFamily="18" charset="0"/>
            </a:rPr>
            <a:t>Направление:</a:t>
          </a:r>
          <a:endParaRPr lang="ru-RU" sz="3200" b="0" dirty="0">
            <a:solidFill>
              <a:schemeClr val="tx1"/>
            </a:solidFill>
            <a:latin typeface="Times New Roman" pitchFamily="18" charset="0"/>
            <a:cs typeface="Times New Roman" pitchFamily="18" charset="0"/>
          </a:endParaRPr>
        </a:p>
      </dgm:t>
    </dgm:pt>
    <dgm:pt modelId="{01E27701-853E-4DE0-B994-217CD7EF53F2}" type="parTrans" cxnId="{817E07C8-732C-47B4-9624-56BBFAC8CC32}">
      <dgm:prSet/>
      <dgm:spPr/>
      <dgm:t>
        <a:bodyPr/>
        <a:lstStyle/>
        <a:p>
          <a:endParaRPr lang="ru-RU"/>
        </a:p>
      </dgm:t>
    </dgm:pt>
    <dgm:pt modelId="{ED7AD5CB-D0C7-4442-9738-5DAC0C864A79}" type="sibTrans" cxnId="{817E07C8-732C-47B4-9624-56BBFAC8CC32}">
      <dgm:prSet/>
      <dgm:spPr/>
      <dgm:t>
        <a:bodyPr/>
        <a:lstStyle/>
        <a:p>
          <a:endParaRPr lang="ru-RU"/>
        </a:p>
      </dgm:t>
    </dgm:pt>
    <dgm:pt modelId="{52728491-50E1-488C-A96C-9797E94117DB}">
      <dgm:prSet custT="1">
        <dgm:style>
          <a:lnRef idx="2">
            <a:schemeClr val="accent2"/>
          </a:lnRef>
          <a:fillRef idx="1">
            <a:schemeClr val="lt1"/>
          </a:fillRef>
          <a:effectRef idx="0">
            <a:schemeClr val="accent2"/>
          </a:effectRef>
          <a:fontRef idx="minor">
            <a:schemeClr val="dk1"/>
          </a:fontRef>
        </dgm:style>
      </dgm:prSet>
      <dgm:spPr/>
      <dgm:t>
        <a:bodyPr/>
        <a:lstStyle/>
        <a:p>
          <a:r>
            <a:rPr lang="ru-RU" sz="2000" b="1" dirty="0" smtClean="0">
              <a:solidFill>
                <a:srgbClr val="C00000"/>
              </a:solidFill>
              <a:latin typeface="Times New Roman" panose="02020603050405020304" pitchFamily="18" charset="0"/>
              <a:cs typeface="Times New Roman" panose="02020603050405020304" pitchFamily="18" charset="0"/>
            </a:rPr>
            <a:t>Этнография, русское народное творчество</a:t>
          </a:r>
          <a:endParaRPr lang="ru-RU" sz="2000" b="1" dirty="0">
            <a:solidFill>
              <a:srgbClr val="C00000"/>
            </a:solidFill>
          </a:endParaRPr>
        </a:p>
      </dgm:t>
    </dgm:pt>
    <dgm:pt modelId="{11B53DCA-50E7-4388-BAB8-1884B60C9125}" type="parTrans" cxnId="{BD402D7D-3C07-41D7-917E-F88334FDAD6C}">
      <dgm:prSet/>
      <dgm:spPr/>
      <dgm:t>
        <a:bodyPr/>
        <a:lstStyle/>
        <a:p>
          <a:endParaRPr lang="ru-RU"/>
        </a:p>
      </dgm:t>
    </dgm:pt>
    <dgm:pt modelId="{087DEBAC-9876-4FA8-AF4D-1D9E74D7196F}" type="sibTrans" cxnId="{BD402D7D-3C07-41D7-917E-F88334FDAD6C}">
      <dgm:prSet/>
      <dgm:spPr/>
      <dgm:t>
        <a:bodyPr/>
        <a:lstStyle/>
        <a:p>
          <a:endParaRPr lang="ru-RU"/>
        </a:p>
      </dgm:t>
    </dgm:pt>
    <dgm:pt modelId="{4F5D94DA-B91D-4F29-9F5A-1A4BC973A4E6}" type="pres">
      <dgm:prSet presAssocID="{EEE4AFA3-ADAD-4B98-893A-5E4470497678}" presName="Name0" presStyleCnt="0">
        <dgm:presLayoutVars>
          <dgm:dir/>
          <dgm:animLvl val="lvl"/>
          <dgm:resizeHandles val="exact"/>
        </dgm:presLayoutVars>
      </dgm:prSet>
      <dgm:spPr/>
    </dgm:pt>
    <dgm:pt modelId="{7CF3C60B-9F62-4B94-9B25-A6450B335D23}" type="pres">
      <dgm:prSet presAssocID="{A1BBEB26-7954-4423-9839-70CB905A2EE9}" presName="parTxOnly" presStyleLbl="node1" presStyleIdx="0" presStyleCnt="2">
        <dgm:presLayoutVars>
          <dgm:chMax val="0"/>
          <dgm:chPref val="0"/>
          <dgm:bulletEnabled val="1"/>
        </dgm:presLayoutVars>
      </dgm:prSet>
      <dgm:spPr/>
      <dgm:t>
        <a:bodyPr/>
        <a:lstStyle/>
        <a:p>
          <a:endParaRPr lang="ru-RU"/>
        </a:p>
      </dgm:t>
    </dgm:pt>
    <dgm:pt modelId="{2ADB02AB-C3FE-4119-807D-6312026A07E8}" type="pres">
      <dgm:prSet presAssocID="{ED7AD5CB-D0C7-4442-9738-5DAC0C864A79}" presName="parTxOnlySpace" presStyleCnt="0"/>
      <dgm:spPr/>
    </dgm:pt>
    <dgm:pt modelId="{14DACD13-A4C6-4433-A973-184579CB2A3E}" type="pres">
      <dgm:prSet presAssocID="{52728491-50E1-488C-A96C-9797E94117DB}" presName="parTxOnly" presStyleLbl="node1" presStyleIdx="1" presStyleCnt="2">
        <dgm:presLayoutVars>
          <dgm:chMax val="0"/>
          <dgm:chPref val="0"/>
          <dgm:bulletEnabled val="1"/>
        </dgm:presLayoutVars>
      </dgm:prSet>
      <dgm:spPr/>
      <dgm:t>
        <a:bodyPr/>
        <a:lstStyle/>
        <a:p>
          <a:endParaRPr lang="ru-RU"/>
        </a:p>
      </dgm:t>
    </dgm:pt>
  </dgm:ptLst>
  <dgm:cxnLst>
    <dgm:cxn modelId="{817E07C8-732C-47B4-9624-56BBFAC8CC32}" srcId="{EEE4AFA3-ADAD-4B98-893A-5E4470497678}" destId="{A1BBEB26-7954-4423-9839-70CB905A2EE9}" srcOrd="0" destOrd="0" parTransId="{01E27701-853E-4DE0-B994-217CD7EF53F2}" sibTransId="{ED7AD5CB-D0C7-4442-9738-5DAC0C864A79}"/>
    <dgm:cxn modelId="{7540BE28-E0C3-4EA8-9BCE-F7009807E3C8}" type="presOf" srcId="{52728491-50E1-488C-A96C-9797E94117DB}" destId="{14DACD13-A4C6-4433-A973-184579CB2A3E}" srcOrd="0" destOrd="0" presId="urn:microsoft.com/office/officeart/2005/8/layout/chevron1"/>
    <dgm:cxn modelId="{B6622C72-AD83-487F-9FEB-F05B79E00A15}" type="presOf" srcId="{EEE4AFA3-ADAD-4B98-893A-5E4470497678}" destId="{4F5D94DA-B91D-4F29-9F5A-1A4BC973A4E6}" srcOrd="0" destOrd="0" presId="urn:microsoft.com/office/officeart/2005/8/layout/chevron1"/>
    <dgm:cxn modelId="{BD402D7D-3C07-41D7-917E-F88334FDAD6C}" srcId="{EEE4AFA3-ADAD-4B98-893A-5E4470497678}" destId="{52728491-50E1-488C-A96C-9797E94117DB}" srcOrd="1" destOrd="0" parTransId="{11B53DCA-50E7-4388-BAB8-1884B60C9125}" sibTransId="{087DEBAC-9876-4FA8-AF4D-1D9E74D7196F}"/>
    <dgm:cxn modelId="{CCB65AA3-42B3-4A59-B04F-F98B02F7F1A4}" type="presOf" srcId="{A1BBEB26-7954-4423-9839-70CB905A2EE9}" destId="{7CF3C60B-9F62-4B94-9B25-A6450B335D23}" srcOrd="0" destOrd="0" presId="urn:microsoft.com/office/officeart/2005/8/layout/chevron1"/>
    <dgm:cxn modelId="{13AB766D-0222-4DB3-89B1-BC1F1609560C}" type="presParOf" srcId="{4F5D94DA-B91D-4F29-9F5A-1A4BC973A4E6}" destId="{7CF3C60B-9F62-4B94-9B25-A6450B335D23}" srcOrd="0" destOrd="0" presId="urn:microsoft.com/office/officeart/2005/8/layout/chevron1"/>
    <dgm:cxn modelId="{98D3FE4F-C074-4095-9448-351CCE30EB22}" type="presParOf" srcId="{4F5D94DA-B91D-4F29-9F5A-1A4BC973A4E6}" destId="{2ADB02AB-C3FE-4119-807D-6312026A07E8}" srcOrd="1" destOrd="0" presId="urn:microsoft.com/office/officeart/2005/8/layout/chevron1"/>
    <dgm:cxn modelId="{2609963F-65AB-4F1D-94F8-0EDF252E219E}" type="presParOf" srcId="{4F5D94DA-B91D-4F29-9F5A-1A4BC973A4E6}" destId="{14DACD13-A4C6-4433-A973-184579CB2A3E}" srcOrd="2" destOrd="0" presId="urn:microsoft.com/office/officeart/2005/8/layout/chevron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0743EC-D8E7-4C06-9CDF-850B78E0E20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D61ED307-5BBE-42DA-96C4-9B50F96E6600}">
      <dgm:prSet>
        <dgm:style>
          <a:lnRef idx="2">
            <a:schemeClr val="accent2"/>
          </a:lnRef>
          <a:fillRef idx="1">
            <a:schemeClr val="lt1"/>
          </a:fillRef>
          <a:effectRef idx="0">
            <a:schemeClr val="accent2"/>
          </a:effectRef>
          <a:fontRef idx="minor">
            <a:schemeClr val="dk1"/>
          </a:fontRef>
        </dgm:style>
      </dgm:prSet>
      <dgm:spPr/>
      <dgm:t>
        <a:bodyPr/>
        <a:lstStyle/>
        <a:p>
          <a:pPr marL="0" indent="723900" algn="just"/>
          <a:r>
            <a:rPr lang="ru-RU" dirty="0" smtClean="0">
              <a:solidFill>
                <a:srgbClr val="7A0000"/>
              </a:solidFill>
              <a:latin typeface="Times New Roman" panose="02020603050405020304" pitchFamily="18" charset="0"/>
              <a:cs typeface="Times New Roman" panose="02020603050405020304" pitchFamily="18" charset="0"/>
            </a:rPr>
            <a:t>Возрождение в воспитании дошкольников патриотизма, как важнейшей духовно-нравственной и социальной ценности, посредством ознакомления с культурными традициями русского народа, бытом, обычаями, фольклором, праздничным календарем. </a:t>
          </a:r>
          <a:endParaRPr lang="ru-RU" dirty="0">
            <a:solidFill>
              <a:srgbClr val="7A0000"/>
            </a:solidFill>
          </a:endParaRPr>
        </a:p>
      </dgm:t>
    </dgm:pt>
    <dgm:pt modelId="{E050F800-51F5-483C-A58B-42BD9EE3AA17}" type="parTrans" cxnId="{23105BBA-A603-4860-8B0D-FF3D88ED3095}">
      <dgm:prSet/>
      <dgm:spPr/>
      <dgm:t>
        <a:bodyPr/>
        <a:lstStyle/>
        <a:p>
          <a:endParaRPr lang="ru-RU"/>
        </a:p>
      </dgm:t>
    </dgm:pt>
    <dgm:pt modelId="{AC95CA89-6549-4F00-8B9E-DD1515AD32A9}" type="sibTrans" cxnId="{23105BBA-A603-4860-8B0D-FF3D88ED3095}">
      <dgm:prSet/>
      <dgm:spPr/>
      <dgm:t>
        <a:bodyPr/>
        <a:lstStyle/>
        <a:p>
          <a:endParaRPr lang="ru-RU"/>
        </a:p>
      </dgm:t>
    </dgm:pt>
    <dgm:pt modelId="{2CBEF8BF-ACAE-4EA0-A121-A9BBE1B59FFE}" type="pres">
      <dgm:prSet presAssocID="{FA0743EC-D8E7-4C06-9CDF-850B78E0E207}" presName="linear" presStyleCnt="0">
        <dgm:presLayoutVars>
          <dgm:animLvl val="lvl"/>
          <dgm:resizeHandles val="exact"/>
        </dgm:presLayoutVars>
      </dgm:prSet>
      <dgm:spPr/>
      <dgm:t>
        <a:bodyPr/>
        <a:lstStyle/>
        <a:p>
          <a:endParaRPr lang="ru-RU"/>
        </a:p>
      </dgm:t>
    </dgm:pt>
    <dgm:pt modelId="{92EFDB3C-5A57-457B-9184-FA4D6B4591FF}" type="pres">
      <dgm:prSet presAssocID="{D61ED307-5BBE-42DA-96C4-9B50F96E6600}" presName="parentText" presStyleLbl="node1" presStyleIdx="0" presStyleCnt="1" custLinFactNeighborY="-8119">
        <dgm:presLayoutVars>
          <dgm:chMax val="0"/>
          <dgm:bulletEnabled val="1"/>
        </dgm:presLayoutVars>
      </dgm:prSet>
      <dgm:spPr/>
      <dgm:t>
        <a:bodyPr/>
        <a:lstStyle/>
        <a:p>
          <a:endParaRPr lang="ru-RU"/>
        </a:p>
      </dgm:t>
    </dgm:pt>
  </dgm:ptLst>
  <dgm:cxnLst>
    <dgm:cxn modelId="{466EC2D7-08CE-4270-A869-B5FD73048B36}" type="presOf" srcId="{FA0743EC-D8E7-4C06-9CDF-850B78E0E207}" destId="{2CBEF8BF-ACAE-4EA0-A121-A9BBE1B59FFE}" srcOrd="0" destOrd="0" presId="urn:microsoft.com/office/officeart/2005/8/layout/vList2"/>
    <dgm:cxn modelId="{23105BBA-A603-4860-8B0D-FF3D88ED3095}" srcId="{FA0743EC-D8E7-4C06-9CDF-850B78E0E207}" destId="{D61ED307-5BBE-42DA-96C4-9B50F96E6600}" srcOrd="0" destOrd="0" parTransId="{E050F800-51F5-483C-A58B-42BD9EE3AA17}" sibTransId="{AC95CA89-6549-4F00-8B9E-DD1515AD32A9}"/>
    <dgm:cxn modelId="{47714B4D-953B-483D-B6AF-BC5BEBF0680D}" type="presOf" srcId="{D61ED307-5BBE-42DA-96C4-9B50F96E6600}" destId="{92EFDB3C-5A57-457B-9184-FA4D6B4591FF}" srcOrd="0" destOrd="0" presId="urn:microsoft.com/office/officeart/2005/8/layout/vList2"/>
    <dgm:cxn modelId="{2551CB4C-DF1C-4082-BFA6-9DCB1A035244}" type="presParOf" srcId="{2CBEF8BF-ACAE-4EA0-A121-A9BBE1B59FFE}" destId="{92EFDB3C-5A57-457B-9184-FA4D6B4591F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66FAC4-83D0-486E-BF95-8087B667ADAC}" type="doc">
      <dgm:prSet loTypeId="urn:microsoft.com/office/officeart/2005/8/layout/chevron2" loCatId="list" qsTypeId="urn:microsoft.com/office/officeart/2005/8/quickstyle/3d1" qsCatId="3D" csTypeId="urn:microsoft.com/office/officeart/2005/8/colors/accent2_2" csCatId="accent2" phldr="1"/>
      <dgm:spPr/>
      <dgm:t>
        <a:bodyPr/>
        <a:lstStyle/>
        <a:p>
          <a:endParaRPr lang="ru-RU"/>
        </a:p>
      </dgm:t>
    </dgm:pt>
    <dgm:pt modelId="{133C2D90-BC57-4898-8CF1-1BEC0BE7836A}">
      <dgm:prSet phldrT="[Текст]"/>
      <dgm:spPr/>
      <dgm:t>
        <a:bodyPr/>
        <a:lstStyle/>
        <a:p>
          <a:r>
            <a:rPr lang="ru-RU" dirty="0" smtClean="0">
              <a:sym typeface="Symbol"/>
            </a:rPr>
            <a:t></a:t>
          </a:r>
          <a:endParaRPr lang="ru-RU" dirty="0"/>
        </a:p>
      </dgm:t>
    </dgm:pt>
    <dgm:pt modelId="{3A2708DF-BCD9-4040-A2AF-0557F8772833}" type="parTrans" cxnId="{12A24CEA-83A6-47B5-82E0-AA55E67121D1}">
      <dgm:prSet/>
      <dgm:spPr/>
      <dgm:t>
        <a:bodyPr/>
        <a:lstStyle/>
        <a:p>
          <a:endParaRPr lang="ru-RU"/>
        </a:p>
      </dgm:t>
    </dgm:pt>
    <dgm:pt modelId="{FA1FE79B-7EB7-4033-AC06-EBC249718369}" type="sibTrans" cxnId="{12A24CEA-83A6-47B5-82E0-AA55E67121D1}">
      <dgm:prSet/>
      <dgm:spPr/>
      <dgm:t>
        <a:bodyPr/>
        <a:lstStyle/>
        <a:p>
          <a:endParaRPr lang="ru-RU"/>
        </a:p>
      </dgm:t>
    </dgm:pt>
    <dgm:pt modelId="{6C7D5E6F-7058-431E-99AF-1D71C43A0A4F}">
      <dgm:prSet phldrT="[Текст]" custT="1"/>
      <dgm:spPr/>
      <dgm:t>
        <a:bodyPr/>
        <a:lstStyle/>
        <a:p>
          <a:pPr algn="just"/>
          <a:r>
            <a:rPr lang="ru-RU" sz="1800" dirty="0" smtClean="0">
              <a:solidFill>
                <a:srgbClr val="7A0000"/>
              </a:solidFill>
              <a:latin typeface="Times New Roman" panose="02020603050405020304" pitchFamily="18" charset="0"/>
              <a:cs typeface="Times New Roman" panose="02020603050405020304" pitchFamily="18" charset="0"/>
            </a:rPr>
            <a:t>Способствовать формированию представлений о формах традиционного семейного уклада.</a:t>
          </a:r>
          <a:endParaRPr lang="ru-RU" dirty="0">
            <a:solidFill>
              <a:srgbClr val="7A0000"/>
            </a:solidFill>
          </a:endParaRPr>
        </a:p>
      </dgm:t>
    </dgm:pt>
    <dgm:pt modelId="{6376CA43-3864-43A6-8360-CA198210B143}" type="parTrans" cxnId="{B4DA0D38-0D53-4529-83E1-B2CF3C9E5999}">
      <dgm:prSet/>
      <dgm:spPr/>
      <dgm:t>
        <a:bodyPr/>
        <a:lstStyle/>
        <a:p>
          <a:endParaRPr lang="ru-RU"/>
        </a:p>
      </dgm:t>
    </dgm:pt>
    <dgm:pt modelId="{B4448731-5696-4725-8F72-DFF5E4A7C39C}" type="sibTrans" cxnId="{B4DA0D38-0D53-4529-83E1-B2CF3C9E5999}">
      <dgm:prSet/>
      <dgm:spPr/>
      <dgm:t>
        <a:bodyPr/>
        <a:lstStyle/>
        <a:p>
          <a:endParaRPr lang="ru-RU"/>
        </a:p>
      </dgm:t>
    </dgm:pt>
    <dgm:pt modelId="{27A5FACF-B8B6-4E2A-9792-A773F8191322}">
      <dgm:prSet phldrT="[Текст]"/>
      <dgm:spPr/>
      <dgm:t>
        <a:bodyPr/>
        <a:lstStyle/>
        <a:p>
          <a:r>
            <a:rPr lang="ru-RU" dirty="0" smtClean="0">
              <a:solidFill>
                <a:srgbClr val="7A0000"/>
              </a:solidFill>
              <a:sym typeface="Symbol"/>
            </a:rPr>
            <a:t></a:t>
          </a:r>
          <a:endParaRPr lang="ru-RU" dirty="0">
            <a:solidFill>
              <a:srgbClr val="7A0000"/>
            </a:solidFill>
          </a:endParaRPr>
        </a:p>
      </dgm:t>
    </dgm:pt>
    <dgm:pt modelId="{74779C7C-817E-43C9-B205-7C7D9A44C5BD}" type="parTrans" cxnId="{D8CDCC28-3378-4732-86DB-3629E73FB7D5}">
      <dgm:prSet/>
      <dgm:spPr/>
      <dgm:t>
        <a:bodyPr/>
        <a:lstStyle/>
        <a:p>
          <a:endParaRPr lang="ru-RU"/>
        </a:p>
      </dgm:t>
    </dgm:pt>
    <dgm:pt modelId="{F184633D-8B29-4737-BC03-0A04B0C6E049}" type="sibTrans" cxnId="{D8CDCC28-3378-4732-86DB-3629E73FB7D5}">
      <dgm:prSet/>
      <dgm:spPr/>
      <dgm:t>
        <a:bodyPr/>
        <a:lstStyle/>
        <a:p>
          <a:endParaRPr lang="ru-RU"/>
        </a:p>
      </dgm:t>
    </dgm:pt>
    <dgm:pt modelId="{4CB058C2-0991-4AA1-9030-B7A30798E66A}">
      <dgm:prSet phldrT="[Текст]" custT="1"/>
      <dgm:spPr/>
      <dgm:t>
        <a:bodyPr/>
        <a:lstStyle/>
        <a:p>
          <a:pPr algn="just"/>
          <a:r>
            <a:rPr lang="ru-RU" sz="1800" dirty="0" smtClean="0">
              <a:solidFill>
                <a:srgbClr val="7A0000"/>
              </a:solidFill>
              <a:latin typeface="Times New Roman" panose="02020603050405020304" pitchFamily="18" charset="0"/>
              <a:cs typeface="Times New Roman" panose="02020603050405020304" pitchFamily="18" charset="0"/>
            </a:rPr>
            <a:t>Ориентировать семью на духовно – нравственное воспитание детей. </a:t>
          </a:r>
          <a:endParaRPr lang="ru-RU" dirty="0">
            <a:solidFill>
              <a:srgbClr val="7A0000"/>
            </a:solidFill>
          </a:endParaRPr>
        </a:p>
      </dgm:t>
    </dgm:pt>
    <dgm:pt modelId="{2AC8B46F-D0CF-4362-93CC-DFC4DA00AB19}" type="parTrans" cxnId="{AB9F89B5-B2C3-4CCE-8078-66A7B3F3F466}">
      <dgm:prSet/>
      <dgm:spPr/>
      <dgm:t>
        <a:bodyPr/>
        <a:lstStyle/>
        <a:p>
          <a:endParaRPr lang="ru-RU"/>
        </a:p>
      </dgm:t>
    </dgm:pt>
    <dgm:pt modelId="{2EE0A934-E339-44EF-8BED-4729957CCEB8}" type="sibTrans" cxnId="{AB9F89B5-B2C3-4CCE-8078-66A7B3F3F466}">
      <dgm:prSet/>
      <dgm:spPr/>
      <dgm:t>
        <a:bodyPr/>
        <a:lstStyle/>
        <a:p>
          <a:endParaRPr lang="ru-RU"/>
        </a:p>
      </dgm:t>
    </dgm:pt>
    <dgm:pt modelId="{A4939FF3-8FAF-4034-A842-F34F8829E8BE}">
      <dgm:prSet phldrT="[Текст]"/>
      <dgm:spPr/>
      <dgm:t>
        <a:bodyPr/>
        <a:lstStyle/>
        <a:p>
          <a:r>
            <a:rPr lang="ru-RU" dirty="0" smtClean="0">
              <a:solidFill>
                <a:srgbClr val="7A0000"/>
              </a:solidFill>
              <a:sym typeface="Symbol"/>
            </a:rPr>
            <a:t></a:t>
          </a:r>
          <a:endParaRPr lang="ru-RU" dirty="0">
            <a:solidFill>
              <a:srgbClr val="7A0000"/>
            </a:solidFill>
          </a:endParaRPr>
        </a:p>
      </dgm:t>
    </dgm:pt>
    <dgm:pt modelId="{ED8DDB84-6067-4EDE-B53D-118E121B25DF}" type="parTrans" cxnId="{576C8E47-9249-4F70-ABDF-87A0B4A146FE}">
      <dgm:prSet/>
      <dgm:spPr/>
      <dgm:t>
        <a:bodyPr/>
        <a:lstStyle/>
        <a:p>
          <a:endParaRPr lang="ru-RU"/>
        </a:p>
      </dgm:t>
    </dgm:pt>
    <dgm:pt modelId="{FE4B0467-6B74-4C6B-A651-1FE458624D17}" type="sibTrans" cxnId="{576C8E47-9249-4F70-ABDF-87A0B4A146FE}">
      <dgm:prSet/>
      <dgm:spPr/>
      <dgm:t>
        <a:bodyPr/>
        <a:lstStyle/>
        <a:p>
          <a:endParaRPr lang="ru-RU"/>
        </a:p>
      </dgm:t>
    </dgm:pt>
    <dgm:pt modelId="{3B3DCCA0-CFE8-411C-8B4D-682BE7868462}">
      <dgm:prSet phldrT="[Текст]" custT="1"/>
      <dgm:spPr/>
      <dgm:t>
        <a:bodyPr/>
        <a:lstStyle/>
        <a:p>
          <a:pPr algn="just"/>
          <a:r>
            <a:rPr lang="ru-RU" sz="1800" dirty="0" smtClean="0">
              <a:solidFill>
                <a:srgbClr val="7A0000"/>
              </a:solidFill>
              <a:latin typeface="Times New Roman" panose="02020603050405020304" pitchFamily="18" charset="0"/>
              <a:cs typeface="Times New Roman" panose="02020603050405020304" pitchFamily="18" charset="0"/>
            </a:rPr>
            <a:t>Раскрыть через предметы, экспонаты выставки, экспозиции в доступной форме уникальную историю своей Родины.</a:t>
          </a:r>
          <a:endParaRPr lang="ru-RU" dirty="0">
            <a:solidFill>
              <a:srgbClr val="7A0000"/>
            </a:solidFill>
          </a:endParaRPr>
        </a:p>
      </dgm:t>
    </dgm:pt>
    <dgm:pt modelId="{5C2D7525-5E96-43BF-92AD-79EF9E2B59BF}" type="parTrans" cxnId="{A590C44A-FB65-4033-AEF1-F11321865FB3}">
      <dgm:prSet/>
      <dgm:spPr/>
      <dgm:t>
        <a:bodyPr/>
        <a:lstStyle/>
        <a:p>
          <a:endParaRPr lang="ru-RU"/>
        </a:p>
      </dgm:t>
    </dgm:pt>
    <dgm:pt modelId="{43BB7F12-8AAD-4ADD-8F39-54AAB7139402}" type="sibTrans" cxnId="{A590C44A-FB65-4033-AEF1-F11321865FB3}">
      <dgm:prSet/>
      <dgm:spPr/>
      <dgm:t>
        <a:bodyPr/>
        <a:lstStyle/>
        <a:p>
          <a:endParaRPr lang="ru-RU"/>
        </a:p>
      </dgm:t>
    </dgm:pt>
    <dgm:pt modelId="{1DB9C615-6795-4465-8E53-E124F10F74FA}" type="pres">
      <dgm:prSet presAssocID="{1366FAC4-83D0-486E-BF95-8087B667ADAC}" presName="linearFlow" presStyleCnt="0">
        <dgm:presLayoutVars>
          <dgm:dir/>
          <dgm:animLvl val="lvl"/>
          <dgm:resizeHandles val="exact"/>
        </dgm:presLayoutVars>
      </dgm:prSet>
      <dgm:spPr/>
      <dgm:t>
        <a:bodyPr/>
        <a:lstStyle/>
        <a:p>
          <a:endParaRPr lang="ru-RU"/>
        </a:p>
      </dgm:t>
    </dgm:pt>
    <dgm:pt modelId="{FB4FAB14-AC39-492F-AFA1-64D1D8533205}" type="pres">
      <dgm:prSet presAssocID="{133C2D90-BC57-4898-8CF1-1BEC0BE7836A}" presName="composite" presStyleCnt="0"/>
      <dgm:spPr/>
    </dgm:pt>
    <dgm:pt modelId="{B02CE21E-ADBA-4C6C-BCE5-2F7755AE2D52}" type="pres">
      <dgm:prSet presAssocID="{133C2D90-BC57-4898-8CF1-1BEC0BE7836A}" presName="parentText" presStyleLbl="alignNode1" presStyleIdx="0" presStyleCnt="3" custLinFactNeighborX="-5484" custLinFactNeighborY="-178">
        <dgm:presLayoutVars>
          <dgm:chMax val="1"/>
          <dgm:bulletEnabled val="1"/>
        </dgm:presLayoutVars>
      </dgm:prSet>
      <dgm:spPr/>
      <dgm:t>
        <a:bodyPr/>
        <a:lstStyle/>
        <a:p>
          <a:endParaRPr lang="ru-RU"/>
        </a:p>
      </dgm:t>
    </dgm:pt>
    <dgm:pt modelId="{154AE966-593E-424C-A764-65B3283FE6DA}" type="pres">
      <dgm:prSet presAssocID="{133C2D90-BC57-4898-8CF1-1BEC0BE7836A}" presName="descendantText" presStyleLbl="alignAcc1" presStyleIdx="0" presStyleCnt="3" custLinFactNeighborX="620" custLinFactNeighborY="-6190">
        <dgm:presLayoutVars>
          <dgm:bulletEnabled val="1"/>
        </dgm:presLayoutVars>
      </dgm:prSet>
      <dgm:spPr/>
      <dgm:t>
        <a:bodyPr/>
        <a:lstStyle/>
        <a:p>
          <a:endParaRPr lang="ru-RU"/>
        </a:p>
      </dgm:t>
    </dgm:pt>
    <dgm:pt modelId="{23210CE3-94D5-4C5E-BD2E-5833173BA2B5}" type="pres">
      <dgm:prSet presAssocID="{FA1FE79B-7EB7-4033-AC06-EBC249718369}" presName="sp" presStyleCnt="0"/>
      <dgm:spPr/>
    </dgm:pt>
    <dgm:pt modelId="{92624EA5-3B6C-44C2-9500-284C564C37E4}" type="pres">
      <dgm:prSet presAssocID="{27A5FACF-B8B6-4E2A-9792-A773F8191322}" presName="composite" presStyleCnt="0"/>
      <dgm:spPr/>
    </dgm:pt>
    <dgm:pt modelId="{057AFBAD-8001-4420-B31C-470599681011}" type="pres">
      <dgm:prSet presAssocID="{27A5FACF-B8B6-4E2A-9792-A773F8191322}" presName="parentText" presStyleLbl="alignNode1" presStyleIdx="1" presStyleCnt="3">
        <dgm:presLayoutVars>
          <dgm:chMax val="1"/>
          <dgm:bulletEnabled val="1"/>
        </dgm:presLayoutVars>
      </dgm:prSet>
      <dgm:spPr/>
      <dgm:t>
        <a:bodyPr/>
        <a:lstStyle/>
        <a:p>
          <a:endParaRPr lang="ru-RU"/>
        </a:p>
      </dgm:t>
    </dgm:pt>
    <dgm:pt modelId="{D1810760-7B8A-47BD-B85A-47C11C531F1B}" type="pres">
      <dgm:prSet presAssocID="{27A5FACF-B8B6-4E2A-9792-A773F8191322}" presName="descendantText" presStyleLbl="alignAcc1" presStyleIdx="1" presStyleCnt="3">
        <dgm:presLayoutVars>
          <dgm:bulletEnabled val="1"/>
        </dgm:presLayoutVars>
      </dgm:prSet>
      <dgm:spPr/>
      <dgm:t>
        <a:bodyPr/>
        <a:lstStyle/>
        <a:p>
          <a:endParaRPr lang="ru-RU"/>
        </a:p>
      </dgm:t>
    </dgm:pt>
    <dgm:pt modelId="{BE436369-B52B-46AD-A914-97E27E621515}" type="pres">
      <dgm:prSet presAssocID="{F184633D-8B29-4737-BC03-0A04B0C6E049}" presName="sp" presStyleCnt="0"/>
      <dgm:spPr/>
    </dgm:pt>
    <dgm:pt modelId="{430FCB4B-1506-4BF2-AADF-DC711753E620}" type="pres">
      <dgm:prSet presAssocID="{A4939FF3-8FAF-4034-A842-F34F8829E8BE}" presName="composite" presStyleCnt="0"/>
      <dgm:spPr/>
    </dgm:pt>
    <dgm:pt modelId="{3EE6EBF4-0286-4DF8-9415-F27E805F1E3C}" type="pres">
      <dgm:prSet presAssocID="{A4939FF3-8FAF-4034-A842-F34F8829E8BE}" presName="parentText" presStyleLbl="alignNode1" presStyleIdx="2" presStyleCnt="3" custLinFactNeighborX="0" custLinFactNeighborY="-8336">
        <dgm:presLayoutVars>
          <dgm:chMax val="1"/>
          <dgm:bulletEnabled val="1"/>
        </dgm:presLayoutVars>
      </dgm:prSet>
      <dgm:spPr/>
      <dgm:t>
        <a:bodyPr/>
        <a:lstStyle/>
        <a:p>
          <a:endParaRPr lang="ru-RU"/>
        </a:p>
      </dgm:t>
    </dgm:pt>
    <dgm:pt modelId="{21960467-CD7D-415D-8A5D-E0FB88DFA2BA}" type="pres">
      <dgm:prSet presAssocID="{A4939FF3-8FAF-4034-A842-F34F8829E8BE}" presName="descendantText" presStyleLbl="alignAcc1" presStyleIdx="2" presStyleCnt="3" custLinFactNeighborX="588" custLinFactNeighborY="-12824">
        <dgm:presLayoutVars>
          <dgm:bulletEnabled val="1"/>
        </dgm:presLayoutVars>
      </dgm:prSet>
      <dgm:spPr/>
      <dgm:t>
        <a:bodyPr/>
        <a:lstStyle/>
        <a:p>
          <a:endParaRPr lang="ru-RU"/>
        </a:p>
      </dgm:t>
    </dgm:pt>
  </dgm:ptLst>
  <dgm:cxnLst>
    <dgm:cxn modelId="{C5407632-4CF4-4365-A27C-111F69F360C3}" type="presOf" srcId="{6C7D5E6F-7058-431E-99AF-1D71C43A0A4F}" destId="{154AE966-593E-424C-A764-65B3283FE6DA}" srcOrd="0" destOrd="0" presId="urn:microsoft.com/office/officeart/2005/8/layout/chevron2"/>
    <dgm:cxn modelId="{AB9F89B5-B2C3-4CCE-8078-66A7B3F3F466}" srcId="{27A5FACF-B8B6-4E2A-9792-A773F8191322}" destId="{4CB058C2-0991-4AA1-9030-B7A30798E66A}" srcOrd="0" destOrd="0" parTransId="{2AC8B46F-D0CF-4362-93CC-DFC4DA00AB19}" sibTransId="{2EE0A934-E339-44EF-8BED-4729957CCEB8}"/>
    <dgm:cxn modelId="{84FC1049-62E6-4D91-9B03-AA057F4D0E7D}" type="presOf" srcId="{A4939FF3-8FAF-4034-A842-F34F8829E8BE}" destId="{3EE6EBF4-0286-4DF8-9415-F27E805F1E3C}" srcOrd="0" destOrd="0" presId="urn:microsoft.com/office/officeart/2005/8/layout/chevron2"/>
    <dgm:cxn modelId="{B4DA0D38-0D53-4529-83E1-B2CF3C9E5999}" srcId="{133C2D90-BC57-4898-8CF1-1BEC0BE7836A}" destId="{6C7D5E6F-7058-431E-99AF-1D71C43A0A4F}" srcOrd="0" destOrd="0" parTransId="{6376CA43-3864-43A6-8360-CA198210B143}" sibTransId="{B4448731-5696-4725-8F72-DFF5E4A7C39C}"/>
    <dgm:cxn modelId="{762FB2FD-034F-4781-9C2C-02C3E88BB228}" type="presOf" srcId="{1366FAC4-83D0-486E-BF95-8087B667ADAC}" destId="{1DB9C615-6795-4465-8E53-E124F10F74FA}" srcOrd="0" destOrd="0" presId="urn:microsoft.com/office/officeart/2005/8/layout/chevron2"/>
    <dgm:cxn modelId="{D8CDCC28-3378-4732-86DB-3629E73FB7D5}" srcId="{1366FAC4-83D0-486E-BF95-8087B667ADAC}" destId="{27A5FACF-B8B6-4E2A-9792-A773F8191322}" srcOrd="1" destOrd="0" parTransId="{74779C7C-817E-43C9-B205-7C7D9A44C5BD}" sibTransId="{F184633D-8B29-4737-BC03-0A04B0C6E049}"/>
    <dgm:cxn modelId="{12A24CEA-83A6-47B5-82E0-AA55E67121D1}" srcId="{1366FAC4-83D0-486E-BF95-8087B667ADAC}" destId="{133C2D90-BC57-4898-8CF1-1BEC0BE7836A}" srcOrd="0" destOrd="0" parTransId="{3A2708DF-BCD9-4040-A2AF-0557F8772833}" sibTransId="{FA1FE79B-7EB7-4033-AC06-EBC249718369}"/>
    <dgm:cxn modelId="{576C8E47-9249-4F70-ABDF-87A0B4A146FE}" srcId="{1366FAC4-83D0-486E-BF95-8087B667ADAC}" destId="{A4939FF3-8FAF-4034-A842-F34F8829E8BE}" srcOrd="2" destOrd="0" parTransId="{ED8DDB84-6067-4EDE-B53D-118E121B25DF}" sibTransId="{FE4B0467-6B74-4C6B-A651-1FE458624D17}"/>
    <dgm:cxn modelId="{A590C44A-FB65-4033-AEF1-F11321865FB3}" srcId="{A4939FF3-8FAF-4034-A842-F34F8829E8BE}" destId="{3B3DCCA0-CFE8-411C-8B4D-682BE7868462}" srcOrd="0" destOrd="0" parTransId="{5C2D7525-5E96-43BF-92AD-79EF9E2B59BF}" sibTransId="{43BB7F12-8AAD-4ADD-8F39-54AAB7139402}"/>
    <dgm:cxn modelId="{7A2B0C71-4FA6-44A4-A1F7-3D89DEFFD72B}" type="presOf" srcId="{3B3DCCA0-CFE8-411C-8B4D-682BE7868462}" destId="{21960467-CD7D-415D-8A5D-E0FB88DFA2BA}" srcOrd="0" destOrd="0" presId="urn:microsoft.com/office/officeart/2005/8/layout/chevron2"/>
    <dgm:cxn modelId="{367C2E31-7B04-47DB-9901-8F1E70C6B433}" type="presOf" srcId="{27A5FACF-B8B6-4E2A-9792-A773F8191322}" destId="{057AFBAD-8001-4420-B31C-470599681011}" srcOrd="0" destOrd="0" presId="urn:microsoft.com/office/officeart/2005/8/layout/chevron2"/>
    <dgm:cxn modelId="{19E50168-48DE-49C4-929E-150C9A72C153}" type="presOf" srcId="{4CB058C2-0991-4AA1-9030-B7A30798E66A}" destId="{D1810760-7B8A-47BD-B85A-47C11C531F1B}" srcOrd="0" destOrd="0" presId="urn:microsoft.com/office/officeart/2005/8/layout/chevron2"/>
    <dgm:cxn modelId="{E0F7A446-FD21-4FE2-950E-831CA32D56EC}" type="presOf" srcId="{133C2D90-BC57-4898-8CF1-1BEC0BE7836A}" destId="{B02CE21E-ADBA-4C6C-BCE5-2F7755AE2D52}" srcOrd="0" destOrd="0" presId="urn:microsoft.com/office/officeart/2005/8/layout/chevron2"/>
    <dgm:cxn modelId="{04E54A3D-101A-40BD-BA24-BCB1EACEE0D3}" type="presParOf" srcId="{1DB9C615-6795-4465-8E53-E124F10F74FA}" destId="{FB4FAB14-AC39-492F-AFA1-64D1D8533205}" srcOrd="0" destOrd="0" presId="urn:microsoft.com/office/officeart/2005/8/layout/chevron2"/>
    <dgm:cxn modelId="{56B9931D-3ACD-49FD-A279-896EFA630B77}" type="presParOf" srcId="{FB4FAB14-AC39-492F-AFA1-64D1D8533205}" destId="{B02CE21E-ADBA-4C6C-BCE5-2F7755AE2D52}" srcOrd="0" destOrd="0" presId="urn:microsoft.com/office/officeart/2005/8/layout/chevron2"/>
    <dgm:cxn modelId="{83C05D8B-E0F1-4A0C-9BAE-B81A501F9CDD}" type="presParOf" srcId="{FB4FAB14-AC39-492F-AFA1-64D1D8533205}" destId="{154AE966-593E-424C-A764-65B3283FE6DA}" srcOrd="1" destOrd="0" presId="urn:microsoft.com/office/officeart/2005/8/layout/chevron2"/>
    <dgm:cxn modelId="{F3A33D7E-522B-49FA-A2F4-686E6F0EC450}" type="presParOf" srcId="{1DB9C615-6795-4465-8E53-E124F10F74FA}" destId="{23210CE3-94D5-4C5E-BD2E-5833173BA2B5}" srcOrd="1" destOrd="0" presId="urn:microsoft.com/office/officeart/2005/8/layout/chevron2"/>
    <dgm:cxn modelId="{F092720F-C736-4B72-9BC7-A4A5FE93DC9D}" type="presParOf" srcId="{1DB9C615-6795-4465-8E53-E124F10F74FA}" destId="{92624EA5-3B6C-44C2-9500-284C564C37E4}" srcOrd="2" destOrd="0" presId="urn:microsoft.com/office/officeart/2005/8/layout/chevron2"/>
    <dgm:cxn modelId="{FB3F4156-A8F5-4C69-A412-3EBCBC9A09EA}" type="presParOf" srcId="{92624EA5-3B6C-44C2-9500-284C564C37E4}" destId="{057AFBAD-8001-4420-B31C-470599681011}" srcOrd="0" destOrd="0" presId="urn:microsoft.com/office/officeart/2005/8/layout/chevron2"/>
    <dgm:cxn modelId="{2120A69E-A043-4A94-8323-FEC2F5914156}" type="presParOf" srcId="{92624EA5-3B6C-44C2-9500-284C564C37E4}" destId="{D1810760-7B8A-47BD-B85A-47C11C531F1B}" srcOrd="1" destOrd="0" presId="urn:microsoft.com/office/officeart/2005/8/layout/chevron2"/>
    <dgm:cxn modelId="{F95B6815-5625-41A7-87D5-D95318522D72}" type="presParOf" srcId="{1DB9C615-6795-4465-8E53-E124F10F74FA}" destId="{BE436369-B52B-46AD-A914-97E27E621515}" srcOrd="3" destOrd="0" presId="urn:microsoft.com/office/officeart/2005/8/layout/chevron2"/>
    <dgm:cxn modelId="{06161EE5-6740-4CAA-A370-827E9F334EB9}" type="presParOf" srcId="{1DB9C615-6795-4465-8E53-E124F10F74FA}" destId="{430FCB4B-1506-4BF2-AADF-DC711753E620}" srcOrd="4" destOrd="0" presId="urn:microsoft.com/office/officeart/2005/8/layout/chevron2"/>
    <dgm:cxn modelId="{92EC26A8-59EF-4FFE-BAC5-61B2241228E5}" type="presParOf" srcId="{430FCB4B-1506-4BF2-AADF-DC711753E620}" destId="{3EE6EBF4-0286-4DF8-9415-F27E805F1E3C}" srcOrd="0" destOrd="0" presId="urn:microsoft.com/office/officeart/2005/8/layout/chevron2"/>
    <dgm:cxn modelId="{E62364B6-0D64-4540-B4D9-1A019A18D626}" type="presParOf" srcId="{430FCB4B-1506-4BF2-AADF-DC711753E620}" destId="{21960467-CD7D-415D-8A5D-E0FB88DFA2B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66FAC4-83D0-486E-BF95-8087B667ADAC}" type="doc">
      <dgm:prSet loTypeId="urn:microsoft.com/office/officeart/2005/8/layout/chevron2" loCatId="list" qsTypeId="urn:microsoft.com/office/officeart/2005/8/quickstyle/3d1" qsCatId="3D" csTypeId="urn:microsoft.com/office/officeart/2005/8/colors/accent2_2" csCatId="accent2" phldr="1"/>
      <dgm:spPr/>
      <dgm:t>
        <a:bodyPr/>
        <a:lstStyle/>
        <a:p>
          <a:endParaRPr lang="ru-RU"/>
        </a:p>
      </dgm:t>
    </dgm:pt>
    <dgm:pt modelId="{133C2D90-BC57-4898-8CF1-1BEC0BE7836A}">
      <dgm:prSet phldrT="[Текст]"/>
      <dgm:spPr/>
      <dgm:t>
        <a:bodyPr/>
        <a:lstStyle/>
        <a:p>
          <a:r>
            <a:rPr lang="ru-RU" dirty="0" smtClean="0">
              <a:sym typeface="Symbol"/>
            </a:rPr>
            <a:t></a:t>
          </a:r>
          <a:endParaRPr lang="ru-RU" dirty="0"/>
        </a:p>
      </dgm:t>
    </dgm:pt>
    <dgm:pt modelId="{3A2708DF-BCD9-4040-A2AF-0557F8772833}" type="parTrans" cxnId="{12A24CEA-83A6-47B5-82E0-AA55E67121D1}">
      <dgm:prSet/>
      <dgm:spPr/>
      <dgm:t>
        <a:bodyPr/>
        <a:lstStyle/>
        <a:p>
          <a:endParaRPr lang="ru-RU"/>
        </a:p>
      </dgm:t>
    </dgm:pt>
    <dgm:pt modelId="{FA1FE79B-7EB7-4033-AC06-EBC249718369}" type="sibTrans" cxnId="{12A24CEA-83A6-47B5-82E0-AA55E67121D1}">
      <dgm:prSet/>
      <dgm:spPr/>
      <dgm:t>
        <a:bodyPr/>
        <a:lstStyle/>
        <a:p>
          <a:endParaRPr lang="ru-RU"/>
        </a:p>
      </dgm:t>
    </dgm:pt>
    <dgm:pt modelId="{6C7D5E6F-7058-431E-99AF-1D71C43A0A4F}">
      <dgm:prSet phldrT="[Текст]"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ru-RU" sz="2000" dirty="0" smtClean="0">
              <a:solidFill>
                <a:srgbClr val="7A0000"/>
              </a:solidFill>
              <a:latin typeface="Times New Roman" panose="02020603050405020304" pitchFamily="18" charset="0"/>
              <a:cs typeface="Times New Roman" panose="02020603050405020304" pitchFamily="18" charset="0"/>
            </a:rPr>
            <a:t>Обеспечить безопасные, психологически-комфортные, эстетические и </a:t>
          </a:r>
          <a:r>
            <a:rPr lang="ru-RU" sz="2000" dirty="0" err="1" smtClean="0">
              <a:solidFill>
                <a:srgbClr val="7A0000"/>
              </a:solidFill>
              <a:latin typeface="Times New Roman" panose="02020603050405020304" pitchFamily="18" charset="0"/>
              <a:cs typeface="Times New Roman" panose="02020603050405020304" pitchFamily="18" charset="0"/>
            </a:rPr>
            <a:t>здоровьесберегающие</a:t>
          </a:r>
          <a:r>
            <a:rPr lang="ru-RU" sz="2000" dirty="0" smtClean="0">
              <a:solidFill>
                <a:srgbClr val="7A0000"/>
              </a:solidFill>
              <a:latin typeface="Times New Roman" panose="02020603050405020304" pitchFamily="18" charset="0"/>
              <a:cs typeface="Times New Roman" panose="02020603050405020304" pitchFamily="18" charset="0"/>
            </a:rPr>
            <a:t> условия.</a:t>
          </a:r>
          <a:endParaRPr lang="ru-RU" sz="2000" dirty="0" smtClean="0">
            <a:solidFill>
              <a:srgbClr val="7A0000"/>
            </a:solidFill>
          </a:endParaRPr>
        </a:p>
        <a:p>
          <a:pPr marL="285750" indent="0" algn="l" defTabSz="1600200">
            <a:lnSpc>
              <a:spcPct val="90000"/>
            </a:lnSpc>
            <a:spcBef>
              <a:spcPct val="0"/>
            </a:spcBef>
            <a:spcAft>
              <a:spcPct val="15000"/>
            </a:spcAft>
            <a:buNone/>
          </a:pPr>
          <a:endParaRPr lang="ru-RU" sz="2000" dirty="0">
            <a:solidFill>
              <a:srgbClr val="7A0000"/>
            </a:solidFill>
          </a:endParaRPr>
        </a:p>
      </dgm:t>
    </dgm:pt>
    <dgm:pt modelId="{6376CA43-3864-43A6-8360-CA198210B143}" type="parTrans" cxnId="{B4DA0D38-0D53-4529-83E1-B2CF3C9E5999}">
      <dgm:prSet/>
      <dgm:spPr/>
      <dgm:t>
        <a:bodyPr/>
        <a:lstStyle/>
        <a:p>
          <a:endParaRPr lang="ru-RU"/>
        </a:p>
      </dgm:t>
    </dgm:pt>
    <dgm:pt modelId="{B4448731-5696-4725-8F72-DFF5E4A7C39C}" type="sibTrans" cxnId="{B4DA0D38-0D53-4529-83E1-B2CF3C9E5999}">
      <dgm:prSet/>
      <dgm:spPr/>
      <dgm:t>
        <a:bodyPr/>
        <a:lstStyle/>
        <a:p>
          <a:endParaRPr lang="ru-RU"/>
        </a:p>
      </dgm:t>
    </dgm:pt>
    <dgm:pt modelId="{27A5FACF-B8B6-4E2A-9792-A773F8191322}">
      <dgm:prSet phldrT="[Текст]" custT="1"/>
      <dgm:spPr/>
      <dgm:t>
        <a:bodyPr/>
        <a:lstStyle/>
        <a:p>
          <a:r>
            <a:rPr lang="ru-RU" sz="2000" dirty="0" smtClean="0">
              <a:solidFill>
                <a:srgbClr val="7A0000"/>
              </a:solidFill>
              <a:sym typeface="Symbol"/>
            </a:rPr>
            <a:t></a:t>
          </a:r>
          <a:endParaRPr lang="ru-RU" sz="2000" dirty="0">
            <a:solidFill>
              <a:srgbClr val="7A0000"/>
            </a:solidFill>
          </a:endParaRPr>
        </a:p>
      </dgm:t>
    </dgm:pt>
    <dgm:pt modelId="{74779C7C-817E-43C9-B205-7C7D9A44C5BD}" type="parTrans" cxnId="{D8CDCC28-3378-4732-86DB-3629E73FB7D5}">
      <dgm:prSet/>
      <dgm:spPr/>
      <dgm:t>
        <a:bodyPr/>
        <a:lstStyle/>
        <a:p>
          <a:endParaRPr lang="ru-RU"/>
        </a:p>
      </dgm:t>
    </dgm:pt>
    <dgm:pt modelId="{F184633D-8B29-4737-BC03-0A04B0C6E049}" type="sibTrans" cxnId="{D8CDCC28-3378-4732-86DB-3629E73FB7D5}">
      <dgm:prSet/>
      <dgm:spPr/>
      <dgm:t>
        <a:bodyPr/>
        <a:lstStyle/>
        <a:p>
          <a:endParaRPr lang="ru-RU"/>
        </a:p>
      </dgm:t>
    </dgm:pt>
    <dgm:pt modelId="{4CB058C2-0991-4AA1-9030-B7A30798E66A}">
      <dgm:prSet phldrT="[Текст]"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ru-RU" sz="2000" dirty="0" smtClean="0">
              <a:solidFill>
                <a:srgbClr val="7A0000"/>
              </a:solidFill>
              <a:latin typeface="Times New Roman" panose="02020603050405020304" pitchFamily="18" charset="0"/>
              <a:cs typeface="Times New Roman" panose="02020603050405020304" pitchFamily="18" charset="0"/>
            </a:rPr>
            <a:t>Включить детей и родителей в творческий процесс по созданию и пополнению мини-музея.</a:t>
          </a:r>
          <a:endParaRPr lang="ru-RU" sz="2000" dirty="0" smtClean="0">
            <a:solidFill>
              <a:srgbClr val="7A0000"/>
            </a:solidFill>
          </a:endParaRPr>
        </a:p>
        <a:p>
          <a:pPr marL="285750" indent="0" algn="just" defTabSz="1600200">
            <a:lnSpc>
              <a:spcPct val="90000"/>
            </a:lnSpc>
            <a:spcBef>
              <a:spcPct val="0"/>
            </a:spcBef>
            <a:spcAft>
              <a:spcPct val="15000"/>
            </a:spcAft>
            <a:buNone/>
          </a:pPr>
          <a:endParaRPr lang="ru-RU" sz="2000" dirty="0">
            <a:solidFill>
              <a:srgbClr val="7A0000"/>
            </a:solidFill>
          </a:endParaRPr>
        </a:p>
      </dgm:t>
    </dgm:pt>
    <dgm:pt modelId="{2AC8B46F-D0CF-4362-93CC-DFC4DA00AB19}" type="parTrans" cxnId="{AB9F89B5-B2C3-4CCE-8078-66A7B3F3F466}">
      <dgm:prSet/>
      <dgm:spPr/>
      <dgm:t>
        <a:bodyPr/>
        <a:lstStyle/>
        <a:p>
          <a:endParaRPr lang="ru-RU"/>
        </a:p>
      </dgm:t>
    </dgm:pt>
    <dgm:pt modelId="{2EE0A934-E339-44EF-8BED-4729957CCEB8}" type="sibTrans" cxnId="{AB9F89B5-B2C3-4CCE-8078-66A7B3F3F466}">
      <dgm:prSet/>
      <dgm:spPr/>
      <dgm:t>
        <a:bodyPr/>
        <a:lstStyle/>
        <a:p>
          <a:endParaRPr lang="ru-RU"/>
        </a:p>
      </dgm:t>
    </dgm:pt>
    <dgm:pt modelId="{A4939FF3-8FAF-4034-A842-F34F8829E8BE}">
      <dgm:prSet phldrT="[Текст]" custT="1"/>
      <dgm:spPr/>
      <dgm:t>
        <a:bodyPr/>
        <a:lstStyle/>
        <a:p>
          <a:r>
            <a:rPr lang="ru-RU" sz="2000" dirty="0" smtClean="0">
              <a:solidFill>
                <a:srgbClr val="7A0000"/>
              </a:solidFill>
              <a:sym typeface="Symbol"/>
            </a:rPr>
            <a:t></a:t>
          </a:r>
          <a:endParaRPr lang="ru-RU" sz="2000" dirty="0">
            <a:solidFill>
              <a:srgbClr val="7A0000"/>
            </a:solidFill>
          </a:endParaRPr>
        </a:p>
      </dgm:t>
    </dgm:pt>
    <dgm:pt modelId="{ED8DDB84-6067-4EDE-B53D-118E121B25DF}" type="parTrans" cxnId="{576C8E47-9249-4F70-ABDF-87A0B4A146FE}">
      <dgm:prSet/>
      <dgm:spPr/>
      <dgm:t>
        <a:bodyPr/>
        <a:lstStyle/>
        <a:p>
          <a:endParaRPr lang="ru-RU"/>
        </a:p>
      </dgm:t>
    </dgm:pt>
    <dgm:pt modelId="{FE4B0467-6B74-4C6B-A651-1FE458624D17}" type="sibTrans" cxnId="{576C8E47-9249-4F70-ABDF-87A0B4A146FE}">
      <dgm:prSet/>
      <dgm:spPr/>
      <dgm:t>
        <a:bodyPr/>
        <a:lstStyle/>
        <a:p>
          <a:endParaRPr lang="ru-RU"/>
        </a:p>
      </dgm:t>
    </dgm:pt>
    <dgm:pt modelId="{3B3DCCA0-CFE8-411C-8B4D-682BE7868462}">
      <dgm:prSet phldrT="[Текст]" custT="1"/>
      <dgm:spPr/>
      <dgm:t>
        <a:bodyPr/>
        <a:lstStyle/>
        <a:p>
          <a:pPr marL="285750" indent="0" algn="l" defTabSz="1600200">
            <a:lnSpc>
              <a:spcPct val="90000"/>
            </a:lnSpc>
            <a:spcBef>
              <a:spcPct val="0"/>
            </a:spcBef>
            <a:spcAft>
              <a:spcPct val="15000"/>
            </a:spcAft>
            <a:buNone/>
          </a:pPr>
          <a:endParaRPr lang="ru-RU" sz="2000" dirty="0">
            <a:solidFill>
              <a:srgbClr val="7A0000"/>
            </a:solidFill>
          </a:endParaRPr>
        </a:p>
      </dgm:t>
    </dgm:pt>
    <dgm:pt modelId="{5C2D7525-5E96-43BF-92AD-79EF9E2B59BF}" type="parTrans" cxnId="{A590C44A-FB65-4033-AEF1-F11321865FB3}">
      <dgm:prSet/>
      <dgm:spPr/>
      <dgm:t>
        <a:bodyPr/>
        <a:lstStyle/>
        <a:p>
          <a:endParaRPr lang="ru-RU"/>
        </a:p>
      </dgm:t>
    </dgm:pt>
    <dgm:pt modelId="{43BB7F12-8AAD-4ADD-8F39-54AAB7139402}" type="sibTrans" cxnId="{A590C44A-FB65-4033-AEF1-F11321865FB3}">
      <dgm:prSet/>
      <dgm:spPr/>
      <dgm:t>
        <a:bodyPr/>
        <a:lstStyle/>
        <a:p>
          <a:endParaRPr lang="ru-RU"/>
        </a:p>
      </dgm:t>
    </dgm:pt>
    <dgm:pt modelId="{0680125B-7C67-4C4D-BAD8-668921FCD235}">
      <dgm:prSet phldrT="[Текст]"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ru-RU" sz="2000" dirty="0" smtClean="0">
              <a:solidFill>
                <a:srgbClr val="7A0000"/>
              </a:solidFill>
              <a:latin typeface="Times New Roman" panose="02020603050405020304" pitchFamily="18" charset="0"/>
              <a:cs typeface="Times New Roman" panose="02020603050405020304" pitchFamily="18" charset="0"/>
            </a:rPr>
            <a:t>Формировать чувство любви к Родине на основе изучения русских народных традиций;</a:t>
          </a:r>
          <a:endParaRPr lang="ru-RU" sz="2000" dirty="0" smtClean="0">
            <a:solidFill>
              <a:srgbClr val="7A0000"/>
            </a:solidFill>
          </a:endParaRPr>
        </a:p>
        <a:p>
          <a:pPr marL="285750" indent="0" algn="l" defTabSz="1600200">
            <a:lnSpc>
              <a:spcPct val="90000"/>
            </a:lnSpc>
            <a:spcBef>
              <a:spcPct val="0"/>
            </a:spcBef>
            <a:spcAft>
              <a:spcPct val="15000"/>
            </a:spcAft>
            <a:buNone/>
          </a:pPr>
          <a:endParaRPr lang="ru-RU" sz="2000" dirty="0">
            <a:solidFill>
              <a:srgbClr val="7A0000"/>
            </a:solidFill>
          </a:endParaRPr>
        </a:p>
      </dgm:t>
    </dgm:pt>
    <dgm:pt modelId="{DA30115D-9A9F-46D3-B6DD-E289A4F8C006}" type="parTrans" cxnId="{FF040A74-BFB5-4383-A7A2-C034FB27517C}">
      <dgm:prSet/>
      <dgm:spPr/>
      <dgm:t>
        <a:bodyPr/>
        <a:lstStyle/>
        <a:p>
          <a:endParaRPr lang="ru-RU"/>
        </a:p>
      </dgm:t>
    </dgm:pt>
    <dgm:pt modelId="{DBC0AFEF-72AF-4578-A8F2-BE7A58A95F15}" type="sibTrans" cxnId="{FF040A74-BFB5-4383-A7A2-C034FB27517C}">
      <dgm:prSet/>
      <dgm:spPr/>
      <dgm:t>
        <a:bodyPr/>
        <a:lstStyle/>
        <a:p>
          <a:endParaRPr lang="ru-RU"/>
        </a:p>
      </dgm:t>
    </dgm:pt>
    <dgm:pt modelId="{1DB9C615-6795-4465-8E53-E124F10F74FA}" type="pres">
      <dgm:prSet presAssocID="{1366FAC4-83D0-486E-BF95-8087B667ADAC}" presName="linearFlow" presStyleCnt="0">
        <dgm:presLayoutVars>
          <dgm:dir/>
          <dgm:animLvl val="lvl"/>
          <dgm:resizeHandles val="exact"/>
        </dgm:presLayoutVars>
      </dgm:prSet>
      <dgm:spPr/>
      <dgm:t>
        <a:bodyPr/>
        <a:lstStyle/>
        <a:p>
          <a:endParaRPr lang="ru-RU"/>
        </a:p>
      </dgm:t>
    </dgm:pt>
    <dgm:pt modelId="{FB4FAB14-AC39-492F-AFA1-64D1D8533205}" type="pres">
      <dgm:prSet presAssocID="{133C2D90-BC57-4898-8CF1-1BEC0BE7836A}" presName="composite" presStyleCnt="0"/>
      <dgm:spPr/>
    </dgm:pt>
    <dgm:pt modelId="{B02CE21E-ADBA-4C6C-BCE5-2F7755AE2D52}" type="pres">
      <dgm:prSet presAssocID="{133C2D90-BC57-4898-8CF1-1BEC0BE7836A}" presName="parentText" presStyleLbl="alignNode1" presStyleIdx="0" presStyleCnt="3">
        <dgm:presLayoutVars>
          <dgm:chMax val="1"/>
          <dgm:bulletEnabled val="1"/>
        </dgm:presLayoutVars>
      </dgm:prSet>
      <dgm:spPr/>
      <dgm:t>
        <a:bodyPr/>
        <a:lstStyle/>
        <a:p>
          <a:endParaRPr lang="ru-RU"/>
        </a:p>
      </dgm:t>
    </dgm:pt>
    <dgm:pt modelId="{154AE966-593E-424C-A764-65B3283FE6DA}" type="pres">
      <dgm:prSet presAssocID="{133C2D90-BC57-4898-8CF1-1BEC0BE7836A}" presName="descendantText" presStyleLbl="alignAcc1" presStyleIdx="0" presStyleCnt="3">
        <dgm:presLayoutVars>
          <dgm:bulletEnabled val="1"/>
        </dgm:presLayoutVars>
      </dgm:prSet>
      <dgm:spPr/>
      <dgm:t>
        <a:bodyPr/>
        <a:lstStyle/>
        <a:p>
          <a:endParaRPr lang="ru-RU"/>
        </a:p>
      </dgm:t>
    </dgm:pt>
    <dgm:pt modelId="{23210CE3-94D5-4C5E-BD2E-5833173BA2B5}" type="pres">
      <dgm:prSet presAssocID="{FA1FE79B-7EB7-4033-AC06-EBC249718369}" presName="sp" presStyleCnt="0"/>
      <dgm:spPr/>
    </dgm:pt>
    <dgm:pt modelId="{92624EA5-3B6C-44C2-9500-284C564C37E4}" type="pres">
      <dgm:prSet presAssocID="{27A5FACF-B8B6-4E2A-9792-A773F8191322}" presName="composite" presStyleCnt="0"/>
      <dgm:spPr/>
    </dgm:pt>
    <dgm:pt modelId="{057AFBAD-8001-4420-B31C-470599681011}" type="pres">
      <dgm:prSet presAssocID="{27A5FACF-B8B6-4E2A-9792-A773F8191322}" presName="parentText" presStyleLbl="alignNode1" presStyleIdx="1" presStyleCnt="3">
        <dgm:presLayoutVars>
          <dgm:chMax val="1"/>
          <dgm:bulletEnabled val="1"/>
        </dgm:presLayoutVars>
      </dgm:prSet>
      <dgm:spPr/>
      <dgm:t>
        <a:bodyPr/>
        <a:lstStyle/>
        <a:p>
          <a:endParaRPr lang="ru-RU"/>
        </a:p>
      </dgm:t>
    </dgm:pt>
    <dgm:pt modelId="{D1810760-7B8A-47BD-B85A-47C11C531F1B}" type="pres">
      <dgm:prSet presAssocID="{27A5FACF-B8B6-4E2A-9792-A773F8191322}" presName="descendantText" presStyleLbl="alignAcc1" presStyleIdx="1" presStyleCnt="3">
        <dgm:presLayoutVars>
          <dgm:bulletEnabled val="1"/>
        </dgm:presLayoutVars>
      </dgm:prSet>
      <dgm:spPr/>
      <dgm:t>
        <a:bodyPr/>
        <a:lstStyle/>
        <a:p>
          <a:endParaRPr lang="ru-RU"/>
        </a:p>
      </dgm:t>
    </dgm:pt>
    <dgm:pt modelId="{BE436369-B52B-46AD-A914-97E27E621515}" type="pres">
      <dgm:prSet presAssocID="{F184633D-8B29-4737-BC03-0A04B0C6E049}" presName="sp" presStyleCnt="0"/>
      <dgm:spPr/>
    </dgm:pt>
    <dgm:pt modelId="{430FCB4B-1506-4BF2-AADF-DC711753E620}" type="pres">
      <dgm:prSet presAssocID="{A4939FF3-8FAF-4034-A842-F34F8829E8BE}" presName="composite" presStyleCnt="0"/>
      <dgm:spPr/>
    </dgm:pt>
    <dgm:pt modelId="{3EE6EBF4-0286-4DF8-9415-F27E805F1E3C}" type="pres">
      <dgm:prSet presAssocID="{A4939FF3-8FAF-4034-A842-F34F8829E8BE}" presName="parentText" presStyleLbl="alignNode1" presStyleIdx="2" presStyleCnt="3">
        <dgm:presLayoutVars>
          <dgm:chMax val="1"/>
          <dgm:bulletEnabled val="1"/>
        </dgm:presLayoutVars>
      </dgm:prSet>
      <dgm:spPr/>
      <dgm:t>
        <a:bodyPr/>
        <a:lstStyle/>
        <a:p>
          <a:endParaRPr lang="ru-RU"/>
        </a:p>
      </dgm:t>
    </dgm:pt>
    <dgm:pt modelId="{21960467-CD7D-415D-8A5D-E0FB88DFA2BA}" type="pres">
      <dgm:prSet presAssocID="{A4939FF3-8FAF-4034-A842-F34F8829E8BE}" presName="descendantText" presStyleLbl="alignAcc1" presStyleIdx="2" presStyleCnt="3">
        <dgm:presLayoutVars>
          <dgm:bulletEnabled val="1"/>
        </dgm:presLayoutVars>
      </dgm:prSet>
      <dgm:spPr/>
      <dgm:t>
        <a:bodyPr/>
        <a:lstStyle/>
        <a:p>
          <a:endParaRPr lang="ru-RU"/>
        </a:p>
      </dgm:t>
    </dgm:pt>
  </dgm:ptLst>
  <dgm:cxnLst>
    <dgm:cxn modelId="{FF040A74-BFB5-4383-A7A2-C034FB27517C}" srcId="{A4939FF3-8FAF-4034-A842-F34F8829E8BE}" destId="{0680125B-7C67-4C4D-BAD8-668921FCD235}" srcOrd="1" destOrd="0" parTransId="{DA30115D-9A9F-46D3-B6DD-E289A4F8C006}" sibTransId="{DBC0AFEF-72AF-4578-A8F2-BE7A58A95F15}"/>
    <dgm:cxn modelId="{EE4D49CD-57E1-421E-91D5-8337C9E81A91}" type="presOf" srcId="{4CB058C2-0991-4AA1-9030-B7A30798E66A}" destId="{D1810760-7B8A-47BD-B85A-47C11C531F1B}" srcOrd="0" destOrd="0" presId="urn:microsoft.com/office/officeart/2005/8/layout/chevron2"/>
    <dgm:cxn modelId="{CAC52811-0A36-442B-97BF-51AE71AB9183}" type="presOf" srcId="{27A5FACF-B8B6-4E2A-9792-A773F8191322}" destId="{057AFBAD-8001-4420-B31C-470599681011}" srcOrd="0" destOrd="0" presId="urn:microsoft.com/office/officeart/2005/8/layout/chevron2"/>
    <dgm:cxn modelId="{A590C44A-FB65-4033-AEF1-F11321865FB3}" srcId="{A4939FF3-8FAF-4034-A842-F34F8829E8BE}" destId="{3B3DCCA0-CFE8-411C-8B4D-682BE7868462}" srcOrd="0" destOrd="0" parTransId="{5C2D7525-5E96-43BF-92AD-79EF9E2B59BF}" sibTransId="{43BB7F12-8AAD-4ADD-8F39-54AAB7139402}"/>
    <dgm:cxn modelId="{D8CDCC28-3378-4732-86DB-3629E73FB7D5}" srcId="{1366FAC4-83D0-486E-BF95-8087B667ADAC}" destId="{27A5FACF-B8B6-4E2A-9792-A773F8191322}" srcOrd="1" destOrd="0" parTransId="{74779C7C-817E-43C9-B205-7C7D9A44C5BD}" sibTransId="{F184633D-8B29-4737-BC03-0A04B0C6E049}"/>
    <dgm:cxn modelId="{785710EB-3DB5-4809-9281-ECD15D536B8A}" type="presOf" srcId="{6C7D5E6F-7058-431E-99AF-1D71C43A0A4F}" destId="{154AE966-593E-424C-A764-65B3283FE6DA}" srcOrd="0" destOrd="0" presId="urn:microsoft.com/office/officeart/2005/8/layout/chevron2"/>
    <dgm:cxn modelId="{B4DA0D38-0D53-4529-83E1-B2CF3C9E5999}" srcId="{133C2D90-BC57-4898-8CF1-1BEC0BE7836A}" destId="{6C7D5E6F-7058-431E-99AF-1D71C43A0A4F}" srcOrd="0" destOrd="0" parTransId="{6376CA43-3864-43A6-8360-CA198210B143}" sibTransId="{B4448731-5696-4725-8F72-DFF5E4A7C39C}"/>
    <dgm:cxn modelId="{3682F3A4-FCDA-4328-872B-F30AC32FE7F2}" type="presOf" srcId="{A4939FF3-8FAF-4034-A842-F34F8829E8BE}" destId="{3EE6EBF4-0286-4DF8-9415-F27E805F1E3C}" srcOrd="0" destOrd="0" presId="urn:microsoft.com/office/officeart/2005/8/layout/chevron2"/>
    <dgm:cxn modelId="{365AD3B0-62FE-4194-A6C4-3E2DE759E619}" type="presOf" srcId="{1366FAC4-83D0-486E-BF95-8087B667ADAC}" destId="{1DB9C615-6795-4465-8E53-E124F10F74FA}" srcOrd="0" destOrd="0" presId="urn:microsoft.com/office/officeart/2005/8/layout/chevron2"/>
    <dgm:cxn modelId="{6FFB12A1-FB45-4108-A602-893E75D0652A}" type="presOf" srcId="{3B3DCCA0-CFE8-411C-8B4D-682BE7868462}" destId="{21960467-CD7D-415D-8A5D-E0FB88DFA2BA}" srcOrd="0" destOrd="0" presId="urn:microsoft.com/office/officeart/2005/8/layout/chevron2"/>
    <dgm:cxn modelId="{12A24CEA-83A6-47B5-82E0-AA55E67121D1}" srcId="{1366FAC4-83D0-486E-BF95-8087B667ADAC}" destId="{133C2D90-BC57-4898-8CF1-1BEC0BE7836A}" srcOrd="0" destOrd="0" parTransId="{3A2708DF-BCD9-4040-A2AF-0557F8772833}" sibTransId="{FA1FE79B-7EB7-4033-AC06-EBC249718369}"/>
    <dgm:cxn modelId="{0DBD1B51-A01D-4D57-AA73-C3FCE2264C42}" type="presOf" srcId="{0680125B-7C67-4C4D-BAD8-668921FCD235}" destId="{21960467-CD7D-415D-8A5D-E0FB88DFA2BA}" srcOrd="0" destOrd="1" presId="urn:microsoft.com/office/officeart/2005/8/layout/chevron2"/>
    <dgm:cxn modelId="{C1C8825D-9DCA-4664-B2BA-A71213E6AD8A}" type="presOf" srcId="{133C2D90-BC57-4898-8CF1-1BEC0BE7836A}" destId="{B02CE21E-ADBA-4C6C-BCE5-2F7755AE2D52}" srcOrd="0" destOrd="0" presId="urn:microsoft.com/office/officeart/2005/8/layout/chevron2"/>
    <dgm:cxn modelId="{AB9F89B5-B2C3-4CCE-8078-66A7B3F3F466}" srcId="{27A5FACF-B8B6-4E2A-9792-A773F8191322}" destId="{4CB058C2-0991-4AA1-9030-B7A30798E66A}" srcOrd="0" destOrd="0" parTransId="{2AC8B46F-D0CF-4362-93CC-DFC4DA00AB19}" sibTransId="{2EE0A934-E339-44EF-8BED-4729957CCEB8}"/>
    <dgm:cxn modelId="{576C8E47-9249-4F70-ABDF-87A0B4A146FE}" srcId="{1366FAC4-83D0-486E-BF95-8087B667ADAC}" destId="{A4939FF3-8FAF-4034-A842-F34F8829E8BE}" srcOrd="2" destOrd="0" parTransId="{ED8DDB84-6067-4EDE-B53D-118E121B25DF}" sibTransId="{FE4B0467-6B74-4C6B-A651-1FE458624D17}"/>
    <dgm:cxn modelId="{253091D7-B027-4D23-BDB2-8BFF1A436792}" type="presParOf" srcId="{1DB9C615-6795-4465-8E53-E124F10F74FA}" destId="{FB4FAB14-AC39-492F-AFA1-64D1D8533205}" srcOrd="0" destOrd="0" presId="urn:microsoft.com/office/officeart/2005/8/layout/chevron2"/>
    <dgm:cxn modelId="{FEBE0296-98C6-4B40-B147-82C31A86FC52}" type="presParOf" srcId="{FB4FAB14-AC39-492F-AFA1-64D1D8533205}" destId="{B02CE21E-ADBA-4C6C-BCE5-2F7755AE2D52}" srcOrd="0" destOrd="0" presId="urn:microsoft.com/office/officeart/2005/8/layout/chevron2"/>
    <dgm:cxn modelId="{0748981E-1635-4421-9FE3-6250C8F5648F}" type="presParOf" srcId="{FB4FAB14-AC39-492F-AFA1-64D1D8533205}" destId="{154AE966-593E-424C-A764-65B3283FE6DA}" srcOrd="1" destOrd="0" presId="urn:microsoft.com/office/officeart/2005/8/layout/chevron2"/>
    <dgm:cxn modelId="{0004A72B-07D6-48E1-B459-B78430571415}" type="presParOf" srcId="{1DB9C615-6795-4465-8E53-E124F10F74FA}" destId="{23210CE3-94D5-4C5E-BD2E-5833173BA2B5}" srcOrd="1" destOrd="0" presId="urn:microsoft.com/office/officeart/2005/8/layout/chevron2"/>
    <dgm:cxn modelId="{86D3D81D-CA61-4594-85A9-E37895E9F52A}" type="presParOf" srcId="{1DB9C615-6795-4465-8E53-E124F10F74FA}" destId="{92624EA5-3B6C-44C2-9500-284C564C37E4}" srcOrd="2" destOrd="0" presId="urn:microsoft.com/office/officeart/2005/8/layout/chevron2"/>
    <dgm:cxn modelId="{BF91D93F-3D51-4BDA-8010-D86868711A9B}" type="presParOf" srcId="{92624EA5-3B6C-44C2-9500-284C564C37E4}" destId="{057AFBAD-8001-4420-B31C-470599681011}" srcOrd="0" destOrd="0" presId="urn:microsoft.com/office/officeart/2005/8/layout/chevron2"/>
    <dgm:cxn modelId="{1948FC54-538E-4772-AF69-F90ECDFB8160}" type="presParOf" srcId="{92624EA5-3B6C-44C2-9500-284C564C37E4}" destId="{D1810760-7B8A-47BD-B85A-47C11C531F1B}" srcOrd="1" destOrd="0" presId="urn:microsoft.com/office/officeart/2005/8/layout/chevron2"/>
    <dgm:cxn modelId="{BE99EAB8-56AB-4486-9379-C398372E2A4E}" type="presParOf" srcId="{1DB9C615-6795-4465-8E53-E124F10F74FA}" destId="{BE436369-B52B-46AD-A914-97E27E621515}" srcOrd="3" destOrd="0" presId="urn:microsoft.com/office/officeart/2005/8/layout/chevron2"/>
    <dgm:cxn modelId="{AECADF5B-F81E-490B-AF57-A7F58F32A9A1}" type="presParOf" srcId="{1DB9C615-6795-4465-8E53-E124F10F74FA}" destId="{430FCB4B-1506-4BF2-AADF-DC711753E620}" srcOrd="4" destOrd="0" presId="urn:microsoft.com/office/officeart/2005/8/layout/chevron2"/>
    <dgm:cxn modelId="{AB8A2D3C-2D02-48BF-8007-72A6489766E1}" type="presParOf" srcId="{430FCB4B-1506-4BF2-AADF-DC711753E620}" destId="{3EE6EBF4-0286-4DF8-9415-F27E805F1E3C}" srcOrd="0" destOrd="0" presId="urn:microsoft.com/office/officeart/2005/8/layout/chevron2"/>
    <dgm:cxn modelId="{65569D53-32A7-41DE-AB74-9A481D0228EF}" type="presParOf" srcId="{430FCB4B-1506-4BF2-AADF-DC711753E620}" destId="{21960467-CD7D-415D-8A5D-E0FB88DFA2B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366FAC4-83D0-486E-BF95-8087B667ADAC}" type="doc">
      <dgm:prSet loTypeId="urn:microsoft.com/office/officeart/2005/8/layout/chevron2" loCatId="list" qsTypeId="urn:microsoft.com/office/officeart/2005/8/quickstyle/3d1" qsCatId="3D" csTypeId="urn:microsoft.com/office/officeart/2005/8/colors/accent2_2" csCatId="accent2" phldr="1"/>
      <dgm:spPr/>
      <dgm:t>
        <a:bodyPr/>
        <a:lstStyle/>
        <a:p>
          <a:endParaRPr lang="ru-RU"/>
        </a:p>
      </dgm:t>
    </dgm:pt>
    <dgm:pt modelId="{133C2D90-BC57-4898-8CF1-1BEC0BE7836A}">
      <dgm:prSet phldrT="[Текст]"/>
      <dgm:spPr/>
      <dgm:t>
        <a:bodyPr/>
        <a:lstStyle/>
        <a:p>
          <a:r>
            <a:rPr lang="ru-RU" dirty="0" smtClean="0">
              <a:sym typeface="Symbol"/>
            </a:rPr>
            <a:t></a:t>
          </a:r>
          <a:endParaRPr lang="ru-RU" dirty="0"/>
        </a:p>
      </dgm:t>
    </dgm:pt>
    <dgm:pt modelId="{3A2708DF-BCD9-4040-A2AF-0557F8772833}" type="parTrans" cxnId="{12A24CEA-83A6-47B5-82E0-AA55E67121D1}">
      <dgm:prSet/>
      <dgm:spPr/>
      <dgm:t>
        <a:bodyPr/>
        <a:lstStyle/>
        <a:p>
          <a:endParaRPr lang="ru-RU"/>
        </a:p>
      </dgm:t>
    </dgm:pt>
    <dgm:pt modelId="{FA1FE79B-7EB7-4033-AC06-EBC249718369}" type="sibTrans" cxnId="{12A24CEA-83A6-47B5-82E0-AA55E67121D1}">
      <dgm:prSet/>
      <dgm:spPr/>
      <dgm:t>
        <a:bodyPr/>
        <a:lstStyle/>
        <a:p>
          <a:endParaRPr lang="ru-RU"/>
        </a:p>
      </dgm:t>
    </dgm:pt>
    <dgm:pt modelId="{6C7D5E6F-7058-431E-99AF-1D71C43A0A4F}">
      <dgm:prSet phldrT="[Текст]"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ru-RU" sz="2000" dirty="0" smtClean="0">
              <a:solidFill>
                <a:srgbClr val="7A0000"/>
              </a:solidFill>
              <a:latin typeface="Times New Roman" panose="02020603050405020304" pitchFamily="18" charset="0"/>
              <a:cs typeface="Times New Roman" panose="02020603050405020304" pitchFamily="18" charset="0"/>
            </a:rPr>
            <a:t>Организационно – образовательная деятельность (педагог объясняет связь какого-либо ремесла и жизни людей, создание в процессе занятия экспонатов для музея).</a:t>
          </a:r>
          <a:endParaRPr lang="ru-RU" sz="2000" dirty="0">
            <a:solidFill>
              <a:srgbClr val="7A0000"/>
            </a:solidFill>
          </a:endParaRPr>
        </a:p>
      </dgm:t>
    </dgm:pt>
    <dgm:pt modelId="{6376CA43-3864-43A6-8360-CA198210B143}" type="parTrans" cxnId="{B4DA0D38-0D53-4529-83E1-B2CF3C9E5999}">
      <dgm:prSet/>
      <dgm:spPr/>
      <dgm:t>
        <a:bodyPr/>
        <a:lstStyle/>
        <a:p>
          <a:endParaRPr lang="ru-RU"/>
        </a:p>
      </dgm:t>
    </dgm:pt>
    <dgm:pt modelId="{B4448731-5696-4725-8F72-DFF5E4A7C39C}" type="sibTrans" cxnId="{B4DA0D38-0D53-4529-83E1-B2CF3C9E5999}">
      <dgm:prSet/>
      <dgm:spPr/>
      <dgm:t>
        <a:bodyPr/>
        <a:lstStyle/>
        <a:p>
          <a:endParaRPr lang="ru-RU"/>
        </a:p>
      </dgm:t>
    </dgm:pt>
    <dgm:pt modelId="{27A5FACF-B8B6-4E2A-9792-A773F8191322}">
      <dgm:prSet phldrT="[Текст]" custT="1"/>
      <dgm:spPr/>
      <dgm:t>
        <a:bodyPr/>
        <a:lstStyle/>
        <a:p>
          <a:r>
            <a:rPr lang="ru-RU" sz="2000" dirty="0" smtClean="0">
              <a:solidFill>
                <a:srgbClr val="7A0000"/>
              </a:solidFill>
              <a:sym typeface="Symbol"/>
            </a:rPr>
            <a:t></a:t>
          </a:r>
          <a:endParaRPr lang="ru-RU" sz="2000" dirty="0">
            <a:solidFill>
              <a:srgbClr val="7A0000"/>
            </a:solidFill>
          </a:endParaRPr>
        </a:p>
      </dgm:t>
    </dgm:pt>
    <dgm:pt modelId="{74779C7C-817E-43C9-B205-7C7D9A44C5BD}" type="parTrans" cxnId="{D8CDCC28-3378-4732-86DB-3629E73FB7D5}">
      <dgm:prSet/>
      <dgm:spPr/>
      <dgm:t>
        <a:bodyPr/>
        <a:lstStyle/>
        <a:p>
          <a:endParaRPr lang="ru-RU"/>
        </a:p>
      </dgm:t>
    </dgm:pt>
    <dgm:pt modelId="{F184633D-8B29-4737-BC03-0A04B0C6E049}" type="sibTrans" cxnId="{D8CDCC28-3378-4732-86DB-3629E73FB7D5}">
      <dgm:prSet/>
      <dgm:spPr/>
      <dgm:t>
        <a:bodyPr/>
        <a:lstStyle/>
        <a:p>
          <a:endParaRPr lang="ru-RU"/>
        </a:p>
      </dgm:t>
    </dgm:pt>
    <dgm:pt modelId="{4CB058C2-0991-4AA1-9030-B7A30798E66A}">
      <dgm:prSet phldrT="[Текст]"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ru-RU" sz="2000" dirty="0" smtClean="0">
              <a:solidFill>
                <a:srgbClr val="7A0000"/>
              </a:solidFill>
              <a:latin typeface="Times New Roman" panose="02020603050405020304" pitchFamily="18" charset="0"/>
              <a:cs typeface="Times New Roman" panose="02020603050405020304" pitchFamily="18" charset="0"/>
            </a:rPr>
            <a:t>Театрализация (дети примеряют на себя различные историко-культурные и психологические роли, проигрывают их).</a:t>
          </a:r>
          <a:endParaRPr lang="ru-RU" sz="2000" dirty="0">
            <a:solidFill>
              <a:srgbClr val="7A0000"/>
            </a:solidFill>
          </a:endParaRPr>
        </a:p>
      </dgm:t>
    </dgm:pt>
    <dgm:pt modelId="{2AC8B46F-D0CF-4362-93CC-DFC4DA00AB19}" type="parTrans" cxnId="{AB9F89B5-B2C3-4CCE-8078-66A7B3F3F466}">
      <dgm:prSet/>
      <dgm:spPr/>
      <dgm:t>
        <a:bodyPr/>
        <a:lstStyle/>
        <a:p>
          <a:endParaRPr lang="ru-RU"/>
        </a:p>
      </dgm:t>
    </dgm:pt>
    <dgm:pt modelId="{2EE0A934-E339-44EF-8BED-4729957CCEB8}" type="sibTrans" cxnId="{AB9F89B5-B2C3-4CCE-8078-66A7B3F3F466}">
      <dgm:prSet/>
      <dgm:spPr/>
      <dgm:t>
        <a:bodyPr/>
        <a:lstStyle/>
        <a:p>
          <a:endParaRPr lang="ru-RU"/>
        </a:p>
      </dgm:t>
    </dgm:pt>
    <dgm:pt modelId="{A4939FF3-8FAF-4034-A842-F34F8829E8BE}">
      <dgm:prSet phldrT="[Текст]" custT="1"/>
      <dgm:spPr/>
      <dgm:t>
        <a:bodyPr/>
        <a:lstStyle/>
        <a:p>
          <a:r>
            <a:rPr lang="ru-RU" sz="2000" dirty="0" smtClean="0">
              <a:solidFill>
                <a:srgbClr val="7A0000"/>
              </a:solidFill>
              <a:sym typeface="Symbol"/>
            </a:rPr>
            <a:t></a:t>
          </a:r>
          <a:endParaRPr lang="ru-RU" sz="2000" dirty="0">
            <a:solidFill>
              <a:srgbClr val="7A0000"/>
            </a:solidFill>
          </a:endParaRPr>
        </a:p>
      </dgm:t>
    </dgm:pt>
    <dgm:pt modelId="{ED8DDB84-6067-4EDE-B53D-118E121B25DF}" type="parTrans" cxnId="{576C8E47-9249-4F70-ABDF-87A0B4A146FE}">
      <dgm:prSet/>
      <dgm:spPr/>
      <dgm:t>
        <a:bodyPr/>
        <a:lstStyle/>
        <a:p>
          <a:endParaRPr lang="ru-RU"/>
        </a:p>
      </dgm:t>
    </dgm:pt>
    <dgm:pt modelId="{FE4B0467-6B74-4C6B-A651-1FE458624D17}" type="sibTrans" cxnId="{576C8E47-9249-4F70-ABDF-87A0B4A146FE}">
      <dgm:prSet/>
      <dgm:spPr/>
      <dgm:t>
        <a:bodyPr/>
        <a:lstStyle/>
        <a:p>
          <a:endParaRPr lang="ru-RU"/>
        </a:p>
      </dgm:t>
    </dgm:pt>
    <dgm:pt modelId="{3B3DCCA0-CFE8-411C-8B4D-682BE7868462}">
      <dgm:prSet phldrT="[Текст]" custT="1"/>
      <dgm:spPr/>
      <dgm:t>
        <a:bodyPr/>
        <a:lstStyle/>
        <a:p>
          <a:pPr marL="285750" indent="0" algn="l" defTabSz="1600200">
            <a:lnSpc>
              <a:spcPct val="90000"/>
            </a:lnSpc>
            <a:spcBef>
              <a:spcPct val="0"/>
            </a:spcBef>
            <a:spcAft>
              <a:spcPct val="15000"/>
            </a:spcAft>
            <a:buNone/>
          </a:pPr>
          <a:endParaRPr lang="ru-RU" sz="2000" dirty="0">
            <a:solidFill>
              <a:srgbClr val="7A0000"/>
            </a:solidFill>
          </a:endParaRPr>
        </a:p>
      </dgm:t>
    </dgm:pt>
    <dgm:pt modelId="{5C2D7525-5E96-43BF-92AD-79EF9E2B59BF}" type="parTrans" cxnId="{A590C44A-FB65-4033-AEF1-F11321865FB3}">
      <dgm:prSet/>
      <dgm:spPr/>
      <dgm:t>
        <a:bodyPr/>
        <a:lstStyle/>
        <a:p>
          <a:endParaRPr lang="ru-RU"/>
        </a:p>
      </dgm:t>
    </dgm:pt>
    <dgm:pt modelId="{43BB7F12-8AAD-4ADD-8F39-54AAB7139402}" type="sibTrans" cxnId="{A590C44A-FB65-4033-AEF1-F11321865FB3}">
      <dgm:prSet/>
      <dgm:spPr/>
      <dgm:t>
        <a:bodyPr/>
        <a:lstStyle/>
        <a:p>
          <a:endParaRPr lang="ru-RU"/>
        </a:p>
      </dgm:t>
    </dgm:pt>
    <dgm:pt modelId="{0680125B-7C67-4C4D-BAD8-668921FCD235}">
      <dgm:prSet phldrT="[Текст]"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ru-RU" sz="2000" dirty="0" smtClean="0">
              <a:solidFill>
                <a:srgbClr val="7A0000"/>
              </a:solidFill>
              <a:latin typeface="Times New Roman" panose="02020603050405020304" pitchFamily="18" charset="0"/>
              <a:cs typeface="Times New Roman" panose="02020603050405020304" pitchFamily="18" charset="0"/>
            </a:rPr>
            <a:t>Ребенок-экскурсовод (ребенок-рассказчик на качественно лучшем уровне усваивает информацию, а дети-слушатели воспринимают слова своего товарища с большим вниманием и отдачей).</a:t>
          </a:r>
          <a:endParaRPr lang="ru-RU" sz="2000" dirty="0">
            <a:solidFill>
              <a:srgbClr val="7A0000"/>
            </a:solidFill>
          </a:endParaRPr>
        </a:p>
      </dgm:t>
    </dgm:pt>
    <dgm:pt modelId="{DA30115D-9A9F-46D3-B6DD-E289A4F8C006}" type="parTrans" cxnId="{FF040A74-BFB5-4383-A7A2-C034FB27517C}">
      <dgm:prSet/>
      <dgm:spPr/>
      <dgm:t>
        <a:bodyPr/>
        <a:lstStyle/>
        <a:p>
          <a:endParaRPr lang="ru-RU"/>
        </a:p>
      </dgm:t>
    </dgm:pt>
    <dgm:pt modelId="{DBC0AFEF-72AF-4578-A8F2-BE7A58A95F15}" type="sibTrans" cxnId="{FF040A74-BFB5-4383-A7A2-C034FB27517C}">
      <dgm:prSet/>
      <dgm:spPr/>
      <dgm:t>
        <a:bodyPr/>
        <a:lstStyle/>
        <a:p>
          <a:endParaRPr lang="ru-RU"/>
        </a:p>
      </dgm:t>
    </dgm:pt>
    <dgm:pt modelId="{1DB9C615-6795-4465-8E53-E124F10F74FA}" type="pres">
      <dgm:prSet presAssocID="{1366FAC4-83D0-486E-BF95-8087B667ADAC}" presName="linearFlow" presStyleCnt="0">
        <dgm:presLayoutVars>
          <dgm:dir/>
          <dgm:animLvl val="lvl"/>
          <dgm:resizeHandles val="exact"/>
        </dgm:presLayoutVars>
      </dgm:prSet>
      <dgm:spPr/>
      <dgm:t>
        <a:bodyPr/>
        <a:lstStyle/>
        <a:p>
          <a:endParaRPr lang="ru-RU"/>
        </a:p>
      </dgm:t>
    </dgm:pt>
    <dgm:pt modelId="{FB4FAB14-AC39-492F-AFA1-64D1D8533205}" type="pres">
      <dgm:prSet presAssocID="{133C2D90-BC57-4898-8CF1-1BEC0BE7836A}" presName="composite" presStyleCnt="0"/>
      <dgm:spPr/>
    </dgm:pt>
    <dgm:pt modelId="{B02CE21E-ADBA-4C6C-BCE5-2F7755AE2D52}" type="pres">
      <dgm:prSet presAssocID="{133C2D90-BC57-4898-8CF1-1BEC0BE7836A}" presName="parentText" presStyleLbl="alignNode1" presStyleIdx="0" presStyleCnt="3">
        <dgm:presLayoutVars>
          <dgm:chMax val="1"/>
          <dgm:bulletEnabled val="1"/>
        </dgm:presLayoutVars>
      </dgm:prSet>
      <dgm:spPr/>
      <dgm:t>
        <a:bodyPr/>
        <a:lstStyle/>
        <a:p>
          <a:endParaRPr lang="ru-RU"/>
        </a:p>
      </dgm:t>
    </dgm:pt>
    <dgm:pt modelId="{154AE966-593E-424C-A764-65B3283FE6DA}" type="pres">
      <dgm:prSet presAssocID="{133C2D90-BC57-4898-8CF1-1BEC0BE7836A}" presName="descendantText" presStyleLbl="alignAcc1" presStyleIdx="0" presStyleCnt="3">
        <dgm:presLayoutVars>
          <dgm:bulletEnabled val="1"/>
        </dgm:presLayoutVars>
      </dgm:prSet>
      <dgm:spPr/>
      <dgm:t>
        <a:bodyPr/>
        <a:lstStyle/>
        <a:p>
          <a:endParaRPr lang="ru-RU"/>
        </a:p>
      </dgm:t>
    </dgm:pt>
    <dgm:pt modelId="{23210CE3-94D5-4C5E-BD2E-5833173BA2B5}" type="pres">
      <dgm:prSet presAssocID="{FA1FE79B-7EB7-4033-AC06-EBC249718369}" presName="sp" presStyleCnt="0"/>
      <dgm:spPr/>
    </dgm:pt>
    <dgm:pt modelId="{92624EA5-3B6C-44C2-9500-284C564C37E4}" type="pres">
      <dgm:prSet presAssocID="{27A5FACF-B8B6-4E2A-9792-A773F8191322}" presName="composite" presStyleCnt="0"/>
      <dgm:spPr/>
    </dgm:pt>
    <dgm:pt modelId="{057AFBAD-8001-4420-B31C-470599681011}" type="pres">
      <dgm:prSet presAssocID="{27A5FACF-B8B6-4E2A-9792-A773F8191322}" presName="parentText" presStyleLbl="alignNode1" presStyleIdx="1" presStyleCnt="3">
        <dgm:presLayoutVars>
          <dgm:chMax val="1"/>
          <dgm:bulletEnabled val="1"/>
        </dgm:presLayoutVars>
      </dgm:prSet>
      <dgm:spPr/>
      <dgm:t>
        <a:bodyPr/>
        <a:lstStyle/>
        <a:p>
          <a:endParaRPr lang="ru-RU"/>
        </a:p>
      </dgm:t>
    </dgm:pt>
    <dgm:pt modelId="{D1810760-7B8A-47BD-B85A-47C11C531F1B}" type="pres">
      <dgm:prSet presAssocID="{27A5FACF-B8B6-4E2A-9792-A773F8191322}" presName="descendantText" presStyleLbl="alignAcc1" presStyleIdx="1" presStyleCnt="3">
        <dgm:presLayoutVars>
          <dgm:bulletEnabled val="1"/>
        </dgm:presLayoutVars>
      </dgm:prSet>
      <dgm:spPr/>
      <dgm:t>
        <a:bodyPr/>
        <a:lstStyle/>
        <a:p>
          <a:endParaRPr lang="ru-RU"/>
        </a:p>
      </dgm:t>
    </dgm:pt>
    <dgm:pt modelId="{BE436369-B52B-46AD-A914-97E27E621515}" type="pres">
      <dgm:prSet presAssocID="{F184633D-8B29-4737-BC03-0A04B0C6E049}" presName="sp" presStyleCnt="0"/>
      <dgm:spPr/>
    </dgm:pt>
    <dgm:pt modelId="{430FCB4B-1506-4BF2-AADF-DC711753E620}" type="pres">
      <dgm:prSet presAssocID="{A4939FF3-8FAF-4034-A842-F34F8829E8BE}" presName="composite" presStyleCnt="0"/>
      <dgm:spPr/>
    </dgm:pt>
    <dgm:pt modelId="{3EE6EBF4-0286-4DF8-9415-F27E805F1E3C}" type="pres">
      <dgm:prSet presAssocID="{A4939FF3-8FAF-4034-A842-F34F8829E8BE}" presName="parentText" presStyleLbl="alignNode1" presStyleIdx="2" presStyleCnt="3">
        <dgm:presLayoutVars>
          <dgm:chMax val="1"/>
          <dgm:bulletEnabled val="1"/>
        </dgm:presLayoutVars>
      </dgm:prSet>
      <dgm:spPr/>
      <dgm:t>
        <a:bodyPr/>
        <a:lstStyle/>
        <a:p>
          <a:endParaRPr lang="ru-RU"/>
        </a:p>
      </dgm:t>
    </dgm:pt>
    <dgm:pt modelId="{21960467-CD7D-415D-8A5D-E0FB88DFA2BA}" type="pres">
      <dgm:prSet presAssocID="{A4939FF3-8FAF-4034-A842-F34F8829E8BE}" presName="descendantText" presStyleLbl="alignAcc1" presStyleIdx="2" presStyleCnt="3" custScaleY="181413">
        <dgm:presLayoutVars>
          <dgm:bulletEnabled val="1"/>
        </dgm:presLayoutVars>
      </dgm:prSet>
      <dgm:spPr/>
      <dgm:t>
        <a:bodyPr/>
        <a:lstStyle/>
        <a:p>
          <a:endParaRPr lang="ru-RU"/>
        </a:p>
      </dgm:t>
    </dgm:pt>
  </dgm:ptLst>
  <dgm:cxnLst>
    <dgm:cxn modelId="{3CF230FE-C39D-41BB-9AA0-9D5FCD56CBF0}" type="presOf" srcId="{4CB058C2-0991-4AA1-9030-B7A30798E66A}" destId="{D1810760-7B8A-47BD-B85A-47C11C531F1B}" srcOrd="0" destOrd="0" presId="urn:microsoft.com/office/officeart/2005/8/layout/chevron2"/>
    <dgm:cxn modelId="{68F14AED-33AB-4BD6-94D8-DC59DFCE16BE}" type="presOf" srcId="{0680125B-7C67-4C4D-BAD8-668921FCD235}" destId="{21960467-CD7D-415D-8A5D-E0FB88DFA2BA}" srcOrd="0" destOrd="1" presId="urn:microsoft.com/office/officeart/2005/8/layout/chevron2"/>
    <dgm:cxn modelId="{6A540A17-E34D-4DCF-B1AA-38A4C197C15F}" type="presOf" srcId="{A4939FF3-8FAF-4034-A842-F34F8829E8BE}" destId="{3EE6EBF4-0286-4DF8-9415-F27E805F1E3C}" srcOrd="0" destOrd="0" presId="urn:microsoft.com/office/officeart/2005/8/layout/chevron2"/>
    <dgm:cxn modelId="{FF040A74-BFB5-4383-A7A2-C034FB27517C}" srcId="{A4939FF3-8FAF-4034-A842-F34F8829E8BE}" destId="{0680125B-7C67-4C4D-BAD8-668921FCD235}" srcOrd="1" destOrd="0" parTransId="{DA30115D-9A9F-46D3-B6DD-E289A4F8C006}" sibTransId="{DBC0AFEF-72AF-4578-A8F2-BE7A58A95F15}"/>
    <dgm:cxn modelId="{4170FDC7-0FB6-4E51-865D-AE2F76998015}" type="presOf" srcId="{3B3DCCA0-CFE8-411C-8B4D-682BE7868462}" destId="{21960467-CD7D-415D-8A5D-E0FB88DFA2BA}" srcOrd="0" destOrd="0" presId="urn:microsoft.com/office/officeart/2005/8/layout/chevron2"/>
    <dgm:cxn modelId="{A590C44A-FB65-4033-AEF1-F11321865FB3}" srcId="{A4939FF3-8FAF-4034-A842-F34F8829E8BE}" destId="{3B3DCCA0-CFE8-411C-8B4D-682BE7868462}" srcOrd="0" destOrd="0" parTransId="{5C2D7525-5E96-43BF-92AD-79EF9E2B59BF}" sibTransId="{43BB7F12-8AAD-4ADD-8F39-54AAB7139402}"/>
    <dgm:cxn modelId="{D8CDCC28-3378-4732-86DB-3629E73FB7D5}" srcId="{1366FAC4-83D0-486E-BF95-8087B667ADAC}" destId="{27A5FACF-B8B6-4E2A-9792-A773F8191322}" srcOrd="1" destOrd="0" parTransId="{74779C7C-817E-43C9-B205-7C7D9A44C5BD}" sibTransId="{F184633D-8B29-4737-BC03-0A04B0C6E049}"/>
    <dgm:cxn modelId="{B4DA0D38-0D53-4529-83E1-B2CF3C9E5999}" srcId="{133C2D90-BC57-4898-8CF1-1BEC0BE7836A}" destId="{6C7D5E6F-7058-431E-99AF-1D71C43A0A4F}" srcOrd="0" destOrd="0" parTransId="{6376CA43-3864-43A6-8360-CA198210B143}" sibTransId="{B4448731-5696-4725-8F72-DFF5E4A7C39C}"/>
    <dgm:cxn modelId="{8F2AED61-8E69-47AA-8D48-2936682A558D}" type="presOf" srcId="{6C7D5E6F-7058-431E-99AF-1D71C43A0A4F}" destId="{154AE966-593E-424C-A764-65B3283FE6DA}" srcOrd="0" destOrd="0" presId="urn:microsoft.com/office/officeart/2005/8/layout/chevron2"/>
    <dgm:cxn modelId="{4B33BD1A-1A0E-4355-9E85-9CD7AE040F78}" type="presOf" srcId="{27A5FACF-B8B6-4E2A-9792-A773F8191322}" destId="{057AFBAD-8001-4420-B31C-470599681011}" srcOrd="0" destOrd="0" presId="urn:microsoft.com/office/officeart/2005/8/layout/chevron2"/>
    <dgm:cxn modelId="{12A24CEA-83A6-47B5-82E0-AA55E67121D1}" srcId="{1366FAC4-83D0-486E-BF95-8087B667ADAC}" destId="{133C2D90-BC57-4898-8CF1-1BEC0BE7836A}" srcOrd="0" destOrd="0" parTransId="{3A2708DF-BCD9-4040-A2AF-0557F8772833}" sibTransId="{FA1FE79B-7EB7-4033-AC06-EBC249718369}"/>
    <dgm:cxn modelId="{903DA3E7-800D-4596-9FEF-9FA7E66D5D5E}" type="presOf" srcId="{133C2D90-BC57-4898-8CF1-1BEC0BE7836A}" destId="{B02CE21E-ADBA-4C6C-BCE5-2F7755AE2D52}" srcOrd="0" destOrd="0" presId="urn:microsoft.com/office/officeart/2005/8/layout/chevron2"/>
    <dgm:cxn modelId="{8036390B-AC4A-47FC-9D88-B2F4DA974DC4}" type="presOf" srcId="{1366FAC4-83D0-486E-BF95-8087B667ADAC}" destId="{1DB9C615-6795-4465-8E53-E124F10F74FA}" srcOrd="0" destOrd="0" presId="urn:microsoft.com/office/officeart/2005/8/layout/chevron2"/>
    <dgm:cxn modelId="{AB9F89B5-B2C3-4CCE-8078-66A7B3F3F466}" srcId="{27A5FACF-B8B6-4E2A-9792-A773F8191322}" destId="{4CB058C2-0991-4AA1-9030-B7A30798E66A}" srcOrd="0" destOrd="0" parTransId="{2AC8B46F-D0CF-4362-93CC-DFC4DA00AB19}" sibTransId="{2EE0A934-E339-44EF-8BED-4729957CCEB8}"/>
    <dgm:cxn modelId="{576C8E47-9249-4F70-ABDF-87A0B4A146FE}" srcId="{1366FAC4-83D0-486E-BF95-8087B667ADAC}" destId="{A4939FF3-8FAF-4034-A842-F34F8829E8BE}" srcOrd="2" destOrd="0" parTransId="{ED8DDB84-6067-4EDE-B53D-118E121B25DF}" sibTransId="{FE4B0467-6B74-4C6B-A651-1FE458624D17}"/>
    <dgm:cxn modelId="{8B24BFBD-B407-45B3-AAC0-1E417AD21294}" type="presParOf" srcId="{1DB9C615-6795-4465-8E53-E124F10F74FA}" destId="{FB4FAB14-AC39-492F-AFA1-64D1D8533205}" srcOrd="0" destOrd="0" presId="urn:microsoft.com/office/officeart/2005/8/layout/chevron2"/>
    <dgm:cxn modelId="{C666AA8D-25A9-49B3-AC2E-07D4550640B6}" type="presParOf" srcId="{FB4FAB14-AC39-492F-AFA1-64D1D8533205}" destId="{B02CE21E-ADBA-4C6C-BCE5-2F7755AE2D52}" srcOrd="0" destOrd="0" presId="urn:microsoft.com/office/officeart/2005/8/layout/chevron2"/>
    <dgm:cxn modelId="{8322E86C-5906-49FE-859D-2FD8D9A180E4}" type="presParOf" srcId="{FB4FAB14-AC39-492F-AFA1-64D1D8533205}" destId="{154AE966-593E-424C-A764-65B3283FE6DA}" srcOrd="1" destOrd="0" presId="urn:microsoft.com/office/officeart/2005/8/layout/chevron2"/>
    <dgm:cxn modelId="{5BB2C7A8-547E-4DBE-9FD0-49A8D2598716}" type="presParOf" srcId="{1DB9C615-6795-4465-8E53-E124F10F74FA}" destId="{23210CE3-94D5-4C5E-BD2E-5833173BA2B5}" srcOrd="1" destOrd="0" presId="urn:microsoft.com/office/officeart/2005/8/layout/chevron2"/>
    <dgm:cxn modelId="{A412C850-2C5A-494B-B069-253823ADECA0}" type="presParOf" srcId="{1DB9C615-6795-4465-8E53-E124F10F74FA}" destId="{92624EA5-3B6C-44C2-9500-284C564C37E4}" srcOrd="2" destOrd="0" presId="urn:microsoft.com/office/officeart/2005/8/layout/chevron2"/>
    <dgm:cxn modelId="{A1BBF970-F525-4920-9AA2-93B67DA4B47B}" type="presParOf" srcId="{92624EA5-3B6C-44C2-9500-284C564C37E4}" destId="{057AFBAD-8001-4420-B31C-470599681011}" srcOrd="0" destOrd="0" presId="urn:microsoft.com/office/officeart/2005/8/layout/chevron2"/>
    <dgm:cxn modelId="{991243DB-26C9-49F6-A4D2-055807C7789D}" type="presParOf" srcId="{92624EA5-3B6C-44C2-9500-284C564C37E4}" destId="{D1810760-7B8A-47BD-B85A-47C11C531F1B}" srcOrd="1" destOrd="0" presId="urn:microsoft.com/office/officeart/2005/8/layout/chevron2"/>
    <dgm:cxn modelId="{CE02AB29-0978-410E-848B-02EC7D750406}" type="presParOf" srcId="{1DB9C615-6795-4465-8E53-E124F10F74FA}" destId="{BE436369-B52B-46AD-A914-97E27E621515}" srcOrd="3" destOrd="0" presId="urn:microsoft.com/office/officeart/2005/8/layout/chevron2"/>
    <dgm:cxn modelId="{B85509F0-6F17-4F0F-B73F-625DC0F244F5}" type="presParOf" srcId="{1DB9C615-6795-4465-8E53-E124F10F74FA}" destId="{430FCB4B-1506-4BF2-AADF-DC711753E620}" srcOrd="4" destOrd="0" presId="urn:microsoft.com/office/officeart/2005/8/layout/chevron2"/>
    <dgm:cxn modelId="{CA81A8AA-F606-4023-8EA1-F47210449AC4}" type="presParOf" srcId="{430FCB4B-1506-4BF2-AADF-DC711753E620}" destId="{3EE6EBF4-0286-4DF8-9415-F27E805F1E3C}" srcOrd="0" destOrd="0" presId="urn:microsoft.com/office/officeart/2005/8/layout/chevron2"/>
    <dgm:cxn modelId="{BB98A634-A705-433B-A946-7B8DD7669486}" type="presParOf" srcId="{430FCB4B-1506-4BF2-AADF-DC711753E620}" destId="{21960467-CD7D-415D-8A5D-E0FB88DFA2B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F3C60B-9F62-4B94-9B25-A6450B335D23}">
      <dsp:nvSpPr>
        <dsp:cNvPr id="0" name=""/>
        <dsp:cNvSpPr/>
      </dsp:nvSpPr>
      <dsp:spPr>
        <a:xfrm>
          <a:off x="0" y="0"/>
          <a:ext cx="3890894" cy="960430"/>
        </a:xfrm>
        <a:prstGeom prst="chevron">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ru-RU" sz="3200" kern="1200" dirty="0" smtClean="0">
              <a:latin typeface="Times New Roman" pitchFamily="18" charset="0"/>
              <a:cs typeface="Times New Roman" pitchFamily="18" charset="0"/>
            </a:rPr>
            <a:t>Название</a:t>
          </a:r>
          <a:r>
            <a:rPr lang="ru-RU" sz="4900" kern="1200" dirty="0" smtClean="0">
              <a:latin typeface="Times New Roman" pitchFamily="18" charset="0"/>
              <a:cs typeface="Times New Roman" pitchFamily="18" charset="0"/>
            </a:rPr>
            <a:t>:</a:t>
          </a:r>
          <a:endParaRPr lang="ru-RU" sz="4900" kern="1200" dirty="0">
            <a:latin typeface="Times New Roman" pitchFamily="18" charset="0"/>
            <a:cs typeface="Times New Roman" pitchFamily="18" charset="0"/>
          </a:endParaRPr>
        </a:p>
      </dsp:txBody>
      <dsp:txXfrm>
        <a:off x="480215" y="0"/>
        <a:ext cx="2930464" cy="960430"/>
      </dsp:txXfrm>
    </dsp:sp>
    <dsp:sp modelId="{1410D08F-47DB-4B01-9D2E-283871809B3A}">
      <dsp:nvSpPr>
        <dsp:cNvPr id="0" name=""/>
        <dsp:cNvSpPr/>
      </dsp:nvSpPr>
      <dsp:spPr>
        <a:xfrm>
          <a:off x="3500462" y="0"/>
          <a:ext cx="3890894" cy="960430"/>
        </a:xfrm>
        <a:prstGeom prst="chevron">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ru-RU" sz="2000" b="1" kern="1200" cap="none" spc="0" dirty="0" smtClean="0">
              <a:ln w="11430"/>
              <a:solidFill>
                <a:srgbClr val="C00000"/>
              </a:solidFill>
              <a:effectLst/>
              <a:latin typeface="Times New Roman" panose="02020603050405020304" pitchFamily="18" charset="0"/>
              <a:cs typeface="Times New Roman" panose="02020603050405020304" pitchFamily="18" charset="0"/>
            </a:rPr>
            <a:t>«Народная изба»</a:t>
          </a:r>
          <a:endParaRPr lang="ru-RU" sz="2000" b="1" kern="1200" cap="none" spc="0" dirty="0">
            <a:ln w="11430"/>
            <a:solidFill>
              <a:srgbClr val="C00000"/>
            </a:solidFill>
            <a:effectLst/>
          </a:endParaRPr>
        </a:p>
      </dsp:txBody>
      <dsp:txXfrm>
        <a:off x="3980677" y="0"/>
        <a:ext cx="2930464" cy="9604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F3C60B-9F62-4B94-9B25-A6450B335D23}">
      <dsp:nvSpPr>
        <dsp:cNvPr id="0" name=""/>
        <dsp:cNvSpPr/>
      </dsp:nvSpPr>
      <dsp:spPr>
        <a:xfrm>
          <a:off x="6843" y="0"/>
          <a:ext cx="4091081" cy="1103306"/>
        </a:xfrm>
        <a:prstGeom prst="chevron">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6017" tIns="45339" rIns="45339" bIns="45339" numCol="1" spcCol="1270" anchor="ctr" anchorCtr="0">
          <a:noAutofit/>
        </a:bodyPr>
        <a:lstStyle/>
        <a:p>
          <a:pPr lvl="0" algn="ctr" defTabSz="1511300">
            <a:lnSpc>
              <a:spcPct val="90000"/>
            </a:lnSpc>
            <a:spcBef>
              <a:spcPct val="0"/>
            </a:spcBef>
            <a:spcAft>
              <a:spcPct val="35000"/>
            </a:spcAft>
          </a:pPr>
          <a:r>
            <a:rPr lang="ru-RU" sz="3400" kern="1200" dirty="0" smtClean="0">
              <a:latin typeface="Times New Roman" pitchFamily="18" charset="0"/>
              <a:cs typeface="Times New Roman" pitchFamily="18" charset="0"/>
            </a:rPr>
            <a:t>Место </a:t>
          </a:r>
          <a:r>
            <a:rPr lang="ru-RU" sz="3200" kern="1200" dirty="0" smtClean="0">
              <a:latin typeface="Times New Roman" pitchFamily="18" charset="0"/>
              <a:cs typeface="Times New Roman" pitchFamily="18" charset="0"/>
            </a:rPr>
            <a:t>расположения</a:t>
          </a:r>
          <a:r>
            <a:rPr lang="ru-RU" sz="3400" kern="1200" dirty="0" smtClean="0">
              <a:latin typeface="Times New Roman" pitchFamily="18" charset="0"/>
              <a:cs typeface="Times New Roman" pitchFamily="18" charset="0"/>
            </a:rPr>
            <a:t>:</a:t>
          </a:r>
          <a:endParaRPr lang="ru-RU" sz="3400" kern="1200" dirty="0">
            <a:latin typeface="Times New Roman" pitchFamily="18" charset="0"/>
            <a:cs typeface="Times New Roman" pitchFamily="18" charset="0"/>
          </a:endParaRPr>
        </a:p>
      </dsp:txBody>
      <dsp:txXfrm>
        <a:off x="558496" y="0"/>
        <a:ext cx="2987775" cy="1103306"/>
      </dsp:txXfrm>
    </dsp:sp>
    <dsp:sp modelId="{1410D08F-47DB-4B01-9D2E-283871809B3A}">
      <dsp:nvSpPr>
        <dsp:cNvPr id="0" name=""/>
        <dsp:cNvSpPr/>
      </dsp:nvSpPr>
      <dsp:spPr>
        <a:xfrm>
          <a:off x="3695660" y="0"/>
          <a:ext cx="4091081" cy="1103306"/>
        </a:xfrm>
        <a:prstGeom prst="chevron">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0010" tIns="26670" rIns="26670" bIns="2667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2000" b="1" kern="1200" dirty="0" smtClean="0">
              <a:solidFill>
                <a:srgbClr val="C00000"/>
              </a:solidFill>
              <a:latin typeface="Times New Roman" pitchFamily="18" charset="0"/>
              <a:cs typeface="Times New Roman" pitchFamily="18" charset="0"/>
            </a:rPr>
            <a:t>Отдельное помещение в  музыкальном зале на 2 этаже</a:t>
          </a:r>
        </a:p>
        <a:p>
          <a:pPr lvl="0" algn="ctr" defTabSz="800100">
            <a:lnSpc>
              <a:spcPct val="90000"/>
            </a:lnSpc>
            <a:spcBef>
              <a:spcPct val="0"/>
            </a:spcBef>
            <a:spcAft>
              <a:spcPct val="35000"/>
            </a:spcAft>
          </a:pPr>
          <a:r>
            <a:rPr lang="ru-RU" sz="1800" kern="1200" dirty="0" smtClean="0">
              <a:solidFill>
                <a:srgbClr val="C00000"/>
              </a:solidFill>
              <a:latin typeface="Times New Roman" panose="02020603050405020304" pitchFamily="18" charset="0"/>
              <a:cs typeface="Times New Roman" panose="02020603050405020304" pitchFamily="18" charset="0"/>
            </a:rPr>
            <a:t> </a:t>
          </a:r>
          <a:endParaRPr lang="ru-RU" b="1" kern="1200" cap="none" spc="0" dirty="0">
            <a:ln w="11430"/>
            <a:solidFill>
              <a:srgbClr val="C00000"/>
            </a:solidFill>
            <a:effectLst>
              <a:outerShdw blurRad="50800" dist="39000" dir="5460000" algn="tl">
                <a:srgbClr val="000000">
                  <a:alpha val="38000"/>
                </a:srgbClr>
              </a:outerShdw>
            </a:effectLst>
          </a:endParaRPr>
        </a:p>
      </dsp:txBody>
      <dsp:txXfrm>
        <a:off x="4247313" y="0"/>
        <a:ext cx="2987775" cy="1103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F3C60B-9F62-4B94-9B25-A6450B335D23}">
      <dsp:nvSpPr>
        <dsp:cNvPr id="0" name=""/>
        <dsp:cNvSpPr/>
      </dsp:nvSpPr>
      <dsp:spPr>
        <a:xfrm>
          <a:off x="0" y="0"/>
          <a:ext cx="4091081" cy="960430"/>
        </a:xfrm>
        <a:prstGeom prst="chevron">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ru-RU" sz="3200" b="0" kern="1200" dirty="0" smtClean="0">
              <a:solidFill>
                <a:schemeClr val="tx1"/>
              </a:solidFill>
              <a:latin typeface="Times New Roman" pitchFamily="18" charset="0"/>
              <a:cs typeface="Times New Roman" pitchFamily="18" charset="0"/>
            </a:rPr>
            <a:t>Направленность:</a:t>
          </a:r>
          <a:endParaRPr lang="ru-RU" sz="3200" b="0" kern="1200" dirty="0">
            <a:solidFill>
              <a:schemeClr val="tx1"/>
            </a:solidFill>
            <a:latin typeface="Times New Roman" pitchFamily="18" charset="0"/>
            <a:cs typeface="Times New Roman" pitchFamily="18" charset="0"/>
          </a:endParaRPr>
        </a:p>
      </dsp:txBody>
      <dsp:txXfrm>
        <a:off x="480215" y="0"/>
        <a:ext cx="3130651" cy="960430"/>
      </dsp:txXfrm>
    </dsp:sp>
    <dsp:sp modelId="{98CEC908-6FF8-49CE-B201-DE8D3968799E}">
      <dsp:nvSpPr>
        <dsp:cNvPr id="0" name=""/>
        <dsp:cNvSpPr/>
      </dsp:nvSpPr>
      <dsp:spPr>
        <a:xfrm>
          <a:off x="3688816" y="0"/>
          <a:ext cx="4091081" cy="960430"/>
        </a:xfrm>
        <a:prstGeom prst="chevron">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ru-RU" sz="1800" b="1" kern="1200" dirty="0" smtClean="0">
              <a:solidFill>
                <a:srgbClr val="C00000"/>
              </a:solidFill>
              <a:latin typeface="Times New Roman" panose="02020603050405020304" pitchFamily="18" charset="0"/>
              <a:cs typeface="Times New Roman" panose="02020603050405020304" pitchFamily="18" charset="0"/>
            </a:rPr>
            <a:t>Социально-коммуникативное,  художественно-эстетическое, познавательная</a:t>
          </a:r>
          <a:endParaRPr lang="ru-RU" sz="1800" b="1" kern="1200" dirty="0">
            <a:solidFill>
              <a:srgbClr val="C00000"/>
            </a:solidFill>
          </a:endParaRPr>
        </a:p>
      </dsp:txBody>
      <dsp:txXfrm>
        <a:off x="4169031" y="0"/>
        <a:ext cx="3130651" cy="9604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F3C60B-9F62-4B94-9B25-A6450B335D23}">
      <dsp:nvSpPr>
        <dsp:cNvPr id="0" name=""/>
        <dsp:cNvSpPr/>
      </dsp:nvSpPr>
      <dsp:spPr>
        <a:xfrm>
          <a:off x="6843" y="0"/>
          <a:ext cx="4091081" cy="960430"/>
        </a:xfrm>
        <a:prstGeom prst="chevron">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ru-RU" sz="3200" b="0" kern="1200" dirty="0" smtClean="0">
              <a:solidFill>
                <a:schemeClr val="tx1"/>
              </a:solidFill>
              <a:latin typeface="Times New Roman" pitchFamily="18" charset="0"/>
              <a:cs typeface="Times New Roman" pitchFamily="18" charset="0"/>
            </a:rPr>
            <a:t>Направление:</a:t>
          </a:r>
          <a:endParaRPr lang="ru-RU" sz="3200" b="0" kern="1200" dirty="0">
            <a:solidFill>
              <a:schemeClr val="tx1"/>
            </a:solidFill>
            <a:latin typeface="Times New Roman" pitchFamily="18" charset="0"/>
            <a:cs typeface="Times New Roman" pitchFamily="18" charset="0"/>
          </a:endParaRPr>
        </a:p>
      </dsp:txBody>
      <dsp:txXfrm>
        <a:off x="487058" y="0"/>
        <a:ext cx="3130651" cy="960430"/>
      </dsp:txXfrm>
    </dsp:sp>
    <dsp:sp modelId="{14DACD13-A4C6-4433-A973-184579CB2A3E}">
      <dsp:nvSpPr>
        <dsp:cNvPr id="0" name=""/>
        <dsp:cNvSpPr/>
      </dsp:nvSpPr>
      <dsp:spPr>
        <a:xfrm>
          <a:off x="3688816" y="0"/>
          <a:ext cx="4091081" cy="960430"/>
        </a:xfrm>
        <a:prstGeom prst="chevron">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ru-RU" sz="2000" b="1" kern="1200" dirty="0" smtClean="0">
              <a:solidFill>
                <a:srgbClr val="C00000"/>
              </a:solidFill>
              <a:latin typeface="Times New Roman" panose="02020603050405020304" pitchFamily="18" charset="0"/>
              <a:cs typeface="Times New Roman" panose="02020603050405020304" pitchFamily="18" charset="0"/>
            </a:rPr>
            <a:t>Этнография, русское народное творчество</a:t>
          </a:r>
          <a:endParaRPr lang="ru-RU" sz="2000" b="1" kern="1200" dirty="0">
            <a:solidFill>
              <a:srgbClr val="C00000"/>
            </a:solidFill>
          </a:endParaRPr>
        </a:p>
      </dsp:txBody>
      <dsp:txXfrm>
        <a:off x="4169031" y="0"/>
        <a:ext cx="3130651" cy="9604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FDB3C-5A57-457B-9184-FA4D6B4591FF}">
      <dsp:nvSpPr>
        <dsp:cNvPr id="0" name=""/>
        <dsp:cNvSpPr/>
      </dsp:nvSpPr>
      <dsp:spPr>
        <a:xfrm>
          <a:off x="0" y="0"/>
          <a:ext cx="7858180" cy="3257280"/>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0490" tIns="110490" rIns="110490" bIns="110490" numCol="1" spcCol="1270" anchor="ctr" anchorCtr="0">
          <a:noAutofit/>
        </a:bodyPr>
        <a:lstStyle/>
        <a:p>
          <a:pPr marL="0" lvl="0" indent="723900" algn="just" defTabSz="1289050">
            <a:lnSpc>
              <a:spcPct val="90000"/>
            </a:lnSpc>
            <a:spcBef>
              <a:spcPct val="0"/>
            </a:spcBef>
            <a:spcAft>
              <a:spcPct val="35000"/>
            </a:spcAft>
          </a:pPr>
          <a:r>
            <a:rPr lang="ru-RU" sz="2900" kern="1200" dirty="0" smtClean="0">
              <a:solidFill>
                <a:srgbClr val="7A0000"/>
              </a:solidFill>
              <a:latin typeface="Times New Roman" panose="02020603050405020304" pitchFamily="18" charset="0"/>
              <a:cs typeface="Times New Roman" panose="02020603050405020304" pitchFamily="18" charset="0"/>
            </a:rPr>
            <a:t>Возрождение в воспитании дошкольников патриотизма, как важнейшей духовно-нравственной и социальной ценности, посредством ознакомления с культурными традициями русского народа, бытом, обычаями, фольклором, праздничным календарем. </a:t>
          </a:r>
          <a:endParaRPr lang="ru-RU" sz="2900" kern="1200" dirty="0">
            <a:solidFill>
              <a:srgbClr val="7A0000"/>
            </a:solidFill>
          </a:endParaRPr>
        </a:p>
      </dsp:txBody>
      <dsp:txXfrm>
        <a:off x="159007" y="159007"/>
        <a:ext cx="7540166" cy="29392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CE21E-ADBA-4C6C-BCE5-2F7755AE2D52}">
      <dsp:nvSpPr>
        <dsp:cNvPr id="0" name=""/>
        <dsp:cNvSpPr/>
      </dsp:nvSpPr>
      <dsp:spPr>
        <a:xfrm rot="5400000">
          <a:off x="-237142" y="237142"/>
          <a:ext cx="1580949" cy="1106664"/>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ru-RU" sz="2900" kern="1200" dirty="0" smtClean="0">
              <a:sym typeface="Symbol"/>
            </a:rPr>
            <a:t></a:t>
          </a:r>
          <a:endParaRPr lang="ru-RU" sz="2900" kern="1200" dirty="0"/>
        </a:p>
      </dsp:txBody>
      <dsp:txXfrm rot="-5400000">
        <a:off x="1" y="553331"/>
        <a:ext cx="1106664" cy="474285"/>
      </dsp:txXfrm>
    </dsp:sp>
    <dsp:sp modelId="{154AE966-593E-424C-A764-65B3283FE6DA}">
      <dsp:nvSpPr>
        <dsp:cNvPr id="0" name=""/>
        <dsp:cNvSpPr/>
      </dsp:nvSpPr>
      <dsp:spPr>
        <a:xfrm rot="5400000">
          <a:off x="3682861" y="-2576197"/>
          <a:ext cx="1027617" cy="6180011"/>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ru-RU" sz="1800" kern="1200" dirty="0" smtClean="0">
              <a:solidFill>
                <a:srgbClr val="7A0000"/>
              </a:solidFill>
              <a:latin typeface="Times New Roman" panose="02020603050405020304" pitchFamily="18" charset="0"/>
              <a:cs typeface="Times New Roman" panose="02020603050405020304" pitchFamily="18" charset="0"/>
            </a:rPr>
            <a:t>Способствовать формированию представлений о формах традиционного семейного уклада.</a:t>
          </a:r>
          <a:endParaRPr lang="ru-RU" kern="1200" dirty="0">
            <a:solidFill>
              <a:srgbClr val="7A0000"/>
            </a:solidFill>
          </a:endParaRPr>
        </a:p>
      </dsp:txBody>
      <dsp:txXfrm rot="-5400000">
        <a:off x="1106664" y="50164"/>
        <a:ext cx="6129847" cy="927289"/>
      </dsp:txXfrm>
    </dsp:sp>
    <dsp:sp modelId="{057AFBAD-8001-4420-B31C-470599681011}">
      <dsp:nvSpPr>
        <dsp:cNvPr id="0" name=""/>
        <dsp:cNvSpPr/>
      </dsp:nvSpPr>
      <dsp:spPr>
        <a:xfrm rot="5400000">
          <a:off x="-237142" y="1625526"/>
          <a:ext cx="1580949" cy="1106664"/>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ru-RU" sz="2900" kern="1200" dirty="0" smtClean="0">
              <a:solidFill>
                <a:srgbClr val="7A0000"/>
              </a:solidFill>
              <a:sym typeface="Symbol"/>
            </a:rPr>
            <a:t></a:t>
          </a:r>
          <a:endParaRPr lang="ru-RU" sz="2900" kern="1200" dirty="0">
            <a:solidFill>
              <a:srgbClr val="7A0000"/>
            </a:solidFill>
          </a:endParaRPr>
        </a:p>
      </dsp:txBody>
      <dsp:txXfrm rot="-5400000">
        <a:off x="1" y="1941715"/>
        <a:ext cx="1106664" cy="474285"/>
      </dsp:txXfrm>
    </dsp:sp>
    <dsp:sp modelId="{D1810760-7B8A-47BD-B85A-47C11C531F1B}">
      <dsp:nvSpPr>
        <dsp:cNvPr id="0" name=""/>
        <dsp:cNvSpPr/>
      </dsp:nvSpPr>
      <dsp:spPr>
        <a:xfrm rot="5400000">
          <a:off x="3682861" y="-1187812"/>
          <a:ext cx="1027617" cy="6180011"/>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ru-RU" sz="1800" kern="1200" dirty="0" smtClean="0">
              <a:solidFill>
                <a:srgbClr val="7A0000"/>
              </a:solidFill>
              <a:latin typeface="Times New Roman" panose="02020603050405020304" pitchFamily="18" charset="0"/>
              <a:cs typeface="Times New Roman" panose="02020603050405020304" pitchFamily="18" charset="0"/>
            </a:rPr>
            <a:t>Ориентировать семью на духовно – нравственное воспитание детей. </a:t>
          </a:r>
          <a:endParaRPr lang="ru-RU" kern="1200" dirty="0">
            <a:solidFill>
              <a:srgbClr val="7A0000"/>
            </a:solidFill>
          </a:endParaRPr>
        </a:p>
      </dsp:txBody>
      <dsp:txXfrm rot="-5400000">
        <a:off x="1106664" y="1438549"/>
        <a:ext cx="6129847" cy="927289"/>
      </dsp:txXfrm>
    </dsp:sp>
    <dsp:sp modelId="{3EE6EBF4-0286-4DF8-9415-F27E805F1E3C}">
      <dsp:nvSpPr>
        <dsp:cNvPr id="0" name=""/>
        <dsp:cNvSpPr/>
      </dsp:nvSpPr>
      <dsp:spPr>
        <a:xfrm rot="5400000">
          <a:off x="-237142" y="2880347"/>
          <a:ext cx="1580949" cy="1106664"/>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ru-RU" sz="2900" kern="1200" dirty="0" smtClean="0">
              <a:solidFill>
                <a:srgbClr val="7A0000"/>
              </a:solidFill>
              <a:sym typeface="Symbol"/>
            </a:rPr>
            <a:t></a:t>
          </a:r>
          <a:endParaRPr lang="ru-RU" sz="2900" kern="1200" dirty="0">
            <a:solidFill>
              <a:srgbClr val="7A0000"/>
            </a:solidFill>
          </a:endParaRPr>
        </a:p>
      </dsp:txBody>
      <dsp:txXfrm rot="-5400000">
        <a:off x="1" y="3196536"/>
        <a:ext cx="1106664" cy="474285"/>
      </dsp:txXfrm>
    </dsp:sp>
    <dsp:sp modelId="{21960467-CD7D-415D-8A5D-E0FB88DFA2BA}">
      <dsp:nvSpPr>
        <dsp:cNvPr id="0" name=""/>
        <dsp:cNvSpPr/>
      </dsp:nvSpPr>
      <dsp:spPr>
        <a:xfrm rot="5400000">
          <a:off x="3682861" y="67014"/>
          <a:ext cx="1027617" cy="6180011"/>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ru-RU" sz="1800" kern="1200" dirty="0" smtClean="0">
              <a:solidFill>
                <a:srgbClr val="7A0000"/>
              </a:solidFill>
              <a:latin typeface="Times New Roman" panose="02020603050405020304" pitchFamily="18" charset="0"/>
              <a:cs typeface="Times New Roman" panose="02020603050405020304" pitchFamily="18" charset="0"/>
            </a:rPr>
            <a:t>Раскрыть через предметы, экспонаты выставки, экспозиции в доступной форме уникальную историю своей Родины.</a:t>
          </a:r>
          <a:endParaRPr lang="ru-RU" kern="1200" dirty="0">
            <a:solidFill>
              <a:srgbClr val="7A0000"/>
            </a:solidFill>
          </a:endParaRPr>
        </a:p>
      </dsp:txBody>
      <dsp:txXfrm rot="-5400000">
        <a:off x="1106664" y="2693375"/>
        <a:ext cx="6129847" cy="9272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CE21E-ADBA-4C6C-BCE5-2F7755AE2D52}">
      <dsp:nvSpPr>
        <dsp:cNvPr id="0" name=""/>
        <dsp:cNvSpPr/>
      </dsp:nvSpPr>
      <dsp:spPr>
        <a:xfrm rot="5400000">
          <a:off x="-222865" y="225651"/>
          <a:ext cx="1485769" cy="1040038"/>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ru-RU" sz="2800" kern="1200" dirty="0" smtClean="0">
              <a:sym typeface="Symbol"/>
            </a:rPr>
            <a:t></a:t>
          </a:r>
          <a:endParaRPr lang="ru-RU" sz="2800" kern="1200" dirty="0"/>
        </a:p>
      </dsp:txBody>
      <dsp:txXfrm rot="-5400000">
        <a:off x="1" y="522804"/>
        <a:ext cx="1040038" cy="445731"/>
      </dsp:txXfrm>
    </dsp:sp>
    <dsp:sp modelId="{154AE966-593E-424C-A764-65B3283FE6DA}">
      <dsp:nvSpPr>
        <dsp:cNvPr id="0" name=""/>
        <dsp:cNvSpPr/>
      </dsp:nvSpPr>
      <dsp:spPr>
        <a:xfrm rot="5400000">
          <a:off x="3978135" y="-2935310"/>
          <a:ext cx="965750" cy="6841943"/>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0" marR="0" lvl="1" indent="0" algn="just" defTabSz="914400" eaLnBrk="1" fontAlgn="auto" latinLnBrk="0" hangingPunct="1">
            <a:lnSpc>
              <a:spcPct val="100000"/>
            </a:lnSpc>
            <a:spcBef>
              <a:spcPct val="0"/>
            </a:spcBef>
            <a:spcAft>
              <a:spcPts val="0"/>
            </a:spcAft>
            <a:buClrTx/>
            <a:buSzTx/>
            <a:buFontTx/>
            <a:buChar char="••"/>
            <a:tabLst/>
            <a:defRPr/>
          </a:pPr>
          <a:r>
            <a:rPr lang="ru-RU" sz="2000" kern="1200" dirty="0" smtClean="0">
              <a:solidFill>
                <a:srgbClr val="7A0000"/>
              </a:solidFill>
              <a:latin typeface="Times New Roman" panose="02020603050405020304" pitchFamily="18" charset="0"/>
              <a:cs typeface="Times New Roman" panose="02020603050405020304" pitchFamily="18" charset="0"/>
            </a:rPr>
            <a:t>Обеспечить безопасные, психологически-комфортные, эстетические и </a:t>
          </a:r>
          <a:r>
            <a:rPr lang="ru-RU" sz="2000" kern="1200" dirty="0" err="1" smtClean="0">
              <a:solidFill>
                <a:srgbClr val="7A0000"/>
              </a:solidFill>
              <a:latin typeface="Times New Roman" panose="02020603050405020304" pitchFamily="18" charset="0"/>
              <a:cs typeface="Times New Roman" panose="02020603050405020304" pitchFamily="18" charset="0"/>
            </a:rPr>
            <a:t>здоровьесберегающие</a:t>
          </a:r>
          <a:r>
            <a:rPr lang="ru-RU" sz="2000" kern="1200" dirty="0" smtClean="0">
              <a:solidFill>
                <a:srgbClr val="7A0000"/>
              </a:solidFill>
              <a:latin typeface="Times New Roman" panose="02020603050405020304" pitchFamily="18" charset="0"/>
              <a:cs typeface="Times New Roman" panose="02020603050405020304" pitchFamily="18" charset="0"/>
            </a:rPr>
            <a:t> условия.</a:t>
          </a:r>
          <a:endParaRPr lang="ru-RU" sz="2000" kern="1200" dirty="0" smtClean="0">
            <a:solidFill>
              <a:srgbClr val="7A0000"/>
            </a:solidFill>
          </a:endParaRPr>
        </a:p>
        <a:p>
          <a:pPr marL="285750" lvl="1" indent="0" algn="l" defTabSz="1600200">
            <a:lnSpc>
              <a:spcPct val="90000"/>
            </a:lnSpc>
            <a:spcBef>
              <a:spcPct val="0"/>
            </a:spcBef>
            <a:spcAft>
              <a:spcPct val="15000"/>
            </a:spcAft>
            <a:buChar char="••"/>
          </a:pPr>
          <a:endParaRPr lang="ru-RU" sz="2000" kern="1200" dirty="0">
            <a:solidFill>
              <a:srgbClr val="7A0000"/>
            </a:solidFill>
          </a:endParaRPr>
        </a:p>
      </dsp:txBody>
      <dsp:txXfrm rot="-5400000">
        <a:off x="1040039" y="49930"/>
        <a:ext cx="6794799" cy="871462"/>
      </dsp:txXfrm>
    </dsp:sp>
    <dsp:sp modelId="{057AFBAD-8001-4420-B31C-470599681011}">
      <dsp:nvSpPr>
        <dsp:cNvPr id="0" name=""/>
        <dsp:cNvSpPr/>
      </dsp:nvSpPr>
      <dsp:spPr>
        <a:xfrm rot="5400000">
          <a:off x="-222865" y="1515963"/>
          <a:ext cx="1485769" cy="1040038"/>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kern="1200" dirty="0" smtClean="0">
              <a:solidFill>
                <a:srgbClr val="7A0000"/>
              </a:solidFill>
              <a:sym typeface="Symbol"/>
            </a:rPr>
            <a:t></a:t>
          </a:r>
          <a:endParaRPr lang="ru-RU" sz="2000" kern="1200" dirty="0">
            <a:solidFill>
              <a:srgbClr val="7A0000"/>
            </a:solidFill>
          </a:endParaRPr>
        </a:p>
      </dsp:txBody>
      <dsp:txXfrm rot="-5400000">
        <a:off x="1" y="1813116"/>
        <a:ext cx="1040038" cy="445731"/>
      </dsp:txXfrm>
    </dsp:sp>
    <dsp:sp modelId="{D1810760-7B8A-47BD-B85A-47C11C531F1B}">
      <dsp:nvSpPr>
        <dsp:cNvPr id="0" name=""/>
        <dsp:cNvSpPr/>
      </dsp:nvSpPr>
      <dsp:spPr>
        <a:xfrm rot="5400000">
          <a:off x="3978135" y="-1644998"/>
          <a:ext cx="965750" cy="6841943"/>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0" marR="0" lvl="1" indent="0" algn="just" defTabSz="914400" eaLnBrk="1" fontAlgn="auto" latinLnBrk="0" hangingPunct="1">
            <a:lnSpc>
              <a:spcPct val="100000"/>
            </a:lnSpc>
            <a:spcBef>
              <a:spcPct val="0"/>
            </a:spcBef>
            <a:spcAft>
              <a:spcPts val="0"/>
            </a:spcAft>
            <a:buClrTx/>
            <a:buSzTx/>
            <a:buFontTx/>
            <a:buChar char="••"/>
            <a:tabLst/>
            <a:defRPr/>
          </a:pPr>
          <a:r>
            <a:rPr lang="ru-RU" sz="2000" kern="1200" dirty="0" smtClean="0">
              <a:solidFill>
                <a:srgbClr val="7A0000"/>
              </a:solidFill>
              <a:latin typeface="Times New Roman" panose="02020603050405020304" pitchFamily="18" charset="0"/>
              <a:cs typeface="Times New Roman" panose="02020603050405020304" pitchFamily="18" charset="0"/>
            </a:rPr>
            <a:t>Включить детей и родителей в творческий процесс по созданию и пополнению мини-музея.</a:t>
          </a:r>
          <a:endParaRPr lang="ru-RU" sz="2000" kern="1200" dirty="0" smtClean="0">
            <a:solidFill>
              <a:srgbClr val="7A0000"/>
            </a:solidFill>
          </a:endParaRPr>
        </a:p>
        <a:p>
          <a:pPr marL="285750" lvl="1" indent="0" algn="just" defTabSz="1600200">
            <a:lnSpc>
              <a:spcPct val="90000"/>
            </a:lnSpc>
            <a:spcBef>
              <a:spcPct val="0"/>
            </a:spcBef>
            <a:spcAft>
              <a:spcPct val="15000"/>
            </a:spcAft>
            <a:buChar char="••"/>
          </a:pPr>
          <a:endParaRPr lang="ru-RU" sz="2000" kern="1200" dirty="0">
            <a:solidFill>
              <a:srgbClr val="7A0000"/>
            </a:solidFill>
          </a:endParaRPr>
        </a:p>
      </dsp:txBody>
      <dsp:txXfrm rot="-5400000">
        <a:off x="1040039" y="1340242"/>
        <a:ext cx="6794799" cy="871462"/>
      </dsp:txXfrm>
    </dsp:sp>
    <dsp:sp modelId="{3EE6EBF4-0286-4DF8-9415-F27E805F1E3C}">
      <dsp:nvSpPr>
        <dsp:cNvPr id="0" name=""/>
        <dsp:cNvSpPr/>
      </dsp:nvSpPr>
      <dsp:spPr>
        <a:xfrm rot="5400000">
          <a:off x="-222865" y="2806275"/>
          <a:ext cx="1485769" cy="1040038"/>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kern="1200" dirty="0" smtClean="0">
              <a:solidFill>
                <a:srgbClr val="7A0000"/>
              </a:solidFill>
              <a:sym typeface="Symbol"/>
            </a:rPr>
            <a:t></a:t>
          </a:r>
          <a:endParaRPr lang="ru-RU" sz="2000" kern="1200" dirty="0">
            <a:solidFill>
              <a:srgbClr val="7A0000"/>
            </a:solidFill>
          </a:endParaRPr>
        </a:p>
      </dsp:txBody>
      <dsp:txXfrm rot="-5400000">
        <a:off x="1" y="3103428"/>
        <a:ext cx="1040038" cy="445731"/>
      </dsp:txXfrm>
    </dsp:sp>
    <dsp:sp modelId="{21960467-CD7D-415D-8A5D-E0FB88DFA2BA}">
      <dsp:nvSpPr>
        <dsp:cNvPr id="0" name=""/>
        <dsp:cNvSpPr/>
      </dsp:nvSpPr>
      <dsp:spPr>
        <a:xfrm rot="5400000">
          <a:off x="3978135" y="-354686"/>
          <a:ext cx="965750" cy="6841943"/>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85750" lvl="1" indent="0" algn="l" defTabSz="1600200">
            <a:lnSpc>
              <a:spcPct val="90000"/>
            </a:lnSpc>
            <a:spcBef>
              <a:spcPct val="0"/>
            </a:spcBef>
            <a:spcAft>
              <a:spcPct val="15000"/>
            </a:spcAft>
            <a:buChar char="••"/>
          </a:pPr>
          <a:endParaRPr lang="ru-RU" sz="2000" kern="1200" dirty="0">
            <a:solidFill>
              <a:srgbClr val="7A0000"/>
            </a:solidFill>
          </a:endParaRPr>
        </a:p>
        <a:p>
          <a:pPr marL="0" marR="0" lvl="1" indent="0" algn="just" defTabSz="914400" eaLnBrk="1" fontAlgn="auto" latinLnBrk="0" hangingPunct="1">
            <a:lnSpc>
              <a:spcPct val="100000"/>
            </a:lnSpc>
            <a:spcBef>
              <a:spcPct val="0"/>
            </a:spcBef>
            <a:spcAft>
              <a:spcPts val="0"/>
            </a:spcAft>
            <a:buClrTx/>
            <a:buSzTx/>
            <a:buFontTx/>
            <a:buChar char="••"/>
            <a:tabLst/>
            <a:defRPr/>
          </a:pPr>
          <a:r>
            <a:rPr lang="ru-RU" sz="2000" kern="1200" dirty="0" smtClean="0">
              <a:solidFill>
                <a:srgbClr val="7A0000"/>
              </a:solidFill>
              <a:latin typeface="Times New Roman" panose="02020603050405020304" pitchFamily="18" charset="0"/>
              <a:cs typeface="Times New Roman" panose="02020603050405020304" pitchFamily="18" charset="0"/>
            </a:rPr>
            <a:t>Формировать чувство любви к Родине на основе изучения русских народных традиций;</a:t>
          </a:r>
          <a:endParaRPr lang="ru-RU" sz="2000" kern="1200" dirty="0" smtClean="0">
            <a:solidFill>
              <a:srgbClr val="7A0000"/>
            </a:solidFill>
          </a:endParaRPr>
        </a:p>
        <a:p>
          <a:pPr marL="285750" lvl="1" indent="0" algn="l" defTabSz="1600200">
            <a:lnSpc>
              <a:spcPct val="90000"/>
            </a:lnSpc>
            <a:spcBef>
              <a:spcPct val="0"/>
            </a:spcBef>
            <a:spcAft>
              <a:spcPct val="15000"/>
            </a:spcAft>
            <a:buChar char="••"/>
          </a:pPr>
          <a:endParaRPr lang="ru-RU" sz="2000" kern="1200" dirty="0">
            <a:solidFill>
              <a:srgbClr val="7A0000"/>
            </a:solidFill>
          </a:endParaRPr>
        </a:p>
      </dsp:txBody>
      <dsp:txXfrm rot="-5400000">
        <a:off x="1040039" y="2630554"/>
        <a:ext cx="6794799" cy="8714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CE21E-ADBA-4C6C-BCE5-2F7755AE2D52}">
      <dsp:nvSpPr>
        <dsp:cNvPr id="0" name=""/>
        <dsp:cNvSpPr/>
      </dsp:nvSpPr>
      <dsp:spPr>
        <a:xfrm rot="5400000">
          <a:off x="-212954" y="216154"/>
          <a:ext cx="1419698" cy="993788"/>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ru-RU" sz="2600" kern="1200" dirty="0" smtClean="0">
              <a:sym typeface="Symbol"/>
            </a:rPr>
            <a:t></a:t>
          </a:r>
          <a:endParaRPr lang="ru-RU" sz="2600" kern="1200" dirty="0"/>
        </a:p>
      </dsp:txBody>
      <dsp:txXfrm rot="-5400000">
        <a:off x="1" y="500093"/>
        <a:ext cx="993788" cy="425910"/>
      </dsp:txXfrm>
    </dsp:sp>
    <dsp:sp modelId="{154AE966-593E-424C-A764-65B3283FE6DA}">
      <dsp:nvSpPr>
        <dsp:cNvPr id="0" name=""/>
        <dsp:cNvSpPr/>
      </dsp:nvSpPr>
      <dsp:spPr>
        <a:xfrm rot="5400000">
          <a:off x="4119359" y="-3122371"/>
          <a:ext cx="922803" cy="7173945"/>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0" marR="0" lvl="1" indent="0" algn="just" defTabSz="914400" eaLnBrk="1" fontAlgn="auto" latinLnBrk="0" hangingPunct="1">
            <a:lnSpc>
              <a:spcPct val="100000"/>
            </a:lnSpc>
            <a:spcBef>
              <a:spcPct val="0"/>
            </a:spcBef>
            <a:spcAft>
              <a:spcPts val="0"/>
            </a:spcAft>
            <a:buClrTx/>
            <a:buSzTx/>
            <a:buFontTx/>
            <a:buChar char="••"/>
            <a:tabLst/>
            <a:defRPr/>
          </a:pPr>
          <a:r>
            <a:rPr lang="ru-RU" sz="2000" kern="1200" dirty="0" smtClean="0">
              <a:solidFill>
                <a:srgbClr val="7A0000"/>
              </a:solidFill>
              <a:latin typeface="Times New Roman" panose="02020603050405020304" pitchFamily="18" charset="0"/>
              <a:cs typeface="Times New Roman" panose="02020603050405020304" pitchFamily="18" charset="0"/>
            </a:rPr>
            <a:t>Организационно – образовательная деятельность (педагог объясняет связь какого-либо ремесла и жизни людей, создание в процессе занятия экспонатов для музея).</a:t>
          </a:r>
          <a:endParaRPr lang="ru-RU" sz="2000" kern="1200" dirty="0">
            <a:solidFill>
              <a:srgbClr val="7A0000"/>
            </a:solidFill>
          </a:endParaRPr>
        </a:p>
      </dsp:txBody>
      <dsp:txXfrm rot="-5400000">
        <a:off x="993788" y="48248"/>
        <a:ext cx="7128897" cy="832707"/>
      </dsp:txXfrm>
    </dsp:sp>
    <dsp:sp modelId="{057AFBAD-8001-4420-B31C-470599681011}">
      <dsp:nvSpPr>
        <dsp:cNvPr id="0" name=""/>
        <dsp:cNvSpPr/>
      </dsp:nvSpPr>
      <dsp:spPr>
        <a:xfrm rot="5400000">
          <a:off x="-212954" y="1458425"/>
          <a:ext cx="1419698" cy="993788"/>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kern="1200" dirty="0" smtClean="0">
              <a:solidFill>
                <a:srgbClr val="7A0000"/>
              </a:solidFill>
              <a:sym typeface="Symbol"/>
            </a:rPr>
            <a:t></a:t>
          </a:r>
          <a:endParaRPr lang="ru-RU" sz="2000" kern="1200" dirty="0">
            <a:solidFill>
              <a:srgbClr val="7A0000"/>
            </a:solidFill>
          </a:endParaRPr>
        </a:p>
      </dsp:txBody>
      <dsp:txXfrm rot="-5400000">
        <a:off x="1" y="1742364"/>
        <a:ext cx="993788" cy="425910"/>
      </dsp:txXfrm>
    </dsp:sp>
    <dsp:sp modelId="{D1810760-7B8A-47BD-B85A-47C11C531F1B}">
      <dsp:nvSpPr>
        <dsp:cNvPr id="0" name=""/>
        <dsp:cNvSpPr/>
      </dsp:nvSpPr>
      <dsp:spPr>
        <a:xfrm rot="5400000">
          <a:off x="4119359" y="-1880100"/>
          <a:ext cx="922803" cy="7173945"/>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0" marR="0" lvl="1" indent="0" algn="just" defTabSz="914400" eaLnBrk="1" fontAlgn="auto" latinLnBrk="0" hangingPunct="1">
            <a:lnSpc>
              <a:spcPct val="100000"/>
            </a:lnSpc>
            <a:spcBef>
              <a:spcPct val="0"/>
            </a:spcBef>
            <a:spcAft>
              <a:spcPts val="0"/>
            </a:spcAft>
            <a:buClrTx/>
            <a:buSzTx/>
            <a:buFontTx/>
            <a:buChar char="••"/>
            <a:tabLst/>
            <a:defRPr/>
          </a:pPr>
          <a:r>
            <a:rPr lang="ru-RU" sz="2000" kern="1200" dirty="0" smtClean="0">
              <a:solidFill>
                <a:srgbClr val="7A0000"/>
              </a:solidFill>
              <a:latin typeface="Times New Roman" panose="02020603050405020304" pitchFamily="18" charset="0"/>
              <a:cs typeface="Times New Roman" panose="02020603050405020304" pitchFamily="18" charset="0"/>
            </a:rPr>
            <a:t>Театрализация (дети примеряют на себя различные историко-культурные и психологические роли, проигрывают их).</a:t>
          </a:r>
          <a:endParaRPr lang="ru-RU" sz="2000" kern="1200" dirty="0">
            <a:solidFill>
              <a:srgbClr val="7A0000"/>
            </a:solidFill>
          </a:endParaRPr>
        </a:p>
      </dsp:txBody>
      <dsp:txXfrm rot="-5400000">
        <a:off x="993788" y="1290519"/>
        <a:ext cx="7128897" cy="832707"/>
      </dsp:txXfrm>
    </dsp:sp>
    <dsp:sp modelId="{3EE6EBF4-0286-4DF8-9415-F27E805F1E3C}">
      <dsp:nvSpPr>
        <dsp:cNvPr id="0" name=""/>
        <dsp:cNvSpPr/>
      </dsp:nvSpPr>
      <dsp:spPr>
        <a:xfrm rot="5400000">
          <a:off x="-212954" y="3076336"/>
          <a:ext cx="1419698" cy="993788"/>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kern="1200" dirty="0" smtClean="0">
              <a:solidFill>
                <a:srgbClr val="7A0000"/>
              </a:solidFill>
              <a:sym typeface="Symbol"/>
            </a:rPr>
            <a:t></a:t>
          </a:r>
          <a:endParaRPr lang="ru-RU" sz="2000" kern="1200" dirty="0">
            <a:solidFill>
              <a:srgbClr val="7A0000"/>
            </a:solidFill>
          </a:endParaRPr>
        </a:p>
      </dsp:txBody>
      <dsp:txXfrm rot="-5400000">
        <a:off x="1" y="3360275"/>
        <a:ext cx="993788" cy="425910"/>
      </dsp:txXfrm>
    </dsp:sp>
    <dsp:sp modelId="{21960467-CD7D-415D-8A5D-E0FB88DFA2BA}">
      <dsp:nvSpPr>
        <dsp:cNvPr id="0" name=""/>
        <dsp:cNvSpPr/>
      </dsp:nvSpPr>
      <dsp:spPr>
        <a:xfrm rot="5400000">
          <a:off x="3743718" y="-262188"/>
          <a:ext cx="1674086" cy="7173945"/>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85750" lvl="1" indent="0" algn="l" defTabSz="1600200">
            <a:lnSpc>
              <a:spcPct val="90000"/>
            </a:lnSpc>
            <a:spcBef>
              <a:spcPct val="0"/>
            </a:spcBef>
            <a:spcAft>
              <a:spcPct val="15000"/>
            </a:spcAft>
            <a:buChar char="••"/>
          </a:pPr>
          <a:endParaRPr lang="ru-RU" sz="2000" kern="1200" dirty="0">
            <a:solidFill>
              <a:srgbClr val="7A0000"/>
            </a:solidFill>
          </a:endParaRPr>
        </a:p>
        <a:p>
          <a:pPr marL="0" marR="0" lvl="1" indent="0" algn="just" defTabSz="914400" eaLnBrk="1" fontAlgn="auto" latinLnBrk="0" hangingPunct="1">
            <a:lnSpc>
              <a:spcPct val="100000"/>
            </a:lnSpc>
            <a:spcBef>
              <a:spcPct val="0"/>
            </a:spcBef>
            <a:spcAft>
              <a:spcPts val="0"/>
            </a:spcAft>
            <a:buClrTx/>
            <a:buSzTx/>
            <a:buFontTx/>
            <a:buChar char="••"/>
            <a:tabLst/>
            <a:defRPr/>
          </a:pPr>
          <a:r>
            <a:rPr lang="ru-RU" sz="2000" kern="1200" dirty="0" smtClean="0">
              <a:solidFill>
                <a:srgbClr val="7A0000"/>
              </a:solidFill>
              <a:latin typeface="Times New Roman" panose="02020603050405020304" pitchFamily="18" charset="0"/>
              <a:cs typeface="Times New Roman" panose="02020603050405020304" pitchFamily="18" charset="0"/>
            </a:rPr>
            <a:t>Ребенок-экскурсовод (ребенок-рассказчик на качественно лучшем уровне усваивает информацию, а дети-слушатели воспринимают слова своего товарища с большим вниманием и отдачей).</a:t>
          </a:r>
          <a:endParaRPr lang="ru-RU" sz="2000" kern="1200" dirty="0">
            <a:solidFill>
              <a:srgbClr val="7A0000"/>
            </a:solidFill>
          </a:endParaRPr>
        </a:p>
      </dsp:txBody>
      <dsp:txXfrm rot="-5400000">
        <a:off x="993789" y="2569463"/>
        <a:ext cx="7092223" cy="15106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F7343C-51E2-4198-9C16-862C352DE0B0}" type="datetimeFigureOut">
              <a:rPr lang="ru-RU" smtClean="0"/>
              <a:pPr/>
              <a:t>27.03.2024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18F628-4900-496B-9751-8613ECC9AC6D}" type="slidenum">
              <a:rPr lang="ru-RU" smtClean="0"/>
              <a:pPr/>
              <a:t>‹#›</a:t>
            </a:fld>
            <a:endParaRPr lang="ru-RU"/>
          </a:p>
        </p:txBody>
      </p:sp>
    </p:spTree>
    <p:extLst>
      <p:ext uri="{BB962C8B-B14F-4D97-AF65-F5344CB8AC3E}">
        <p14:creationId xmlns:p14="http://schemas.microsoft.com/office/powerpoint/2010/main" val="3861575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B18F628-4900-496B-9751-8613ECC9AC6D}" type="slidenum">
              <a:rPr lang="ru-RU" smtClean="0"/>
              <a:pPr/>
              <a:t>49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27.03.2024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27.03.2024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27.03.2024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p:spPr>
        <p:txBody>
          <a:bodyPr lIns="0" tIns="0" rIns="0" bIns="0" anchor="ctr">
            <a:noAutofit/>
          </a:bodyPr>
          <a:lstStyle/>
          <a:p>
            <a:endParaRPr lang="ru-RU" sz="1800" b="0" strike="noStrike" spc="-1">
              <a:solidFill>
                <a:srgbClr val="000000"/>
              </a:solidFill>
              <a:latin typeface="Calibri"/>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ru-RU" sz="3200" b="0" strike="noStrike" spc="-1">
              <a:latin typeface="Arial"/>
            </a:endParaRPr>
          </a:p>
        </p:txBody>
      </p:sp>
    </p:spTree>
    <p:extLst>
      <p:ext uri="{BB962C8B-B14F-4D97-AF65-F5344CB8AC3E}">
        <p14:creationId xmlns:p14="http://schemas.microsoft.com/office/powerpoint/2010/main" val="2166998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27.03.2024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27.03.2024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27.03.2024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27.03.2024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27.03.2024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27.03.2024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27.03.2024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27.03.2024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27.03.2024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jpe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1.png"/><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6.jpe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jpeg"/><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4.jpe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8596" y="357166"/>
            <a:ext cx="8463884" cy="1015663"/>
          </a:xfrm>
          <a:prstGeom prst="rect">
            <a:avLst/>
          </a:prstGeom>
          <a:noFill/>
        </p:spPr>
        <p:txBody>
          <a:bodyPr wrap="square" rtlCol="0">
            <a:spAutoFit/>
          </a:bodyPr>
          <a:lstStyle/>
          <a:p>
            <a:pPr algn="ctr"/>
            <a:r>
              <a:rPr lang="ru-RU" sz="2000" b="1" dirty="0" smtClean="0">
                <a:latin typeface="Times New Roman" panose="02020603050405020304" pitchFamily="18" charset="0"/>
                <a:cs typeface="Times New Roman" panose="02020603050405020304" pitchFamily="18" charset="0"/>
              </a:rPr>
              <a:t>Муниципальное автономное дошкольное образовательное учреждение</a:t>
            </a:r>
          </a:p>
          <a:p>
            <a:pPr algn="ctr"/>
            <a:r>
              <a:rPr lang="ru-RU" sz="2000" b="1" dirty="0">
                <a:latin typeface="Times New Roman" panose="02020603050405020304" pitchFamily="18" charset="0"/>
                <a:cs typeface="Times New Roman" panose="02020603050405020304" pitchFamily="18" charset="0"/>
              </a:rPr>
              <a:t>г</a:t>
            </a:r>
            <a:r>
              <a:rPr lang="ru-RU" sz="2000" b="1" dirty="0" smtClean="0">
                <a:latin typeface="Times New Roman" panose="02020603050405020304" pitchFamily="18" charset="0"/>
                <a:cs typeface="Times New Roman" panose="02020603050405020304" pitchFamily="18" charset="0"/>
              </a:rPr>
              <a:t>ородского округа Саранск</a:t>
            </a:r>
          </a:p>
          <a:p>
            <a:pPr algn="ctr"/>
            <a:r>
              <a:rPr lang="ru-RU" sz="2000" b="1" dirty="0" smtClean="0">
                <a:latin typeface="Times New Roman" panose="02020603050405020304" pitchFamily="18" charset="0"/>
                <a:cs typeface="Times New Roman" panose="02020603050405020304" pitchFamily="18" charset="0"/>
              </a:rPr>
              <a:t> «Детский сад №89 комбинированного вида»</a:t>
            </a:r>
            <a:endParaRPr lang="ru-RU" sz="20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64094" y="2060848"/>
            <a:ext cx="7992888" cy="1954574"/>
          </a:xfrm>
          <a:prstGeom prst="rect">
            <a:avLst/>
          </a:prstGeom>
          <a:noFill/>
        </p:spPr>
        <p:txBody>
          <a:bodyPr wrap="square" rtlCol="0">
            <a:spAutoFit/>
          </a:bodyPr>
          <a:lstStyle/>
          <a:p>
            <a:pPr algn="ctr">
              <a:lnSpc>
                <a:spcPct val="150000"/>
              </a:lnSpc>
            </a:pPr>
            <a:r>
              <a:rPr lang="ru-RU" sz="2800" b="1" dirty="0" smtClean="0">
                <a:solidFill>
                  <a:srgbClr val="7A0000"/>
                </a:solidFill>
                <a:latin typeface="Bookman Old Style" pitchFamily="18" charset="0"/>
                <a:cs typeface="Times New Roman" panose="02020603050405020304" pitchFamily="18" charset="0"/>
              </a:rPr>
              <a:t>МИНИ-МУЗЕЙ НАЦИОНАЛЬНОЙ КУЛЬТУРЫ</a:t>
            </a:r>
          </a:p>
          <a:p>
            <a:pPr algn="ctr">
              <a:lnSpc>
                <a:spcPct val="150000"/>
              </a:lnSpc>
            </a:pPr>
            <a:r>
              <a:rPr lang="ru-RU" sz="2800" b="1" dirty="0" smtClean="0">
                <a:solidFill>
                  <a:srgbClr val="7A0000"/>
                </a:solidFill>
                <a:latin typeface="Bookman Old Style" pitchFamily="18" charset="0"/>
                <a:cs typeface="Times New Roman" panose="02020603050405020304" pitchFamily="18" charset="0"/>
              </a:rPr>
              <a:t>«НАРОДНАЯ ИЗБА»</a:t>
            </a:r>
            <a:endParaRPr lang="ru-RU" sz="2800" b="1" dirty="0">
              <a:solidFill>
                <a:srgbClr val="7A0000"/>
              </a:solidFill>
              <a:latin typeface="Bookman Old Style" pitchFamily="18" charset="0"/>
              <a:cs typeface="Times New Roman" panose="02020603050405020304" pitchFamily="18" charset="0"/>
            </a:endParaRPr>
          </a:p>
        </p:txBody>
      </p:sp>
      <p:sp>
        <p:nvSpPr>
          <p:cNvPr id="6" name="TextBox 5"/>
          <p:cNvSpPr txBox="1"/>
          <p:nvPr/>
        </p:nvSpPr>
        <p:spPr>
          <a:xfrm>
            <a:off x="3347864" y="4437112"/>
            <a:ext cx="5400600" cy="1015663"/>
          </a:xfrm>
          <a:prstGeom prst="rect">
            <a:avLst/>
          </a:prstGeom>
          <a:noFill/>
        </p:spPr>
        <p:txBody>
          <a:bodyPr wrap="square" rtlCol="0">
            <a:spAutoFit/>
          </a:bodyPr>
          <a:lstStyle/>
          <a:p>
            <a:r>
              <a:rPr lang="ru-RU" sz="2000" dirty="0" smtClean="0">
                <a:latin typeface="Times New Roman" panose="02020603050405020304" pitchFamily="18" charset="0"/>
                <a:cs typeface="Times New Roman" panose="02020603050405020304" pitchFamily="18" charset="0"/>
              </a:rPr>
              <a:t>                                           </a:t>
            </a:r>
          </a:p>
          <a:p>
            <a:r>
              <a:rPr lang="ru-RU" sz="2000"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Подготовили</a:t>
            </a:r>
            <a:r>
              <a:rPr lang="ru-RU" sz="2000" dirty="0" smtClean="0">
                <a:latin typeface="Times New Roman" panose="02020603050405020304" pitchFamily="18" charset="0"/>
                <a:cs typeface="Times New Roman" panose="02020603050405020304" pitchFamily="18" charset="0"/>
              </a:rPr>
              <a:t>: коллектив </a:t>
            </a:r>
          </a:p>
          <a:p>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МАДОУ «Детский сад №89»</a:t>
            </a:r>
            <a:endParaRPr lang="ru-RU" dirty="0"/>
          </a:p>
        </p:txBody>
      </p:sp>
    </p:spTree>
    <p:extLst>
      <p:ext uri="{BB962C8B-B14F-4D97-AF65-F5344CB8AC3E}">
        <p14:creationId xmlns:p14="http://schemas.microsoft.com/office/powerpoint/2010/main" val="3295458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7"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500034" y="1643050"/>
            <a:ext cx="8072494" cy="2123658"/>
          </a:xfrm>
          <a:prstGeom prst="rect">
            <a:avLst/>
          </a:prstGeom>
        </p:spPr>
        <p:txBody>
          <a:bodyPr wrap="square">
            <a:spAutoFit/>
          </a:bodyPr>
          <a:lstStyle/>
          <a:p>
            <a:pPr algn="ctr"/>
            <a:r>
              <a:rPr lang="ru-RU"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p>
          <a:p>
            <a:pPr algn="ctr"/>
            <a:r>
              <a:rPr lang="ru-RU" sz="4400" b="1" dirty="0" smtClean="0">
                <a:ln w="11430"/>
                <a:solidFill>
                  <a:srgbClr val="7A0000"/>
                </a:solidFill>
                <a:effectLst>
                  <a:outerShdw blurRad="50800" dist="39000" dir="5460000" algn="tl">
                    <a:srgbClr val="000000">
                      <a:alpha val="38000"/>
                    </a:srgbClr>
                  </a:outerShdw>
                </a:effectLst>
                <a:latin typeface="Times New Roman" pitchFamily="18" charset="0"/>
                <a:cs typeface="Times New Roman" pitchFamily="18" charset="0"/>
              </a:rPr>
              <a:t>«Выставочные экспонаты и экспозиции» </a:t>
            </a:r>
            <a:endParaRPr lang="ru-RU" sz="4400" b="1" dirty="0">
              <a:ln w="11430"/>
              <a:solidFill>
                <a:srgbClr val="7A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52" y="332656"/>
            <a:ext cx="8136903" cy="461665"/>
          </a:xfrm>
          <a:prstGeom prst="rect">
            <a:avLst/>
          </a:prstGeom>
          <a:noFill/>
        </p:spPr>
        <p:txBody>
          <a:bodyPr wrap="square" rtlCol="0">
            <a:spAutoFit/>
          </a:bodyPr>
          <a:lstStyle/>
          <a:p>
            <a:pPr algn="just"/>
            <a:endParaRPr lang="ru-RU" sz="2400" dirty="0" smtClean="0">
              <a:solidFill>
                <a:srgbClr val="7A0000"/>
              </a:solidFill>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35" t="16361" b="20381"/>
          <a:stretch/>
        </p:blipFill>
        <p:spPr bwMode="auto">
          <a:xfrm>
            <a:off x="5075262" y="2271648"/>
            <a:ext cx="3216146" cy="40250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Рисунок 5" descr="20240320_125449.jpg"/>
          <p:cNvPicPr>
            <a:picLocks noChangeAspect="1"/>
          </p:cNvPicPr>
          <p:nvPr/>
        </p:nvPicPr>
        <p:blipFill>
          <a:blip r:embed="rId4" cstate="print"/>
          <a:stretch>
            <a:fillRect/>
          </a:stretch>
        </p:blipFill>
        <p:spPr>
          <a:xfrm>
            <a:off x="928662" y="2357430"/>
            <a:ext cx="3424243" cy="3786214"/>
          </a:xfrm>
          <a:prstGeom prst="rect">
            <a:avLst/>
          </a:prstGeom>
          <a:ln>
            <a:noFill/>
          </a:ln>
          <a:effectLst>
            <a:softEdge rad="112500"/>
          </a:effectLst>
        </p:spPr>
      </p:pic>
      <p:sp>
        <p:nvSpPr>
          <p:cNvPr id="7" name="TextBox 6"/>
          <p:cNvSpPr txBox="1"/>
          <p:nvPr/>
        </p:nvSpPr>
        <p:spPr>
          <a:xfrm>
            <a:off x="785786" y="500042"/>
            <a:ext cx="7929618" cy="1938992"/>
          </a:xfrm>
          <a:prstGeom prst="rect">
            <a:avLst/>
          </a:prstGeom>
          <a:noFill/>
        </p:spPr>
        <p:txBody>
          <a:bodyPr wrap="square" rtlCol="0">
            <a:spAutoFit/>
          </a:bodyPr>
          <a:lstStyle/>
          <a:p>
            <a:pPr algn="just"/>
            <a:r>
              <a:rPr lang="ru-RU" sz="2400" b="1" dirty="0" smtClean="0">
                <a:solidFill>
                  <a:srgbClr val="7A0000"/>
                </a:solidFill>
                <a:latin typeface="Times New Roman" panose="02020603050405020304" pitchFamily="18" charset="0"/>
                <a:cs typeface="Times New Roman" panose="02020603050405020304" pitchFamily="18" charset="0"/>
              </a:rPr>
              <a:t>Красный угол – </a:t>
            </a:r>
            <a:r>
              <a:rPr lang="ru-RU" sz="2400" dirty="0" smtClean="0">
                <a:solidFill>
                  <a:srgbClr val="7A0000"/>
                </a:solidFill>
                <a:latin typeface="Times New Roman" panose="02020603050405020304" pitchFamily="18" charset="0"/>
                <a:cs typeface="Times New Roman" panose="02020603050405020304" pitchFamily="18" charset="0"/>
              </a:rPr>
              <a:t>центральное главное место в избе, в русском доме. Здесь расположен образ-икона Богородицы. Божница в красном углу как алтарь православного храма и осмыслялась как присутствие Бога в доме</a:t>
            </a:r>
            <a:r>
              <a:rPr lang="ru-RU" dirty="0" smtClean="0">
                <a:solidFill>
                  <a:srgbClr val="C00000"/>
                </a:solidFill>
                <a:latin typeface="Times New Roman" panose="02020603050405020304" pitchFamily="18" charset="0"/>
                <a:cs typeface="Times New Roman" panose="02020603050405020304" pitchFamily="18" charset="0"/>
              </a:rPr>
              <a:t>. </a:t>
            </a:r>
            <a:endParaRPr lang="ru-RU"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9482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64"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52" y="456402"/>
            <a:ext cx="4464496" cy="2677656"/>
          </a:xfrm>
          <a:prstGeom prst="rect">
            <a:avLst/>
          </a:prstGeom>
          <a:noFill/>
        </p:spPr>
        <p:txBody>
          <a:bodyPr wrap="square" rtlCol="0">
            <a:spAutoFit/>
          </a:bodyPr>
          <a:lstStyle/>
          <a:p>
            <a:pPr algn="just"/>
            <a:r>
              <a:rPr lang="ru-RU" sz="2400" b="1" dirty="0" smtClean="0">
                <a:solidFill>
                  <a:srgbClr val="7A0000"/>
                </a:solidFill>
                <a:latin typeface="Times New Roman" panose="02020603050405020304" pitchFamily="18" charset="0"/>
                <a:ea typeface="NSimSun" panose="02010609030101010101" pitchFamily="49" charset="-122"/>
                <a:cs typeface="Times New Roman" panose="02020603050405020304" pitchFamily="18" charset="0"/>
              </a:rPr>
              <a:t>Печь</a:t>
            </a:r>
            <a:r>
              <a:rPr lang="ru-RU" sz="2400" dirty="0" smtClean="0">
                <a:solidFill>
                  <a:srgbClr val="7A0000"/>
                </a:solidFill>
                <a:latin typeface="Times New Roman" panose="02020603050405020304" pitchFamily="18" charset="0"/>
                <a:ea typeface="NSimSun" panose="02010609030101010101" pitchFamily="49" charset="-122"/>
                <a:cs typeface="Times New Roman" panose="02020603050405020304" pitchFamily="18" charset="0"/>
              </a:rPr>
              <a:t> </a:t>
            </a:r>
            <a:r>
              <a:rPr lang="ru-RU" sz="2400" dirty="0">
                <a:solidFill>
                  <a:srgbClr val="7A0000"/>
                </a:solidFill>
                <a:latin typeface="Times New Roman" panose="02020603050405020304" pitchFamily="18" charset="0"/>
                <a:ea typeface="NSimSun" panose="02010609030101010101" pitchFamily="49" charset="-122"/>
                <a:cs typeface="Times New Roman" panose="02020603050405020304" pitchFamily="18" charset="0"/>
              </a:rPr>
              <a:t>– </a:t>
            </a:r>
            <a:r>
              <a:rPr lang="ru-RU" sz="2400" dirty="0" smtClean="0">
                <a:solidFill>
                  <a:srgbClr val="7A0000"/>
                </a:solidFill>
                <a:latin typeface="Times New Roman" panose="02020603050405020304" pitchFamily="18" charset="0"/>
                <a:ea typeface="NSimSun" panose="02010609030101010101" pitchFamily="49" charset="-122"/>
                <a:cs typeface="Times New Roman" panose="02020603050405020304" pitchFamily="18" charset="0"/>
              </a:rPr>
              <a:t>ещё один </a:t>
            </a:r>
            <a:r>
              <a:rPr lang="ru-RU" sz="2400" dirty="0">
                <a:solidFill>
                  <a:srgbClr val="7A0000"/>
                </a:solidFill>
                <a:latin typeface="Times New Roman" panose="02020603050405020304" pitchFamily="18" charset="0"/>
                <a:ea typeface="NSimSun" panose="02010609030101010101" pitchFamily="49" charset="-122"/>
                <a:cs typeface="Times New Roman" panose="02020603050405020304" pitchFamily="18" charset="0"/>
              </a:rPr>
              <a:t>из сакральных центров дома. «Печь в дому – то же что алтарь в церкви:  в ней печется хлеб». </a:t>
            </a:r>
            <a:endParaRPr lang="ru-RU" sz="2400" dirty="0" smtClean="0">
              <a:solidFill>
                <a:srgbClr val="7A0000"/>
              </a:solidFill>
              <a:latin typeface="Times New Roman" panose="02020603050405020304" pitchFamily="18" charset="0"/>
              <a:ea typeface="NSimSun" panose="02010609030101010101" pitchFamily="49" charset="-122"/>
              <a:cs typeface="Times New Roman" panose="02020603050405020304" pitchFamily="18" charset="0"/>
            </a:endParaRPr>
          </a:p>
          <a:p>
            <a:pPr algn="just"/>
            <a:r>
              <a:rPr lang="ru-RU" sz="2400" dirty="0" smtClean="0">
                <a:solidFill>
                  <a:srgbClr val="7A0000"/>
                </a:solidFill>
                <a:latin typeface="Times New Roman" panose="02020603050405020304" pitchFamily="18" charset="0"/>
                <a:ea typeface="NSimSun" panose="02010609030101010101" pitchFamily="49" charset="-122"/>
                <a:cs typeface="Times New Roman" panose="02020603050405020304" pitchFamily="18" charset="0"/>
              </a:rPr>
              <a:t>Печь </a:t>
            </a:r>
            <a:r>
              <a:rPr lang="ru-RU" sz="2400" dirty="0">
                <a:solidFill>
                  <a:srgbClr val="7A0000"/>
                </a:solidFill>
                <a:latin typeface="Times New Roman" panose="02020603050405020304" pitchFamily="18" charset="0"/>
                <a:ea typeface="NSimSun" panose="02010609030101010101" pitchFamily="49" charset="-122"/>
                <a:cs typeface="Times New Roman" panose="02020603050405020304" pitchFamily="18" charset="0"/>
              </a:rPr>
              <a:t>располагается в углу, противоположном от красного угла. </a:t>
            </a:r>
            <a:endParaRPr lang="ru-RU" sz="2400" dirty="0" smtClean="0">
              <a:solidFill>
                <a:srgbClr val="7A0000"/>
              </a:solidFill>
              <a:latin typeface="Times New Roman" panose="02020603050405020304" pitchFamily="18" charset="0"/>
              <a:ea typeface="NSimSun" panose="02010609030101010101" pitchFamily="49" charset="-122"/>
              <a:cs typeface="Times New Roman" panose="02020603050405020304" pitchFamily="18" charset="0"/>
            </a:endParaRPr>
          </a:p>
        </p:txBody>
      </p:sp>
      <p:sp>
        <p:nvSpPr>
          <p:cNvPr id="3" name="TextBox 2"/>
          <p:cNvSpPr txBox="1"/>
          <p:nvPr/>
        </p:nvSpPr>
        <p:spPr>
          <a:xfrm>
            <a:off x="4349806" y="3717032"/>
            <a:ext cx="4363308" cy="2308324"/>
          </a:xfrm>
          <a:prstGeom prst="rect">
            <a:avLst/>
          </a:prstGeom>
          <a:noFill/>
        </p:spPr>
        <p:txBody>
          <a:bodyPr wrap="square" rtlCol="0">
            <a:spAutoFit/>
          </a:bodyPr>
          <a:lstStyle/>
          <a:p>
            <a:pPr lvl="0" algn="just"/>
            <a:r>
              <a:rPr lang="ru-RU" sz="2400" dirty="0">
                <a:solidFill>
                  <a:srgbClr val="7A0000"/>
                </a:solidFill>
                <a:latin typeface="Times New Roman" panose="02020603050405020304" pitchFamily="18" charset="0"/>
                <a:cs typeface="Times New Roman" panose="02020603050405020304" pitchFamily="18" charset="0"/>
              </a:rPr>
              <a:t>На </a:t>
            </a:r>
            <a:r>
              <a:rPr lang="ru-RU" sz="2400" dirty="0" smtClean="0">
                <a:solidFill>
                  <a:srgbClr val="7A0000"/>
                </a:solidFill>
                <a:latin typeface="Times New Roman" panose="02020603050405020304" pitchFamily="18" charset="0"/>
                <a:cs typeface="Times New Roman" panose="02020603050405020304" pitchFamily="18" charset="0"/>
              </a:rPr>
              <a:t>печи </a:t>
            </a:r>
            <a:r>
              <a:rPr lang="ru-RU" sz="2400" dirty="0">
                <a:solidFill>
                  <a:srgbClr val="7A0000"/>
                </a:solidFill>
                <a:latin typeface="Times New Roman" panose="02020603050405020304" pitchFamily="18" charset="0"/>
                <a:cs typeface="Times New Roman" panose="02020603050405020304" pitchFamily="18" charset="0"/>
              </a:rPr>
              <a:t>спали, ее использовали не только в приготовлении пищи, но и в </a:t>
            </a:r>
            <a:r>
              <a:rPr lang="ru-RU" sz="2400" dirty="0" err="1" smtClean="0">
                <a:solidFill>
                  <a:srgbClr val="7A0000"/>
                </a:solidFill>
                <a:latin typeface="Times New Roman" panose="02020603050405020304" pitchFamily="18" charset="0"/>
                <a:cs typeface="Times New Roman" panose="02020603050405020304" pitchFamily="18" charset="0"/>
              </a:rPr>
              <a:t>целительстве</a:t>
            </a:r>
            <a:r>
              <a:rPr lang="ru-RU" sz="2400" dirty="0">
                <a:solidFill>
                  <a:srgbClr val="7A0000"/>
                </a:solidFill>
                <a:latin typeface="Times New Roman" panose="02020603050405020304" pitchFamily="18" charset="0"/>
                <a:cs typeface="Times New Roman" panose="02020603050405020304" pitchFamily="18" charset="0"/>
              </a:rPr>
              <a:t>, в народной медицине, в ней маленьких деток мыли зимой, на ней грелись дети и старики. </a:t>
            </a: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781" y="3503390"/>
            <a:ext cx="3783320" cy="28783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Рисунок 7" descr="20240319_131757.jpg"/>
          <p:cNvPicPr>
            <a:picLocks noChangeAspect="1"/>
          </p:cNvPicPr>
          <p:nvPr/>
        </p:nvPicPr>
        <p:blipFill>
          <a:blip r:embed="rId4" cstate="print"/>
          <a:srcRect l="3125" t="4081" r="29687" b="6169"/>
          <a:stretch>
            <a:fillRect/>
          </a:stretch>
        </p:blipFill>
        <p:spPr>
          <a:xfrm>
            <a:off x="5214942" y="0"/>
            <a:ext cx="3500438" cy="3500438"/>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5170" y="428605"/>
            <a:ext cx="4456896" cy="3385542"/>
          </a:xfrm>
          <a:prstGeom prst="rect">
            <a:avLst/>
          </a:prstGeom>
          <a:noFill/>
        </p:spPr>
        <p:txBody>
          <a:bodyPr wrap="square" rtlCol="0">
            <a:spAutoFit/>
          </a:bodyPr>
          <a:lstStyle/>
          <a:p>
            <a:pPr algn="just"/>
            <a:r>
              <a:rPr lang="ru-RU" sz="2800" b="1" dirty="0">
                <a:solidFill>
                  <a:srgbClr val="C00000"/>
                </a:solidFill>
                <a:latin typeface="Times New Roman" panose="02020603050405020304" pitchFamily="18" charset="0"/>
                <a:cs typeface="Times New Roman" panose="02020603050405020304" pitchFamily="18" charset="0"/>
              </a:rPr>
              <a:t>Лавки</a:t>
            </a:r>
            <a:r>
              <a:rPr lang="ru-RU" sz="2800" dirty="0">
                <a:solidFill>
                  <a:srgbClr val="C00000"/>
                </a:solidFill>
                <a:latin typeface="Times New Roman" panose="02020603050405020304" pitchFamily="18" charset="0"/>
                <a:cs typeface="Times New Roman" panose="02020603050405020304" pitchFamily="18" charset="0"/>
              </a:rPr>
              <a:t> служили не только местом для сидения, но и местом для сна</a:t>
            </a:r>
            <a:r>
              <a:rPr lang="ru-RU" sz="2800" dirty="0" smtClean="0">
                <a:solidFill>
                  <a:srgbClr val="C00000"/>
                </a:solidFill>
                <a:latin typeface="Times New Roman" panose="02020603050405020304" pitchFamily="18" charset="0"/>
                <a:cs typeface="Times New Roman" panose="02020603050405020304" pitchFamily="18" charset="0"/>
              </a:rPr>
              <a:t>.</a:t>
            </a:r>
          </a:p>
          <a:p>
            <a:pPr algn="just"/>
            <a:r>
              <a:rPr lang="ru-RU" sz="2800" dirty="0" smtClean="0">
                <a:solidFill>
                  <a:srgbClr val="C00000"/>
                </a:solidFill>
                <a:latin typeface="Times New Roman" panose="02020603050405020304" pitchFamily="18" charset="0"/>
                <a:cs typeface="Times New Roman" panose="02020603050405020304" pitchFamily="18" charset="0"/>
              </a:rPr>
              <a:t> </a:t>
            </a:r>
            <a:r>
              <a:rPr lang="ru-RU" sz="2800" dirty="0">
                <a:solidFill>
                  <a:srgbClr val="C00000"/>
                </a:solidFill>
                <a:latin typeface="Times New Roman" panose="02020603050405020304" pitchFamily="18" charset="0"/>
                <a:cs typeface="Times New Roman" panose="02020603050405020304" pitchFamily="18" charset="0"/>
              </a:rPr>
              <a:t>Под голову при сне на лавке подкладывался подголовник</a:t>
            </a:r>
            <a:r>
              <a:rPr lang="ru-RU" sz="2800" dirty="0" smtClean="0">
                <a:solidFill>
                  <a:srgbClr val="C00000"/>
                </a:solidFill>
                <a:latin typeface="Times New Roman" panose="02020603050405020304" pitchFamily="18" charset="0"/>
                <a:cs typeface="Times New Roman" panose="02020603050405020304" pitchFamily="18" charset="0"/>
              </a:rPr>
              <a:t>.</a:t>
            </a:r>
          </a:p>
          <a:p>
            <a:pPr algn="just"/>
            <a:endParaRPr lang="ru-RU" sz="2800" dirty="0" smtClean="0">
              <a:solidFill>
                <a:srgbClr val="C00000"/>
              </a:solidFill>
              <a:latin typeface="Times New Roman" panose="02020603050405020304" pitchFamily="18" charset="0"/>
              <a:cs typeface="Times New Roman" panose="02020603050405020304" pitchFamily="18" charset="0"/>
            </a:endParaRPr>
          </a:p>
          <a:p>
            <a:pPr algn="just"/>
            <a:endParaRPr lang="ru-RU" dirty="0"/>
          </a:p>
        </p:txBody>
      </p:sp>
      <p:pic>
        <p:nvPicPr>
          <p:cNvPr id="3076" name="Picture 4" descr="http://zabavnik.club/wp-content/uploads/Kartinki_pro_vnutrennee_ubranstvo_russkoy_izby_14_22231740.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2911" y="3429000"/>
            <a:ext cx="4357718" cy="29049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Рисунок 5" descr="20240319_111235.jpg"/>
          <p:cNvPicPr>
            <a:picLocks noChangeAspect="1"/>
          </p:cNvPicPr>
          <p:nvPr/>
        </p:nvPicPr>
        <p:blipFill>
          <a:blip r:embed="rId5" cstate="print"/>
          <a:srcRect l="18750" b="1198"/>
          <a:stretch>
            <a:fillRect/>
          </a:stretch>
        </p:blipFill>
        <p:spPr>
          <a:xfrm>
            <a:off x="5143504" y="1142984"/>
            <a:ext cx="3643338" cy="3786214"/>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11560" y="404664"/>
            <a:ext cx="8208912" cy="2677656"/>
          </a:xfrm>
          <a:prstGeom prst="rect">
            <a:avLst/>
          </a:prstGeom>
          <a:noFill/>
        </p:spPr>
        <p:txBody>
          <a:bodyPr wrap="square" rtlCol="0">
            <a:spAutoFit/>
          </a:bodyPr>
          <a:lstStyle/>
          <a:p>
            <a:pPr algn="just"/>
            <a:r>
              <a:rPr lang="ru-RU" sz="2800" dirty="0">
                <a:solidFill>
                  <a:srgbClr val="7A0000"/>
                </a:solidFill>
                <a:latin typeface="Times New Roman" panose="02020603050405020304" pitchFamily="18" charset="0"/>
                <a:cs typeface="Times New Roman" panose="02020603050405020304" pitchFamily="18" charset="0"/>
              </a:rPr>
              <a:t>Самое ценное в крестьянском доме – парадную утварь, праздничную одежду, приданое дочерям, деньги – хранили в </a:t>
            </a:r>
            <a:r>
              <a:rPr lang="ru-RU" sz="2800" b="1" dirty="0">
                <a:solidFill>
                  <a:srgbClr val="7A0000"/>
                </a:solidFill>
                <a:latin typeface="Times New Roman" panose="02020603050405020304" pitchFamily="18" charset="0"/>
                <a:cs typeface="Times New Roman" panose="02020603050405020304" pitchFamily="18" charset="0"/>
              </a:rPr>
              <a:t>сундуках</a:t>
            </a:r>
            <a:r>
              <a:rPr lang="ru-RU" sz="2800" dirty="0">
                <a:solidFill>
                  <a:srgbClr val="7A0000"/>
                </a:solidFill>
                <a:latin typeface="Times New Roman" panose="02020603050405020304" pitchFamily="18" charset="0"/>
                <a:cs typeface="Times New Roman" panose="02020603050405020304" pitchFamily="18" charset="0"/>
              </a:rPr>
              <a:t>.  Сундуки были всегда с замками.</a:t>
            </a:r>
            <a:r>
              <a:rPr lang="ru-RU" sz="2800" dirty="0">
                <a:solidFill>
                  <a:srgbClr val="7A0000"/>
                </a:solidFill>
              </a:rPr>
              <a:t> </a:t>
            </a:r>
            <a:r>
              <a:rPr lang="ru-RU" sz="2800" dirty="0" smtClean="0">
                <a:solidFill>
                  <a:srgbClr val="7A0000"/>
                </a:solidFill>
                <a:latin typeface="Times New Roman" panose="02020603050405020304" pitchFamily="18" charset="0"/>
                <a:cs typeface="Times New Roman" panose="02020603050405020304" pitchFamily="18" charset="0"/>
              </a:rPr>
              <a:t>Они </a:t>
            </a:r>
            <a:r>
              <a:rPr lang="ru-RU" sz="2800" dirty="0">
                <a:solidFill>
                  <a:srgbClr val="7A0000"/>
                </a:solidFill>
                <a:latin typeface="Times New Roman" panose="02020603050405020304" pitchFamily="18" charset="0"/>
                <a:cs typeface="Times New Roman" panose="02020603050405020304" pitchFamily="18" charset="0"/>
              </a:rPr>
              <a:t>были массивными, тяжёлыми, и порой достигали таких размеров, что на них вполне можно было спать взрослому человеку. </a:t>
            </a:r>
          </a:p>
        </p:txBody>
      </p:sp>
      <p:pic>
        <p:nvPicPr>
          <p:cNvPr id="1029"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2910" y="3214686"/>
            <a:ext cx="4017293" cy="32974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Рисунок 4" descr="1711003099725.jpg"/>
          <p:cNvPicPr>
            <a:picLocks noChangeAspect="1"/>
          </p:cNvPicPr>
          <p:nvPr/>
        </p:nvPicPr>
        <p:blipFill>
          <a:blip r:embed="rId5" cstate="print"/>
          <a:stretch>
            <a:fillRect/>
          </a:stretch>
        </p:blipFill>
        <p:spPr>
          <a:xfrm>
            <a:off x="4714876" y="3214686"/>
            <a:ext cx="3857620" cy="3214710"/>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Рисунок 6" descr="20240319_105632.jpg"/>
          <p:cNvPicPr>
            <a:picLocks noChangeAspect="1"/>
          </p:cNvPicPr>
          <p:nvPr/>
        </p:nvPicPr>
        <p:blipFill>
          <a:blip r:embed="rId3" cstate="print"/>
          <a:srcRect l="9105" r="18057" b="6281"/>
          <a:stretch>
            <a:fillRect/>
          </a:stretch>
        </p:blipFill>
        <p:spPr>
          <a:xfrm>
            <a:off x="4857752" y="785794"/>
            <a:ext cx="3500462" cy="5500726"/>
          </a:xfrm>
          <a:prstGeom prst="rect">
            <a:avLst/>
          </a:prstGeom>
          <a:ln>
            <a:noFill/>
          </a:ln>
          <a:effectLst>
            <a:softEdge rad="112500"/>
          </a:effectLst>
        </p:spPr>
      </p:pic>
      <p:sp>
        <p:nvSpPr>
          <p:cNvPr id="6" name="TextBox 5"/>
          <p:cNvSpPr txBox="1"/>
          <p:nvPr/>
        </p:nvSpPr>
        <p:spPr>
          <a:xfrm>
            <a:off x="642910" y="714356"/>
            <a:ext cx="4143404" cy="5775187"/>
          </a:xfrm>
          <a:prstGeom prst="rect">
            <a:avLst/>
          </a:prstGeom>
          <a:noFill/>
        </p:spPr>
        <p:txBody>
          <a:bodyPr wrap="square" rtlCol="0">
            <a:spAutoFit/>
          </a:bodyPr>
          <a:lstStyle/>
          <a:p>
            <a:r>
              <a:rPr lang="ru-RU" sz="2400" b="1" dirty="0" smtClean="0">
                <a:solidFill>
                  <a:srgbClr val="7A0000"/>
                </a:solidFill>
                <a:latin typeface="Times New Roman" pitchFamily="18" charset="0"/>
                <a:cs typeface="Times New Roman" pitchFamily="18" charset="0"/>
              </a:rPr>
              <a:t>Мордовский костюм</a:t>
            </a:r>
            <a:r>
              <a:rPr lang="ru-RU" sz="2400" dirty="0" smtClean="0">
                <a:solidFill>
                  <a:srgbClr val="7A0000"/>
                </a:solidFill>
                <a:latin typeface="Times New Roman" pitchFamily="18" charset="0"/>
                <a:cs typeface="Times New Roman" pitchFamily="18" charset="0"/>
              </a:rPr>
              <a:t>, особенно женский, очень красочный. Некоторые историки считают создание костюмов такого типа вершиной рукоделия мордовских женщин. Как правило, ткани для пошива одежды мордовские мастера изготовляли самостоятельно. Для рубах они ткали прочное плотное полотно, для верхней одежды производили сукно и шерстяные ткани</a:t>
            </a:r>
            <a:r>
              <a:rPr lang="ru-RU" sz="2400" dirty="0" smtClean="0">
                <a:solidFill>
                  <a:srgbClr val="7A0000"/>
                </a:solidFill>
              </a:rPr>
              <a:t>. </a:t>
            </a:r>
            <a:endParaRPr lang="ru-RU" sz="2400" dirty="0">
              <a:solidFill>
                <a:srgbClr val="7A0000"/>
              </a:solidFill>
            </a:endParaRPr>
          </a:p>
        </p:txBody>
      </p:sp>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071538" y="714356"/>
            <a:ext cx="6858048" cy="1083374"/>
          </a:xfrm>
          <a:prstGeom prst="rect">
            <a:avLst/>
          </a:prstGeom>
          <a:noFill/>
        </p:spPr>
        <p:txBody>
          <a:bodyPr wrap="square" rtlCol="0">
            <a:spAutoFit/>
          </a:bodyPr>
          <a:lstStyle/>
          <a:p>
            <a:pPr algn="ctr">
              <a:lnSpc>
                <a:spcPct val="115000"/>
              </a:lnSpc>
              <a:spcAft>
                <a:spcPts val="0"/>
              </a:spcAft>
            </a:pPr>
            <a:r>
              <a:rPr lang="ru-RU" sz="2800" b="1" dirty="0" smtClean="0">
                <a:solidFill>
                  <a:srgbClr val="7A0000"/>
                </a:solidFill>
                <a:latin typeface="Times New Roman" pitchFamily="18" charset="0"/>
                <a:cs typeface="Times New Roman" pitchFamily="18" charset="0"/>
              </a:rPr>
              <a:t>Куклы, изображающие жителей мордовской деревни</a:t>
            </a:r>
            <a:endParaRPr lang="ru-RU" sz="2800" b="1" dirty="0">
              <a:solidFill>
                <a:srgbClr val="7A0000"/>
              </a:solidFill>
              <a:latin typeface="Times New Roman" pitchFamily="18" charset="0"/>
              <a:ea typeface="Calibri"/>
              <a:cs typeface="Times New Roman" pitchFamily="18" charset="0"/>
            </a:endParaRPr>
          </a:p>
        </p:txBody>
      </p:sp>
      <p:pic>
        <p:nvPicPr>
          <p:cNvPr id="5" name="Рисунок 4" descr="20240321_124324 (1).jpg"/>
          <p:cNvPicPr>
            <a:picLocks noChangeAspect="1"/>
          </p:cNvPicPr>
          <p:nvPr/>
        </p:nvPicPr>
        <p:blipFill>
          <a:blip r:embed="rId3" cstate="print"/>
          <a:stretch>
            <a:fillRect/>
          </a:stretch>
        </p:blipFill>
        <p:spPr>
          <a:xfrm>
            <a:off x="3071802" y="1817297"/>
            <a:ext cx="3289079" cy="4637777"/>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Рисунок 2" descr="20240318_132400.jpg"/>
          <p:cNvPicPr>
            <a:picLocks noChangeAspect="1"/>
          </p:cNvPicPr>
          <p:nvPr/>
        </p:nvPicPr>
        <p:blipFill>
          <a:blip r:embed="rId3" cstate="print"/>
          <a:stretch>
            <a:fillRect/>
          </a:stretch>
        </p:blipFill>
        <p:spPr>
          <a:xfrm>
            <a:off x="4786313" y="571480"/>
            <a:ext cx="3908985" cy="2929147"/>
          </a:xfrm>
          <a:prstGeom prst="rect">
            <a:avLst/>
          </a:prstGeom>
          <a:ln>
            <a:noFill/>
          </a:ln>
          <a:effectLst>
            <a:softEdge rad="112500"/>
          </a:effectLst>
        </p:spPr>
      </p:pic>
      <p:sp>
        <p:nvSpPr>
          <p:cNvPr id="4" name="TextBox 3"/>
          <p:cNvSpPr txBox="1"/>
          <p:nvPr/>
        </p:nvSpPr>
        <p:spPr>
          <a:xfrm>
            <a:off x="571472" y="857232"/>
            <a:ext cx="4572032" cy="4401205"/>
          </a:xfrm>
          <a:prstGeom prst="rect">
            <a:avLst/>
          </a:prstGeom>
          <a:noFill/>
        </p:spPr>
        <p:txBody>
          <a:bodyPr wrap="square" rtlCol="0">
            <a:spAutoFit/>
          </a:bodyPr>
          <a:lstStyle/>
          <a:p>
            <a:r>
              <a:rPr lang="ru-RU" sz="2800" dirty="0" smtClean="0">
                <a:solidFill>
                  <a:srgbClr val="7A0000"/>
                </a:solidFill>
                <a:latin typeface="Times New Roman" pitchFamily="18" charset="0"/>
                <a:cs typeface="Times New Roman" pitchFamily="18" charset="0"/>
              </a:rPr>
              <a:t>Мордовские национальные </a:t>
            </a:r>
          </a:p>
          <a:p>
            <a:r>
              <a:rPr lang="ru-RU" sz="2800" dirty="0" smtClean="0">
                <a:solidFill>
                  <a:srgbClr val="7A0000"/>
                </a:solidFill>
                <a:latin typeface="Times New Roman" pitchFamily="18" charset="0"/>
                <a:cs typeface="Times New Roman" pitchFamily="18" charset="0"/>
              </a:rPr>
              <a:t>костюмы имели и традиционную обувь. Самой распространенной обувью женщин и мужчин Мордовии были </a:t>
            </a:r>
            <a:r>
              <a:rPr lang="ru-RU" sz="2800" b="1" dirty="0" smtClean="0">
                <a:solidFill>
                  <a:srgbClr val="7A0000"/>
                </a:solidFill>
                <a:latin typeface="Times New Roman" pitchFamily="18" charset="0"/>
                <a:cs typeface="Times New Roman" pitchFamily="18" charset="0"/>
              </a:rPr>
              <a:t>лапти</a:t>
            </a:r>
            <a:r>
              <a:rPr lang="ru-RU" sz="2800" dirty="0" smtClean="0">
                <a:solidFill>
                  <a:srgbClr val="7A0000"/>
                </a:solidFill>
                <a:latin typeface="Times New Roman" pitchFamily="18" charset="0"/>
                <a:cs typeface="Times New Roman" pitchFamily="18" charset="0"/>
              </a:rPr>
              <a:t>. Они изготовлялись из лыка вяза или липы и имели особое косое плетение и низкие борта.</a:t>
            </a:r>
            <a:endParaRPr lang="ru-RU" sz="2800" dirty="0">
              <a:solidFill>
                <a:srgbClr val="7A0000"/>
              </a:solidFill>
              <a:latin typeface="Times New Roman" pitchFamily="18" charset="0"/>
              <a:cs typeface="Times New Roman" pitchFamily="18" charset="0"/>
            </a:endParaRPr>
          </a:p>
        </p:txBody>
      </p:sp>
      <p:pic>
        <p:nvPicPr>
          <p:cNvPr id="34818" name="Picture 2" descr="https://avatars.mds.yandex.net/i?id=337bc2ed07d41b9761e8c23fda0f4691_l-4571515-images-thumbs&amp;n=13"/>
          <p:cNvPicPr>
            <a:picLocks noChangeAspect="1" noChangeArrowheads="1"/>
          </p:cNvPicPr>
          <p:nvPr/>
        </p:nvPicPr>
        <p:blipFill>
          <a:blip r:embed="rId4"/>
          <a:srcRect/>
          <a:stretch>
            <a:fillRect/>
          </a:stretch>
        </p:blipFill>
        <p:spPr bwMode="auto">
          <a:xfrm>
            <a:off x="4929190" y="3714753"/>
            <a:ext cx="3643338" cy="250033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52" y="260648"/>
            <a:ext cx="8136904" cy="2677656"/>
          </a:xfrm>
          <a:prstGeom prst="rect">
            <a:avLst/>
          </a:prstGeom>
          <a:noFill/>
        </p:spPr>
        <p:txBody>
          <a:bodyPr wrap="square" rtlCol="0">
            <a:spAutoFit/>
          </a:bodyPr>
          <a:lstStyle/>
          <a:p>
            <a:r>
              <a:rPr lang="ru-RU" sz="2800" dirty="0">
                <a:solidFill>
                  <a:srgbClr val="7A0000"/>
                </a:solidFill>
                <a:latin typeface="Times New Roman" panose="02020603050405020304" pitchFamily="18" charset="0"/>
                <a:cs typeface="Times New Roman" panose="02020603050405020304" pitchFamily="18" charset="0"/>
              </a:rPr>
              <a:t>В </a:t>
            </a:r>
            <a:r>
              <a:rPr lang="ru-RU" sz="2800" dirty="0" smtClean="0">
                <a:solidFill>
                  <a:srgbClr val="7A0000"/>
                </a:solidFill>
                <a:latin typeface="Times New Roman" panose="02020603050405020304" pitchFamily="18" charset="0"/>
                <a:cs typeface="Times New Roman" panose="02020603050405020304" pitchFamily="18" charset="0"/>
              </a:rPr>
              <a:t>мордовской </a:t>
            </a:r>
            <a:r>
              <a:rPr lang="ru-RU" sz="2800" dirty="0">
                <a:solidFill>
                  <a:srgbClr val="7A0000"/>
                </a:solidFill>
                <a:latin typeface="Times New Roman" panose="02020603050405020304" pitchFamily="18" charset="0"/>
                <a:cs typeface="Times New Roman" panose="02020603050405020304" pitchFamily="18" charset="0"/>
              </a:rPr>
              <a:t>избе было много ребятишек, и </a:t>
            </a:r>
            <a:r>
              <a:rPr lang="ru-RU" sz="2800" b="1" dirty="0">
                <a:solidFill>
                  <a:srgbClr val="7A0000"/>
                </a:solidFill>
                <a:latin typeface="Times New Roman" panose="02020603050405020304" pitchFamily="18" charset="0"/>
                <a:cs typeface="Times New Roman" panose="02020603050405020304" pitchFamily="18" charset="0"/>
              </a:rPr>
              <a:t>колыбель - люлька </a:t>
            </a:r>
            <a:r>
              <a:rPr lang="ru-RU" sz="2800" dirty="0">
                <a:solidFill>
                  <a:srgbClr val="7A0000"/>
                </a:solidFill>
                <a:latin typeface="Times New Roman" panose="02020603050405020304" pitchFamily="18" charset="0"/>
                <a:cs typeface="Times New Roman" panose="02020603050405020304" pitchFamily="18" charset="0"/>
              </a:rPr>
              <a:t>была столь же необходимым атрибутом </a:t>
            </a:r>
            <a:r>
              <a:rPr lang="ru-RU" sz="2800" dirty="0" smtClean="0">
                <a:solidFill>
                  <a:srgbClr val="7A0000"/>
                </a:solidFill>
                <a:latin typeface="Times New Roman" panose="02020603050405020304" pitchFamily="18" charset="0"/>
                <a:cs typeface="Times New Roman" panose="02020603050405020304" pitchFamily="18" charset="0"/>
              </a:rPr>
              <a:t>мордовской избы. </a:t>
            </a:r>
            <a:r>
              <a:rPr lang="ru-RU" sz="2800" dirty="0">
                <a:solidFill>
                  <a:srgbClr val="7A0000"/>
                </a:solidFill>
                <a:latin typeface="Times New Roman" panose="02020603050405020304" pitchFamily="18" charset="0"/>
                <a:cs typeface="Times New Roman" panose="02020603050405020304" pitchFamily="18" charset="0"/>
              </a:rPr>
              <a:t>Существовало поверье, что небесные силы охраняют приподнятого над полом дитё, так он лучше растёт и накапливает жизненную энергию. </a:t>
            </a: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852" y="2786058"/>
            <a:ext cx="2559174" cy="36998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Рисунок 6" descr="20240319_105849.jpg"/>
          <p:cNvPicPr>
            <a:picLocks noChangeAspect="1"/>
          </p:cNvPicPr>
          <p:nvPr/>
        </p:nvPicPr>
        <p:blipFill>
          <a:blip r:embed="rId4" cstate="print"/>
          <a:srcRect l="9647" t="14583" r="-93"/>
          <a:stretch>
            <a:fillRect/>
          </a:stretch>
        </p:blipFill>
        <p:spPr>
          <a:xfrm>
            <a:off x="5357818" y="2786058"/>
            <a:ext cx="3143272" cy="3679590"/>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9257" y="370433"/>
            <a:ext cx="5270585" cy="1815882"/>
          </a:xfrm>
          <a:prstGeom prst="rect">
            <a:avLst/>
          </a:prstGeom>
          <a:noFill/>
        </p:spPr>
        <p:txBody>
          <a:bodyPr wrap="square" rtlCol="0">
            <a:spAutoFit/>
          </a:bodyPr>
          <a:lstStyle/>
          <a:p>
            <a:pPr algn="just"/>
            <a:r>
              <a:rPr lang="ru-RU" sz="2800" dirty="0">
                <a:solidFill>
                  <a:srgbClr val="7A0000"/>
                </a:solidFill>
                <a:latin typeface="Times New Roman" panose="02020603050405020304" pitchFamily="18" charset="0"/>
                <a:cs typeface="Times New Roman" panose="02020603050405020304" pitchFamily="18" charset="0"/>
              </a:rPr>
              <a:t>П</a:t>
            </a:r>
            <a:r>
              <a:rPr lang="ru-RU" sz="2800" dirty="0" smtClean="0">
                <a:solidFill>
                  <a:srgbClr val="7A0000"/>
                </a:solidFill>
                <a:latin typeface="Times New Roman" panose="02020603050405020304" pitchFamily="18" charset="0"/>
                <a:cs typeface="Times New Roman" panose="02020603050405020304" pitchFamily="18" charset="0"/>
              </a:rPr>
              <a:t>овсеместно </a:t>
            </a:r>
            <a:r>
              <a:rPr lang="ru-RU" sz="2800" dirty="0">
                <a:solidFill>
                  <a:srgbClr val="7A0000"/>
                </a:solidFill>
                <a:latin typeface="Times New Roman" panose="02020603050405020304" pitchFamily="18" charset="0"/>
                <a:cs typeface="Times New Roman" panose="02020603050405020304" pitchFamily="18" charset="0"/>
              </a:rPr>
              <a:t>в России в красном углу находился </a:t>
            </a:r>
            <a:r>
              <a:rPr lang="ru-RU" sz="2800" b="1" dirty="0" smtClean="0">
                <a:solidFill>
                  <a:srgbClr val="7A0000"/>
                </a:solidFill>
                <a:latin typeface="Times New Roman" panose="02020603050405020304" pitchFamily="18" charset="0"/>
                <a:cs typeface="Times New Roman" panose="02020603050405020304" pitchFamily="18" charset="0"/>
              </a:rPr>
              <a:t>стол</a:t>
            </a:r>
            <a:r>
              <a:rPr lang="ru-RU" sz="2800" dirty="0" smtClean="0">
                <a:solidFill>
                  <a:srgbClr val="7A0000"/>
                </a:solidFill>
                <a:latin typeface="Times New Roman" panose="02020603050405020304" pitchFamily="18" charset="0"/>
                <a:cs typeface="Times New Roman" panose="02020603050405020304" pitchFamily="18" charset="0"/>
              </a:rPr>
              <a:t>, убранный яркой скатертью и красивой утварью в праздник.</a:t>
            </a:r>
            <a:endParaRPr lang="ru-RU" sz="2800" dirty="0">
              <a:solidFill>
                <a:srgbClr val="7A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71473" y="2143116"/>
            <a:ext cx="5000659" cy="1815882"/>
          </a:xfrm>
          <a:prstGeom prst="rect">
            <a:avLst/>
          </a:prstGeom>
          <a:noFill/>
        </p:spPr>
        <p:txBody>
          <a:bodyPr wrap="square" rtlCol="0">
            <a:spAutoFit/>
          </a:bodyPr>
          <a:lstStyle/>
          <a:p>
            <a:pPr algn="just"/>
            <a:r>
              <a:rPr lang="ru-RU" sz="2800" dirty="0" smtClean="0">
                <a:solidFill>
                  <a:srgbClr val="7A0000"/>
                </a:solidFill>
                <a:latin typeface="Times New Roman" panose="02020603050405020304" pitchFamily="18" charset="0"/>
                <a:cs typeface="Times New Roman" panose="02020603050405020304" pitchFamily="18" charset="0"/>
              </a:rPr>
              <a:t>Куклу с широкой юбкой сажали на самовар для того, чтобы вода в нём дольше не остывала.</a:t>
            </a:r>
            <a:endParaRPr lang="ru-RU" sz="2800" dirty="0">
              <a:solidFill>
                <a:srgbClr val="7A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00035" y="4286256"/>
            <a:ext cx="5929354" cy="1815882"/>
          </a:xfrm>
          <a:prstGeom prst="rect">
            <a:avLst/>
          </a:prstGeom>
          <a:noFill/>
        </p:spPr>
        <p:txBody>
          <a:bodyPr wrap="square" rtlCol="0">
            <a:spAutoFit/>
          </a:bodyPr>
          <a:lstStyle/>
          <a:p>
            <a:pPr algn="just"/>
            <a:r>
              <a:rPr lang="ru-RU" sz="2800" b="1" dirty="0">
                <a:solidFill>
                  <a:srgbClr val="7A0000"/>
                </a:solidFill>
                <a:latin typeface="Times New Roman" panose="02020603050405020304" pitchFamily="18" charset="0"/>
                <a:cs typeface="Times New Roman" panose="02020603050405020304" pitchFamily="18" charset="0"/>
              </a:rPr>
              <a:t>Самовар</a:t>
            </a:r>
            <a:r>
              <a:rPr lang="ru-RU" sz="2800" dirty="0">
                <a:solidFill>
                  <a:srgbClr val="7A0000"/>
                </a:solidFill>
                <a:latin typeface="Times New Roman" panose="02020603050405020304" pitchFamily="18" charset="0"/>
                <a:cs typeface="Times New Roman" panose="02020603050405020304" pitchFamily="18" charset="0"/>
              </a:rPr>
              <a:t> вот уже почти три века считается исконно русским символом гостеприимства и неотъемлемой частью жизни славянского народа</a:t>
            </a:r>
            <a:r>
              <a:rPr lang="ru-RU" sz="2800" dirty="0">
                <a:solidFill>
                  <a:srgbClr val="C00000"/>
                </a:solidFill>
                <a:latin typeface="Times New Roman" panose="02020603050405020304" pitchFamily="18" charset="0"/>
                <a:cs typeface="Times New Roman" panose="02020603050405020304" pitchFamily="18" charset="0"/>
              </a:rPr>
              <a:t>.</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9842" y="280913"/>
            <a:ext cx="3023035" cy="25546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Рисунок 7" descr="20240320_125553.jpg"/>
          <p:cNvPicPr>
            <a:picLocks noChangeAspect="1"/>
          </p:cNvPicPr>
          <p:nvPr/>
        </p:nvPicPr>
        <p:blipFill>
          <a:blip r:embed="rId4" cstate="print"/>
          <a:stretch>
            <a:fillRect/>
          </a:stretch>
        </p:blipFill>
        <p:spPr>
          <a:xfrm rot="5400000">
            <a:off x="6046898" y="3668614"/>
            <a:ext cx="3164530" cy="2399550"/>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7166"/>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Выноска со стрелкой вниз 7"/>
          <p:cNvSpPr/>
          <p:nvPr/>
        </p:nvSpPr>
        <p:spPr>
          <a:xfrm>
            <a:off x="0" y="0"/>
            <a:ext cx="9144000" cy="1071570"/>
          </a:xfrm>
          <a:prstGeom prst="downArrowCallout">
            <a:avLst/>
          </a:prstGeom>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ru-RU" sz="44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a:p>
            <a:pPr lvl="0" algn="ctr">
              <a:spcBef>
                <a:spcPct val="0"/>
              </a:spcBef>
              <a:defRPr/>
            </a:pPr>
            <a:r>
              <a:rPr lang="ru-RU" sz="2800" b="1" dirty="0" smtClean="0">
                <a:ln w="11430"/>
                <a:solidFill>
                  <a:srgbClr val="7A0000"/>
                </a:solidFill>
                <a:effectLst>
                  <a:outerShdw blurRad="50800" dist="39000" dir="5460000" algn="tl">
                    <a:srgbClr val="000000">
                      <a:alpha val="38000"/>
                    </a:srgbClr>
                  </a:outerShdw>
                </a:effectLst>
                <a:latin typeface="Times New Roman" pitchFamily="18" charset="0"/>
                <a:cs typeface="Times New Roman" pitchFamily="18" charset="0"/>
              </a:rPr>
              <a:t>Паспорт мини-музея  МАДОУ «Детский сад №89»</a:t>
            </a:r>
          </a:p>
          <a:p>
            <a:pPr algn="ctr"/>
            <a:endPar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5" name="Схема 4"/>
          <p:cNvGraphicFramePr/>
          <p:nvPr/>
        </p:nvGraphicFramePr>
        <p:xfrm>
          <a:off x="857224" y="1428736"/>
          <a:ext cx="7405718" cy="960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Схема 6"/>
          <p:cNvGraphicFramePr/>
          <p:nvPr/>
        </p:nvGraphicFramePr>
        <p:xfrm>
          <a:off x="714348" y="2643182"/>
          <a:ext cx="7786742" cy="11033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Схема 8"/>
          <p:cNvGraphicFramePr/>
          <p:nvPr/>
        </p:nvGraphicFramePr>
        <p:xfrm>
          <a:off x="714348" y="4000504"/>
          <a:ext cx="7786742" cy="96043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Схема 9"/>
          <p:cNvGraphicFramePr/>
          <p:nvPr/>
        </p:nvGraphicFramePr>
        <p:xfrm>
          <a:off x="714348" y="5214950"/>
          <a:ext cx="7786742" cy="96043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044399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Рисунок 8" descr="20240318_133658.jpg"/>
          <p:cNvPicPr>
            <a:picLocks noChangeAspect="1"/>
          </p:cNvPicPr>
          <p:nvPr/>
        </p:nvPicPr>
        <p:blipFill>
          <a:blip r:embed="rId3" cstate="print"/>
          <a:stretch>
            <a:fillRect/>
          </a:stretch>
        </p:blipFill>
        <p:spPr>
          <a:xfrm>
            <a:off x="2143108" y="500042"/>
            <a:ext cx="4500594" cy="6011926"/>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1472" y="785794"/>
            <a:ext cx="8215370" cy="2246769"/>
          </a:xfrm>
          <a:prstGeom prst="rect">
            <a:avLst/>
          </a:prstGeom>
          <a:noFill/>
        </p:spPr>
        <p:txBody>
          <a:bodyPr wrap="square" rtlCol="0">
            <a:spAutoFit/>
          </a:bodyPr>
          <a:lstStyle/>
          <a:p>
            <a:pPr algn="just"/>
            <a:r>
              <a:rPr lang="ru-RU" sz="2800" dirty="0">
                <a:solidFill>
                  <a:srgbClr val="7A0000"/>
                </a:solidFill>
                <a:latin typeface="Times New Roman" panose="02020603050405020304" pitchFamily="18" charset="0"/>
                <a:cs typeface="Times New Roman" panose="02020603050405020304" pitchFamily="18" charset="0"/>
              </a:rPr>
              <a:t>В обстановке избы не было ни одного лишнего случайного предмета, каждая вещь имела своё строго определенное назначение и освещенное традицией место, что является отличительной чертой характера русского жилища.</a:t>
            </a:r>
          </a:p>
        </p:txBody>
      </p:sp>
      <p:sp>
        <p:nvSpPr>
          <p:cNvPr id="3" name="TextBox 2"/>
          <p:cNvSpPr txBox="1"/>
          <p:nvPr/>
        </p:nvSpPr>
        <p:spPr>
          <a:xfrm>
            <a:off x="2267744" y="240794"/>
            <a:ext cx="5112568" cy="646331"/>
          </a:xfrm>
          <a:prstGeom prst="rect">
            <a:avLst/>
          </a:prstGeom>
          <a:noFill/>
        </p:spPr>
        <p:txBody>
          <a:bodyPr wrap="square" rtlCol="0">
            <a:spAutoFit/>
          </a:bodyPr>
          <a:lstStyle/>
          <a:p>
            <a:r>
              <a:rPr lang="ru-RU" sz="3600" b="1" i="1" dirty="0" smtClean="0">
                <a:solidFill>
                  <a:srgbClr val="7A0000"/>
                </a:solidFill>
                <a:latin typeface="Times New Roman" panose="02020603050405020304" pitchFamily="18" charset="0"/>
                <a:cs typeface="Times New Roman" panose="02020603050405020304" pitchFamily="18" charset="0"/>
              </a:rPr>
              <a:t>Утварь народной избы</a:t>
            </a:r>
            <a:endParaRPr lang="ru-RU" sz="3600" b="1" i="1" dirty="0">
              <a:solidFill>
                <a:srgbClr val="7A0000"/>
              </a:solidFill>
              <a:latin typeface="Times New Roman" panose="02020603050405020304" pitchFamily="18" charset="0"/>
              <a:cs typeface="Times New Roman" panose="02020603050405020304" pitchFamily="18" charset="0"/>
            </a:endParaRPr>
          </a:p>
        </p:txBody>
      </p:sp>
      <p:pic>
        <p:nvPicPr>
          <p:cNvPr id="8" name="Рисунок 7" descr="20240319_131947.jpg"/>
          <p:cNvPicPr>
            <a:picLocks noChangeAspect="1"/>
          </p:cNvPicPr>
          <p:nvPr/>
        </p:nvPicPr>
        <p:blipFill>
          <a:blip r:embed="rId3" cstate="print"/>
          <a:stretch>
            <a:fillRect/>
          </a:stretch>
        </p:blipFill>
        <p:spPr>
          <a:xfrm>
            <a:off x="714348" y="3143248"/>
            <a:ext cx="4143404" cy="3262212"/>
          </a:xfrm>
          <a:prstGeom prst="rect">
            <a:avLst/>
          </a:prstGeom>
          <a:ln>
            <a:noFill/>
          </a:ln>
          <a:effectLst>
            <a:softEdge rad="112500"/>
          </a:effectLst>
        </p:spPr>
      </p:pic>
      <p:pic>
        <p:nvPicPr>
          <p:cNvPr id="6" name="Рисунок 5" descr="20240319_131848.jpg"/>
          <p:cNvPicPr>
            <a:picLocks noChangeAspect="1"/>
          </p:cNvPicPr>
          <p:nvPr/>
        </p:nvPicPr>
        <p:blipFill>
          <a:blip r:embed="rId4" cstate="print"/>
          <a:stretch>
            <a:fillRect/>
          </a:stretch>
        </p:blipFill>
        <p:spPr>
          <a:xfrm>
            <a:off x="5162235" y="3214686"/>
            <a:ext cx="2951909" cy="3143272"/>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0034" y="332656"/>
            <a:ext cx="4071966" cy="2308324"/>
          </a:xfrm>
          <a:prstGeom prst="rect">
            <a:avLst/>
          </a:prstGeom>
          <a:noFill/>
        </p:spPr>
        <p:txBody>
          <a:bodyPr wrap="square" rtlCol="0">
            <a:spAutoFit/>
          </a:bodyPr>
          <a:lstStyle/>
          <a:p>
            <a:pPr algn="just"/>
            <a:r>
              <a:rPr lang="ru-RU" sz="2400" b="1" dirty="0">
                <a:solidFill>
                  <a:srgbClr val="7A0000"/>
                </a:solidFill>
                <a:latin typeface="Times New Roman" panose="02020603050405020304" pitchFamily="18" charset="0"/>
                <a:cs typeface="Times New Roman" panose="02020603050405020304" pitchFamily="18" charset="0"/>
              </a:rPr>
              <a:t>Посуда</a:t>
            </a:r>
            <a:r>
              <a:rPr lang="ru-RU" sz="2400" dirty="0">
                <a:solidFill>
                  <a:srgbClr val="7A0000"/>
                </a:solidFill>
                <a:latin typeface="Times New Roman" panose="02020603050405020304" pitchFamily="18" charset="0"/>
                <a:cs typeface="Times New Roman" panose="02020603050405020304" pitchFamily="18" charset="0"/>
              </a:rPr>
              <a:t> для приготовления еды хранилась в печке и у печки. Это </a:t>
            </a:r>
            <a:r>
              <a:rPr lang="ru-RU" sz="2400" b="1" dirty="0">
                <a:solidFill>
                  <a:srgbClr val="7A0000"/>
                </a:solidFill>
                <a:latin typeface="Times New Roman" panose="02020603050405020304" pitchFamily="18" charset="0"/>
                <a:cs typeface="Times New Roman" panose="02020603050405020304" pitchFamily="18" charset="0"/>
              </a:rPr>
              <a:t>котлы, чугунки для каш, супов, глиняные латки для </a:t>
            </a:r>
            <a:r>
              <a:rPr lang="ru-RU" sz="2400" b="1" dirty="0" err="1">
                <a:solidFill>
                  <a:srgbClr val="7A0000"/>
                </a:solidFill>
                <a:latin typeface="Times New Roman" panose="02020603050405020304" pitchFamily="18" charset="0"/>
                <a:cs typeface="Times New Roman" panose="02020603050405020304" pitchFamily="18" charset="0"/>
              </a:rPr>
              <a:t>запекания</a:t>
            </a:r>
            <a:r>
              <a:rPr lang="ru-RU" sz="2400" b="1" dirty="0">
                <a:solidFill>
                  <a:srgbClr val="7A0000"/>
                </a:solidFill>
                <a:latin typeface="Times New Roman" panose="02020603050405020304" pitchFamily="18" charset="0"/>
                <a:cs typeface="Times New Roman" panose="02020603050405020304" pitchFamily="18" charset="0"/>
              </a:rPr>
              <a:t> </a:t>
            </a:r>
            <a:r>
              <a:rPr lang="ru-RU" sz="2400" b="1" dirty="0" smtClean="0">
                <a:solidFill>
                  <a:srgbClr val="7A0000"/>
                </a:solidFill>
                <a:latin typeface="Times New Roman" panose="02020603050405020304" pitchFamily="18" charset="0"/>
                <a:cs typeface="Times New Roman" panose="02020603050405020304" pitchFamily="18" charset="0"/>
              </a:rPr>
              <a:t>рыбы, чугунные </a:t>
            </a:r>
            <a:r>
              <a:rPr lang="ru-RU" sz="2400" b="1" dirty="0">
                <a:solidFill>
                  <a:srgbClr val="7A0000"/>
                </a:solidFill>
                <a:latin typeface="Times New Roman" panose="02020603050405020304" pitchFamily="18" charset="0"/>
                <a:cs typeface="Times New Roman" panose="02020603050405020304" pitchFamily="18" charset="0"/>
              </a:rPr>
              <a:t>сковородки. </a:t>
            </a:r>
          </a:p>
        </p:txBody>
      </p:sp>
      <p:sp>
        <p:nvSpPr>
          <p:cNvPr id="4" name="TextBox 3"/>
          <p:cNvSpPr txBox="1"/>
          <p:nvPr/>
        </p:nvSpPr>
        <p:spPr>
          <a:xfrm>
            <a:off x="4357686" y="3540627"/>
            <a:ext cx="4368863" cy="2739211"/>
          </a:xfrm>
          <a:prstGeom prst="rect">
            <a:avLst/>
          </a:prstGeom>
          <a:noFill/>
        </p:spPr>
        <p:txBody>
          <a:bodyPr wrap="square" rtlCol="0">
            <a:spAutoFit/>
          </a:bodyPr>
          <a:lstStyle/>
          <a:p>
            <a:pPr algn="just"/>
            <a:endParaRPr lang="ru-RU" sz="2800" dirty="0" smtClean="0">
              <a:solidFill>
                <a:srgbClr val="FF0000"/>
              </a:solidFill>
              <a:latin typeface="Times New Roman" panose="02020603050405020304" pitchFamily="18" charset="0"/>
              <a:cs typeface="Times New Roman" panose="02020603050405020304" pitchFamily="18" charset="0"/>
            </a:endParaRPr>
          </a:p>
          <a:p>
            <a:pPr algn="just"/>
            <a:endParaRPr lang="ru-RU" sz="2400" dirty="0" smtClean="0">
              <a:solidFill>
                <a:srgbClr val="FF0000"/>
              </a:solidFill>
              <a:latin typeface="Times New Roman" panose="02020603050405020304" pitchFamily="18" charset="0"/>
              <a:cs typeface="Times New Roman" panose="02020603050405020304" pitchFamily="18" charset="0"/>
            </a:endParaRPr>
          </a:p>
          <a:p>
            <a:pPr algn="just"/>
            <a:r>
              <a:rPr lang="ru-RU" sz="2400" dirty="0" smtClean="0">
                <a:solidFill>
                  <a:srgbClr val="7A0000"/>
                </a:solidFill>
                <a:latin typeface="Times New Roman" panose="02020603050405020304" pitchFamily="18" charset="0"/>
                <a:cs typeface="Times New Roman" panose="02020603050405020304" pitchFamily="18" charset="0"/>
              </a:rPr>
              <a:t>Красивую фарфоровую посуду хранили так, чтобы ее всем было видно. Она была символом достатка в семье. </a:t>
            </a:r>
          </a:p>
          <a:p>
            <a:pPr algn="just"/>
            <a:endParaRPr lang="ru-RU" sz="2400" dirty="0" smtClean="0">
              <a:solidFill>
                <a:srgbClr val="7A0000"/>
              </a:solidFill>
              <a:latin typeface="Times New Roman" panose="02020603050405020304" pitchFamily="18" charset="0"/>
              <a:cs typeface="Times New Roman" panose="02020603050405020304" pitchFamily="18" charset="0"/>
            </a:endParaRPr>
          </a:p>
        </p:txBody>
      </p:sp>
      <p:pic>
        <p:nvPicPr>
          <p:cNvPr id="8" name="Рисунок 7" descr="20240319_110905.jpg"/>
          <p:cNvPicPr>
            <a:picLocks noChangeAspect="1"/>
          </p:cNvPicPr>
          <p:nvPr/>
        </p:nvPicPr>
        <p:blipFill>
          <a:blip r:embed="rId3" cstate="print"/>
          <a:srcRect t="27083" r="1205"/>
          <a:stretch>
            <a:fillRect/>
          </a:stretch>
        </p:blipFill>
        <p:spPr>
          <a:xfrm>
            <a:off x="4714876" y="285728"/>
            <a:ext cx="4143404" cy="4085027"/>
          </a:xfrm>
          <a:prstGeom prst="rect">
            <a:avLst/>
          </a:prstGeom>
          <a:ln>
            <a:noFill/>
          </a:ln>
          <a:effectLst>
            <a:softEdge rad="112500"/>
          </a:effectLst>
        </p:spPr>
      </p:pic>
      <p:pic>
        <p:nvPicPr>
          <p:cNvPr id="9" name="Рисунок 8" descr="20240318_133029.jpg"/>
          <p:cNvPicPr>
            <a:picLocks noChangeAspect="1"/>
          </p:cNvPicPr>
          <p:nvPr/>
        </p:nvPicPr>
        <p:blipFill>
          <a:blip r:embed="rId4" cstate="print"/>
          <a:stretch>
            <a:fillRect/>
          </a:stretch>
        </p:blipFill>
        <p:spPr>
          <a:xfrm rot="5400000">
            <a:off x="314140" y="3186265"/>
            <a:ext cx="3752313" cy="2809024"/>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8504" y="382012"/>
            <a:ext cx="5030638" cy="2246769"/>
          </a:xfrm>
          <a:prstGeom prst="rect">
            <a:avLst/>
          </a:prstGeom>
          <a:noFill/>
        </p:spPr>
        <p:txBody>
          <a:bodyPr wrap="square" rtlCol="0">
            <a:spAutoFit/>
          </a:bodyPr>
          <a:lstStyle/>
          <a:p>
            <a:pPr algn="just"/>
            <a:r>
              <a:rPr lang="ru-RU" sz="2800" b="1" dirty="0">
                <a:solidFill>
                  <a:srgbClr val="7A0000"/>
                </a:solidFill>
                <a:latin typeface="Times New Roman" panose="02020603050405020304" pitchFamily="18" charset="0"/>
                <a:cs typeface="Times New Roman" panose="02020603050405020304" pitchFamily="18" charset="0"/>
              </a:rPr>
              <a:t>Сито</a:t>
            </a:r>
            <a:r>
              <a:rPr lang="ru-RU" sz="2800" dirty="0">
                <a:solidFill>
                  <a:srgbClr val="7A0000"/>
                </a:solidFill>
                <a:latin typeface="Times New Roman" panose="02020603050405020304" pitchFamily="18" charset="0"/>
                <a:cs typeface="Times New Roman" panose="02020603050405020304" pitchFamily="18" charset="0"/>
              </a:rPr>
              <a:t> использовалось и для просеивания муки, и как символ богатства и плодородия, уподоблялось небесному </a:t>
            </a:r>
            <a:r>
              <a:rPr lang="ru-RU" sz="2800" dirty="0" smtClean="0">
                <a:solidFill>
                  <a:srgbClr val="7A0000"/>
                </a:solidFill>
                <a:latin typeface="Times New Roman" panose="02020603050405020304" pitchFamily="18" charset="0"/>
                <a:cs typeface="Times New Roman" panose="02020603050405020304" pitchFamily="18" charset="0"/>
              </a:rPr>
              <a:t>своду.</a:t>
            </a:r>
            <a:endParaRPr lang="ru-RU" sz="2800" dirty="0">
              <a:solidFill>
                <a:srgbClr val="7A0000"/>
              </a:solidFill>
              <a:latin typeface="Times New Roman" panose="02020603050405020304" pitchFamily="18" charset="0"/>
              <a:cs typeface="Times New Roman" panose="02020603050405020304" pitchFamily="18" charset="0"/>
            </a:endParaRPr>
          </a:p>
        </p:txBody>
      </p:sp>
      <p:pic>
        <p:nvPicPr>
          <p:cNvPr id="10242" name="Picture 2" descr="https://sun9-27.userapi.com/impf/OQruWS5rDTTO6hrdIKeHP6g_L3-pFYTFYy_ccw/cOlxCbkjRLE.jpg?size=608x1080&amp;quality=96&amp;sign=dea1e3a159d5a6192ea60a6eedbc0178&amp;type=albu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45" t="23988" b="17193"/>
          <a:stretch/>
        </p:blipFill>
        <p:spPr bwMode="auto">
          <a:xfrm>
            <a:off x="755576" y="2996952"/>
            <a:ext cx="3034482" cy="33961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4" name="Picture 4" descr="https://sun9-42.userapi.com/impf/tMQVZK1R3BXxHdixyDW74K8EYO3-mVyByhDJXw/EhZZWcE-_X0.jpg?size=810x1080&amp;quality=96&amp;sign=4e828f3d34032b161ce0330225b506ed&amp;type=albu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230"/>
          <a:stretch/>
        </p:blipFill>
        <p:spPr bwMode="auto">
          <a:xfrm>
            <a:off x="5519142" y="267724"/>
            <a:ext cx="3157314" cy="34423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71934" y="3443328"/>
            <a:ext cx="4714908" cy="2308324"/>
          </a:xfrm>
          <a:prstGeom prst="rect">
            <a:avLst/>
          </a:prstGeom>
          <a:noFill/>
        </p:spPr>
        <p:txBody>
          <a:bodyPr wrap="square" rtlCol="0">
            <a:spAutoFit/>
          </a:bodyPr>
          <a:lstStyle/>
          <a:p>
            <a:pPr algn="just"/>
            <a:r>
              <a:rPr lang="ru-RU" sz="2400" dirty="0">
                <a:solidFill>
                  <a:srgbClr val="7A0000"/>
                </a:solidFill>
                <a:latin typeface="Times New Roman" panose="02020603050405020304" pitchFamily="18" charset="0"/>
                <a:ea typeface="NSimSun" panose="02010609030101010101" pitchFamily="49" charset="-122"/>
                <a:cs typeface="Times New Roman" panose="02020603050405020304" pitchFamily="18" charset="0"/>
              </a:rPr>
              <a:t>Самой распространенной была глиняная </a:t>
            </a:r>
            <a:r>
              <a:rPr lang="ru-RU" sz="2400" b="1" dirty="0" smtClean="0">
                <a:solidFill>
                  <a:srgbClr val="7A0000"/>
                </a:solidFill>
                <a:latin typeface="Times New Roman" panose="02020603050405020304" pitchFamily="18" charset="0"/>
                <a:ea typeface="NSimSun" panose="02010609030101010101" pitchFamily="49" charset="-122"/>
                <a:cs typeface="Times New Roman" panose="02020603050405020304" pitchFamily="18" charset="0"/>
              </a:rPr>
              <a:t>посуда-горшок</a:t>
            </a:r>
            <a:r>
              <a:rPr lang="ru-RU" sz="2400" b="1" dirty="0">
                <a:solidFill>
                  <a:srgbClr val="7A0000"/>
                </a:solidFill>
                <a:latin typeface="Times New Roman" panose="02020603050405020304" pitchFamily="18" charset="0"/>
                <a:ea typeface="NSimSun" panose="02010609030101010101" pitchFamily="49" charset="-122"/>
                <a:cs typeface="Times New Roman" panose="02020603050405020304" pitchFamily="18" charset="0"/>
              </a:rPr>
              <a:t>. </a:t>
            </a:r>
            <a:r>
              <a:rPr lang="ru-RU" sz="2400" dirty="0">
                <a:solidFill>
                  <a:srgbClr val="7A0000"/>
                </a:solidFill>
                <a:latin typeface="Times New Roman" panose="02020603050405020304" pitchFamily="18" charset="0"/>
                <a:ea typeface="NSimSun" panose="02010609030101010101" pitchFamily="49" charset="-122"/>
                <a:cs typeface="Times New Roman" panose="02020603050405020304" pitchFamily="18" charset="0"/>
              </a:rPr>
              <a:t>В горшках приготовляли кашу и щи. Щи в горшке хорошо упревали и становились намного вкуснее и наваристее. </a:t>
            </a:r>
          </a:p>
        </p:txBody>
      </p:sp>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Рисунок 3" descr="20240318_132709.jpg"/>
          <p:cNvPicPr>
            <a:picLocks noChangeAspect="1"/>
          </p:cNvPicPr>
          <p:nvPr/>
        </p:nvPicPr>
        <p:blipFill>
          <a:blip r:embed="rId3" cstate="print"/>
          <a:stretch>
            <a:fillRect/>
          </a:stretch>
        </p:blipFill>
        <p:spPr>
          <a:xfrm>
            <a:off x="5214941" y="1000108"/>
            <a:ext cx="3289445" cy="5214974"/>
          </a:xfrm>
          <a:prstGeom prst="rect">
            <a:avLst/>
          </a:prstGeom>
          <a:ln>
            <a:noFill/>
          </a:ln>
          <a:effectLst>
            <a:softEdge rad="112500"/>
          </a:effectLst>
        </p:spPr>
      </p:pic>
      <p:sp>
        <p:nvSpPr>
          <p:cNvPr id="6" name="TextBox 5"/>
          <p:cNvSpPr txBox="1"/>
          <p:nvPr/>
        </p:nvSpPr>
        <p:spPr>
          <a:xfrm>
            <a:off x="571472" y="785794"/>
            <a:ext cx="4357718" cy="3046988"/>
          </a:xfrm>
          <a:prstGeom prst="rect">
            <a:avLst/>
          </a:prstGeom>
          <a:noFill/>
        </p:spPr>
        <p:txBody>
          <a:bodyPr wrap="square" rtlCol="0">
            <a:spAutoFit/>
          </a:bodyPr>
          <a:lstStyle/>
          <a:p>
            <a:r>
              <a:rPr lang="ru-RU" sz="2400" dirty="0" smtClean="0">
                <a:solidFill>
                  <a:srgbClr val="7A0000"/>
                </a:solidFill>
                <a:latin typeface="Times New Roman" pitchFamily="18" charset="0"/>
                <a:cs typeface="Times New Roman" pitchFamily="18" charset="0"/>
              </a:rPr>
              <a:t>Мордовский народ широко использовал качества ржаной соломы для изготовления домашней утвари. Зерно у мордвы-мокши хранилось в </a:t>
            </a:r>
            <a:r>
              <a:rPr lang="ru-RU" sz="2400" b="1" dirty="0" smtClean="0">
                <a:solidFill>
                  <a:srgbClr val="7A0000"/>
                </a:solidFill>
                <a:latin typeface="Times New Roman" pitchFamily="18" charset="0"/>
                <a:cs typeface="Times New Roman" pitchFamily="18" charset="0"/>
              </a:rPr>
              <a:t>корзинах, </a:t>
            </a:r>
            <a:r>
              <a:rPr lang="ru-RU" sz="2400" dirty="0" smtClean="0">
                <a:solidFill>
                  <a:srgbClr val="7A0000"/>
                </a:solidFill>
                <a:latin typeface="Times New Roman" pitchFamily="18" charset="0"/>
                <a:cs typeface="Times New Roman" pitchFamily="18" charset="0"/>
              </a:rPr>
              <a:t>плетенных из прутьев и соломы, обмазанных изнутри глиной. </a:t>
            </a:r>
            <a:endParaRPr lang="ru-RU" sz="2400" dirty="0">
              <a:solidFill>
                <a:srgbClr val="7A0000"/>
              </a:solidFill>
              <a:latin typeface="Times New Roman" pitchFamily="18" charset="0"/>
              <a:cs typeface="Times New Roman" pitchFamily="18" charset="0"/>
            </a:endParaRPr>
          </a:p>
        </p:txBody>
      </p:sp>
      <p:pic>
        <p:nvPicPr>
          <p:cNvPr id="1028" name="Picture 4" descr="https://get.pxhere.com/photo/wood-village-museum-basket-wicker-old-house-baskets-traditional-cyprus-dherynia-home-accessories-613601.jpg"/>
          <p:cNvPicPr>
            <a:picLocks noChangeAspect="1" noChangeArrowheads="1"/>
          </p:cNvPicPr>
          <p:nvPr/>
        </p:nvPicPr>
        <p:blipFill>
          <a:blip r:embed="rId4" cstate="print"/>
          <a:srcRect/>
          <a:stretch>
            <a:fillRect/>
          </a:stretch>
        </p:blipFill>
        <p:spPr bwMode="auto">
          <a:xfrm>
            <a:off x="1000100" y="3786190"/>
            <a:ext cx="3286148" cy="278608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Рисунок 2" descr="20240319_132301.jpg"/>
          <p:cNvPicPr>
            <a:picLocks noChangeAspect="1"/>
          </p:cNvPicPr>
          <p:nvPr/>
        </p:nvPicPr>
        <p:blipFill>
          <a:blip r:embed="rId3" cstate="print"/>
          <a:stretch>
            <a:fillRect/>
          </a:stretch>
        </p:blipFill>
        <p:spPr>
          <a:xfrm>
            <a:off x="3857620" y="2928934"/>
            <a:ext cx="4429156" cy="3315715"/>
          </a:xfrm>
          <a:prstGeom prst="rect">
            <a:avLst/>
          </a:prstGeom>
        </p:spPr>
      </p:pic>
      <p:pic>
        <p:nvPicPr>
          <p:cNvPr id="4098" name="Picture 2" descr="http://www.severberesta.ru/images/mclass-kuzovok-gusev/kuzovok1.jpg"/>
          <p:cNvPicPr>
            <a:picLocks noChangeAspect="1" noChangeArrowheads="1"/>
          </p:cNvPicPr>
          <p:nvPr/>
        </p:nvPicPr>
        <p:blipFill>
          <a:blip r:embed="rId4"/>
          <a:srcRect/>
          <a:stretch>
            <a:fillRect/>
          </a:stretch>
        </p:blipFill>
        <p:spPr bwMode="auto">
          <a:xfrm>
            <a:off x="785786" y="2857496"/>
            <a:ext cx="2552700" cy="3543300"/>
          </a:xfrm>
          <a:prstGeom prst="rect">
            <a:avLst/>
          </a:prstGeom>
          <a:noFill/>
        </p:spPr>
      </p:pic>
      <p:sp>
        <p:nvSpPr>
          <p:cNvPr id="7" name="TextBox 6"/>
          <p:cNvSpPr txBox="1"/>
          <p:nvPr/>
        </p:nvSpPr>
        <p:spPr>
          <a:xfrm>
            <a:off x="714348" y="642918"/>
            <a:ext cx="7643866" cy="1938992"/>
          </a:xfrm>
          <a:prstGeom prst="rect">
            <a:avLst/>
          </a:prstGeom>
          <a:noFill/>
        </p:spPr>
        <p:txBody>
          <a:bodyPr wrap="square" rtlCol="0">
            <a:spAutoFit/>
          </a:bodyPr>
          <a:lstStyle/>
          <a:p>
            <a:r>
              <a:rPr lang="ru-RU" sz="2400" b="1" dirty="0" smtClean="0">
                <a:solidFill>
                  <a:srgbClr val="7A0000"/>
                </a:solidFill>
                <a:latin typeface="Times New Roman" pitchFamily="18" charset="0"/>
                <a:cs typeface="Times New Roman" pitchFamily="18" charset="0"/>
              </a:rPr>
              <a:t>Кузовок</a:t>
            </a:r>
            <a:r>
              <a:rPr lang="ru-RU" sz="2400" dirty="0" smtClean="0">
                <a:solidFill>
                  <a:srgbClr val="7A0000"/>
                </a:solidFill>
                <a:latin typeface="Times New Roman" pitchFamily="18" charset="0"/>
                <a:cs typeface="Times New Roman" pitchFamily="18" charset="0"/>
              </a:rPr>
              <a:t> – старинный крестьянский предмет домашнего обихода, предназначенный для сбора дикорастущих и садовых ягод. Особенно он удобен для мягких плодов, которые в кузовке абсолютно не мнутся и не выпускают ценный, питательный сок.</a:t>
            </a:r>
            <a:endParaRPr lang="ru-RU" sz="2400" dirty="0">
              <a:solidFill>
                <a:srgbClr val="7A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1560" y="476672"/>
            <a:ext cx="8136904" cy="2677656"/>
          </a:xfrm>
          <a:prstGeom prst="rect">
            <a:avLst/>
          </a:prstGeom>
          <a:noFill/>
        </p:spPr>
        <p:txBody>
          <a:bodyPr wrap="square" rtlCol="0">
            <a:spAutoFit/>
          </a:bodyPr>
          <a:lstStyle/>
          <a:p>
            <a:pPr lvl="0" algn="just"/>
            <a:r>
              <a:rPr lang="ru-RU" sz="2800" dirty="0">
                <a:solidFill>
                  <a:srgbClr val="7A0000"/>
                </a:solidFill>
                <a:latin typeface="Times New Roman" panose="02020603050405020304" pitchFamily="18" charset="0"/>
                <a:cs typeface="Times New Roman" panose="02020603050405020304" pitchFamily="18" charset="0"/>
              </a:rPr>
              <a:t>Прядение — это процесс, в результате которого из волокнистой массы получается нить. </a:t>
            </a:r>
            <a:endParaRPr lang="ru-RU" sz="2800" dirty="0" smtClean="0">
              <a:solidFill>
                <a:srgbClr val="7A0000"/>
              </a:solidFill>
              <a:latin typeface="Times New Roman" panose="02020603050405020304" pitchFamily="18" charset="0"/>
              <a:cs typeface="Times New Roman" panose="02020603050405020304" pitchFamily="18" charset="0"/>
            </a:endParaRPr>
          </a:p>
          <a:p>
            <a:pPr lvl="0" algn="just"/>
            <a:r>
              <a:rPr lang="ru-RU" sz="2800" b="1" dirty="0" smtClean="0">
                <a:solidFill>
                  <a:srgbClr val="7A0000"/>
                </a:solidFill>
                <a:latin typeface="Times New Roman" panose="02020603050405020304" pitchFamily="18" charset="0"/>
                <a:cs typeface="Times New Roman" panose="02020603050405020304" pitchFamily="18" charset="0"/>
              </a:rPr>
              <a:t>Веретено </a:t>
            </a:r>
            <a:r>
              <a:rPr lang="ru-RU" sz="2800" dirty="0">
                <a:solidFill>
                  <a:srgbClr val="7A0000"/>
                </a:solidFill>
                <a:latin typeface="Times New Roman" panose="02020603050405020304" pitchFamily="18" charset="0"/>
                <a:cs typeface="Times New Roman" panose="02020603050405020304" pitchFamily="18" charset="0"/>
              </a:rPr>
              <a:t>– это ручное прядильное орудие в виде деревянной палочки с заострёнными концами и утолщением посередине.</a:t>
            </a:r>
          </a:p>
          <a:p>
            <a:pPr algn="just"/>
            <a:endParaRPr lang="ru-RU" sz="2800" dirty="0">
              <a:solidFill>
                <a:srgbClr val="7A0000"/>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802" b="15643"/>
          <a:stretch/>
        </p:blipFill>
        <p:spPr bwMode="auto">
          <a:xfrm flipH="1">
            <a:off x="5996190" y="2564904"/>
            <a:ext cx="2770530" cy="36724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descr="star-1.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2799268"/>
            <a:ext cx="4680520" cy="33699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094" y="2562591"/>
            <a:ext cx="4800002" cy="35810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1472" y="428604"/>
            <a:ext cx="8136904" cy="2092881"/>
          </a:xfrm>
          <a:prstGeom prst="rect">
            <a:avLst/>
          </a:prstGeom>
          <a:noFill/>
        </p:spPr>
        <p:txBody>
          <a:bodyPr wrap="square" rtlCol="0">
            <a:spAutoFit/>
          </a:bodyPr>
          <a:lstStyle/>
          <a:p>
            <a:pPr algn="just"/>
            <a:r>
              <a:rPr lang="ru-RU" sz="2600" dirty="0">
                <a:solidFill>
                  <a:srgbClr val="7A0000"/>
                </a:solidFill>
                <a:latin typeface="Times New Roman" panose="02020603050405020304" pitchFamily="18" charset="0"/>
                <a:cs typeface="Times New Roman" panose="02020603050405020304" pitchFamily="18" charset="0"/>
              </a:rPr>
              <a:t>Следующим этапом в истории прялок стало изобретение </a:t>
            </a:r>
            <a:r>
              <a:rPr lang="ru-RU" sz="2600" dirty="0" smtClean="0">
                <a:solidFill>
                  <a:srgbClr val="7A0000"/>
                </a:solidFill>
                <a:latin typeface="Times New Roman" panose="02020603050405020304" pitchFamily="18" charset="0"/>
                <a:cs typeface="Times New Roman" panose="02020603050405020304" pitchFamily="18" charset="0"/>
              </a:rPr>
              <a:t>самопрялки. </a:t>
            </a:r>
            <a:r>
              <a:rPr lang="ru-RU" sz="2600" b="1" dirty="0" smtClean="0">
                <a:solidFill>
                  <a:srgbClr val="7A0000"/>
                </a:solidFill>
                <a:latin typeface="Times New Roman" panose="02020603050405020304" pitchFamily="18" charset="0"/>
                <a:cs typeface="Times New Roman" panose="02020603050405020304" pitchFamily="18" charset="0"/>
              </a:rPr>
              <a:t>Прялка </a:t>
            </a:r>
            <a:r>
              <a:rPr lang="ru-RU" sz="2600" b="1" dirty="0">
                <a:solidFill>
                  <a:srgbClr val="7A0000"/>
                </a:solidFill>
                <a:latin typeface="Times New Roman" panose="02020603050405020304" pitchFamily="18" charset="0"/>
                <a:cs typeface="Times New Roman" panose="02020603050405020304" pitchFamily="18" charset="0"/>
              </a:rPr>
              <a:t>деревянная </a:t>
            </a:r>
            <a:r>
              <a:rPr lang="ru-RU" sz="2600" dirty="0">
                <a:solidFill>
                  <a:srgbClr val="7A0000"/>
                </a:solidFill>
                <a:latin typeface="Times New Roman" panose="02020603050405020304" pitchFamily="18" charset="0"/>
                <a:cs typeface="Times New Roman" panose="02020603050405020304" pitchFamily="18" charset="0"/>
              </a:rPr>
              <a:t>— обязательный предмет крестьянского быта.</a:t>
            </a:r>
            <a:r>
              <a:rPr lang="ru-RU" sz="2600" dirty="0">
                <a:solidFill>
                  <a:srgbClr val="7A0000"/>
                </a:solidFill>
                <a:latin typeface="Ubuntu"/>
              </a:rPr>
              <a:t> </a:t>
            </a:r>
            <a:endParaRPr lang="ru-RU" sz="2600" dirty="0" smtClean="0">
              <a:solidFill>
                <a:srgbClr val="7A0000"/>
              </a:solidFill>
              <a:latin typeface="Ubuntu"/>
            </a:endParaRPr>
          </a:p>
          <a:p>
            <a:pPr algn="just"/>
            <a:r>
              <a:rPr lang="ru-RU" sz="2600" dirty="0">
                <a:solidFill>
                  <a:srgbClr val="7A0000"/>
                </a:solidFill>
                <a:latin typeface="Times New Roman" panose="02020603050405020304" pitchFamily="18" charset="0"/>
                <a:cs typeface="Times New Roman" panose="02020603050405020304" pitchFamily="18" charset="0"/>
              </a:rPr>
              <a:t>Девочки начинали учиться этому ремеслу уже с 8—10 лет.</a:t>
            </a:r>
          </a:p>
        </p:txBody>
      </p:sp>
      <p:pic>
        <p:nvPicPr>
          <p:cNvPr id="6" name="Рисунок 5" descr="20240319_111701.jpg"/>
          <p:cNvPicPr>
            <a:picLocks noChangeAspect="1"/>
          </p:cNvPicPr>
          <p:nvPr/>
        </p:nvPicPr>
        <p:blipFill>
          <a:blip r:embed="rId4" cstate="print"/>
          <a:stretch>
            <a:fillRect/>
          </a:stretch>
        </p:blipFill>
        <p:spPr>
          <a:xfrm>
            <a:off x="5500694" y="2285992"/>
            <a:ext cx="3137716" cy="4191382"/>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3548" y="476672"/>
            <a:ext cx="8136904" cy="1815882"/>
          </a:xfrm>
          <a:prstGeom prst="rect">
            <a:avLst/>
          </a:prstGeom>
          <a:noFill/>
        </p:spPr>
        <p:txBody>
          <a:bodyPr wrap="square" rtlCol="0">
            <a:spAutoFit/>
          </a:bodyPr>
          <a:lstStyle/>
          <a:p>
            <a:r>
              <a:rPr lang="ru-RU" sz="2800" dirty="0">
                <a:solidFill>
                  <a:srgbClr val="7A0000"/>
                </a:solidFill>
                <a:latin typeface="Times New Roman" panose="02020603050405020304" pitchFamily="18" charset="0"/>
                <a:cs typeface="Times New Roman" panose="02020603050405020304" pitchFamily="18" charset="0"/>
              </a:rPr>
              <a:t>В XVII веке на Руси появились </a:t>
            </a:r>
            <a:r>
              <a:rPr lang="ru-RU" sz="2800" b="1" dirty="0" smtClean="0">
                <a:solidFill>
                  <a:srgbClr val="7A0000"/>
                </a:solidFill>
                <a:latin typeface="Times New Roman" panose="02020603050405020304" pitchFamily="18" charset="0"/>
                <a:cs typeface="Times New Roman" panose="02020603050405020304" pitchFamily="18" charset="0"/>
              </a:rPr>
              <a:t>механические </a:t>
            </a:r>
            <a:r>
              <a:rPr lang="ru-RU" sz="2800" b="1" dirty="0">
                <a:solidFill>
                  <a:srgbClr val="7A0000"/>
                </a:solidFill>
                <a:latin typeface="Times New Roman" panose="02020603050405020304" pitchFamily="18" charset="0"/>
                <a:cs typeface="Times New Roman" panose="02020603050405020304" pitchFamily="18" charset="0"/>
              </a:rPr>
              <a:t>прялки</a:t>
            </a:r>
            <a:r>
              <a:rPr lang="ru-RU" sz="2800" dirty="0">
                <a:solidFill>
                  <a:srgbClr val="7A0000"/>
                </a:solidFill>
                <a:latin typeface="Times New Roman" panose="02020603050405020304" pitchFamily="18" charset="0"/>
                <a:cs typeface="Times New Roman" panose="02020603050405020304" pitchFamily="18" charset="0"/>
              </a:rPr>
              <a:t>. Принцип работы самопрялки в следующем. Большое колесо-маховик пряха вращает ногой с помощью педали. </a:t>
            </a:r>
          </a:p>
        </p:txBody>
      </p:sp>
      <p:sp>
        <p:nvSpPr>
          <p:cNvPr id="3" name="AutoShape 2" descr="https://thumb.tildacdn.com/tild3330-6233-4865-a461-303234396337/-/resize/996x/-/format/webp/photo.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3318" name="Picture 6" descr="https://avatars.mds.yandex.net/get-zen_doc/1856484/pub_5d9a1cf023bf480239557557_5d9a2229bc251400afff51ab/scale_1200"/>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15616" y="2284447"/>
            <a:ext cx="3280876" cy="39528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6" descr="E:\Фото музеев\Музей Иордовская изба\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3504" y="2428869"/>
            <a:ext cx="2857520" cy="364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3548" y="476672"/>
            <a:ext cx="8136904" cy="523220"/>
          </a:xfrm>
          <a:prstGeom prst="rect">
            <a:avLst/>
          </a:prstGeom>
          <a:noFill/>
        </p:spPr>
        <p:txBody>
          <a:bodyPr wrap="square" rtlCol="0">
            <a:spAutoFit/>
          </a:bodyPr>
          <a:lstStyle/>
          <a:p>
            <a:r>
              <a:rPr lang="ru-RU" sz="2800" dirty="0" smtClean="0">
                <a:solidFill>
                  <a:srgbClr val="FF0000"/>
                </a:solidFill>
                <a:latin typeface="Times New Roman" panose="02020603050405020304" pitchFamily="18" charset="0"/>
                <a:cs typeface="Times New Roman" panose="02020603050405020304" pitchFamily="18" charset="0"/>
              </a:rPr>
              <a:t>.</a:t>
            </a:r>
            <a:r>
              <a:rPr lang="ru-RU" sz="2800" dirty="0">
                <a:solidFill>
                  <a:srgbClr val="FF0000"/>
                </a:solidFill>
                <a:latin typeface="Times New Roman" panose="02020603050405020304" pitchFamily="18" charset="0"/>
                <a:cs typeface="Times New Roman" panose="02020603050405020304" pitchFamily="18" charset="0"/>
              </a:rPr>
              <a:t> </a:t>
            </a:r>
          </a:p>
        </p:txBody>
      </p:sp>
      <p:sp>
        <p:nvSpPr>
          <p:cNvPr id="3" name="AutoShape 2" descr="https://thumb.tildacdn.com/tild3330-6233-4865-a461-303234396337/-/resize/996x/-/format/webp/photo.jpe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Прямоугольник 6"/>
          <p:cNvSpPr/>
          <p:nvPr/>
        </p:nvSpPr>
        <p:spPr>
          <a:xfrm>
            <a:off x="928662" y="500042"/>
            <a:ext cx="7715304" cy="1815882"/>
          </a:xfrm>
          <a:prstGeom prst="rect">
            <a:avLst/>
          </a:prstGeom>
        </p:spPr>
        <p:txBody>
          <a:bodyPr wrap="square">
            <a:spAutoFit/>
          </a:bodyPr>
          <a:lstStyle/>
          <a:p>
            <a:r>
              <a:rPr lang="ru-RU" sz="2800" b="1" dirty="0" smtClean="0">
                <a:solidFill>
                  <a:srgbClr val="7A0000"/>
                </a:solidFill>
                <a:latin typeface="Times New Roman" pitchFamily="18" charset="0"/>
                <a:cs typeface="Times New Roman" pitchFamily="18" charset="0"/>
              </a:rPr>
              <a:t>Половики</a:t>
            </a:r>
            <a:r>
              <a:rPr lang="ru-RU" sz="2800" dirty="0" smtClean="0">
                <a:solidFill>
                  <a:srgbClr val="7A0000"/>
                </a:solidFill>
                <a:latin typeface="Times New Roman" pitchFamily="18" charset="0"/>
                <a:cs typeface="Times New Roman" pitchFamily="18" charset="0"/>
              </a:rPr>
              <a:t> нашими предками изготавливались на ткацком стане или плелись крючком, в первом случае они были длинными и узкими, во втором — обычно круглой формы. </a:t>
            </a:r>
            <a:endParaRPr lang="ru-RU" sz="2800" dirty="0">
              <a:solidFill>
                <a:srgbClr val="7A0000"/>
              </a:solidFill>
              <a:latin typeface="Times New Roman" pitchFamily="18" charset="0"/>
              <a:cs typeface="Times New Roman" pitchFamily="18" charset="0"/>
            </a:endParaRPr>
          </a:p>
        </p:txBody>
      </p:sp>
      <p:pic>
        <p:nvPicPr>
          <p:cNvPr id="9" name="Рисунок 8" descr="1711003144902.jpg"/>
          <p:cNvPicPr>
            <a:picLocks noChangeAspect="1"/>
          </p:cNvPicPr>
          <p:nvPr/>
        </p:nvPicPr>
        <p:blipFill>
          <a:blip r:embed="rId3" cstate="print"/>
          <a:stretch>
            <a:fillRect/>
          </a:stretch>
        </p:blipFill>
        <p:spPr>
          <a:xfrm>
            <a:off x="1071538" y="2357430"/>
            <a:ext cx="3357586" cy="4000504"/>
          </a:xfrm>
          <a:prstGeom prst="rect">
            <a:avLst/>
          </a:prstGeom>
          <a:ln>
            <a:noFill/>
          </a:ln>
          <a:effectLst>
            <a:softEdge rad="112500"/>
          </a:effectLst>
        </p:spPr>
      </p:pic>
      <p:pic>
        <p:nvPicPr>
          <p:cNvPr id="68610" name="Picture 2" descr="https://i.pinimg.com/originals/3c/39/da/3c39dac53ace625cfcbf117a1a097a01.jpg"/>
          <p:cNvPicPr>
            <a:picLocks noChangeAspect="1" noChangeArrowheads="1"/>
          </p:cNvPicPr>
          <p:nvPr/>
        </p:nvPicPr>
        <p:blipFill>
          <a:blip r:embed="rId4"/>
          <a:srcRect/>
          <a:stretch>
            <a:fillRect/>
          </a:stretch>
        </p:blipFill>
        <p:spPr bwMode="auto">
          <a:xfrm>
            <a:off x="4929190" y="2357469"/>
            <a:ext cx="3333688" cy="3857613"/>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Схема 6"/>
          <p:cNvGraphicFramePr/>
          <p:nvPr/>
        </p:nvGraphicFramePr>
        <p:xfrm>
          <a:off x="642910" y="2571744"/>
          <a:ext cx="7858180" cy="3357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Выноска со стрелкой вниз 8"/>
          <p:cNvSpPr/>
          <p:nvPr/>
        </p:nvSpPr>
        <p:spPr>
          <a:xfrm>
            <a:off x="2857488" y="714356"/>
            <a:ext cx="3571900" cy="1428760"/>
          </a:xfrm>
          <a:prstGeom prst="downArrowCallout">
            <a:avLst/>
          </a:prstGeom>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6000" b="1" dirty="0" smtClean="0">
                <a:ln w="11430"/>
                <a:solidFill>
                  <a:srgbClr val="7A0000"/>
                </a:solidFill>
                <a:effectLst>
                  <a:outerShdw blurRad="50800" dist="39000" dir="5460000" algn="tl">
                    <a:srgbClr val="000000">
                      <a:alpha val="38000"/>
                    </a:srgbClr>
                  </a:outerShdw>
                </a:effectLst>
                <a:latin typeface="Times New Roman" pitchFamily="18" charset="0"/>
                <a:cs typeface="Times New Roman" pitchFamily="18" charset="0"/>
              </a:rPr>
              <a:t>Цель</a:t>
            </a:r>
            <a:endParaRPr lang="ru-RU" sz="6000" b="1" dirty="0">
              <a:ln w="11430"/>
              <a:solidFill>
                <a:srgbClr val="7A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39366" y="642918"/>
            <a:ext cx="7920880" cy="1569660"/>
          </a:xfrm>
          <a:prstGeom prst="rect">
            <a:avLst/>
          </a:prstGeom>
          <a:noFill/>
        </p:spPr>
        <p:txBody>
          <a:bodyPr wrap="square" rtlCol="0">
            <a:spAutoFit/>
          </a:bodyPr>
          <a:lstStyle/>
          <a:p>
            <a:pPr algn="just"/>
            <a:r>
              <a:rPr lang="ru-RU" sz="2400" b="1" dirty="0" smtClean="0">
                <a:solidFill>
                  <a:srgbClr val="7A0000"/>
                </a:solidFill>
                <a:latin typeface="Times New Roman" panose="02020603050405020304" pitchFamily="18" charset="0"/>
                <a:cs typeface="Times New Roman" panose="02020603050405020304" pitchFamily="18" charset="0"/>
              </a:rPr>
              <a:t>Чугунный угольный утюг </a:t>
            </a:r>
            <a:r>
              <a:rPr lang="ru-RU" sz="2400" dirty="0" smtClean="0">
                <a:solidFill>
                  <a:srgbClr val="7A0000"/>
                </a:solidFill>
                <a:latin typeface="Times New Roman" panose="02020603050405020304" pitchFamily="18" charset="0"/>
                <a:cs typeface="Times New Roman" panose="02020603050405020304" pitchFamily="18" charset="0"/>
              </a:rPr>
              <a:t>помогал хозяйкам разглаживать вещи. Вес </a:t>
            </a:r>
            <a:r>
              <a:rPr lang="ru-RU" sz="2400" dirty="0">
                <a:solidFill>
                  <a:srgbClr val="7A0000"/>
                </a:solidFill>
                <a:latin typeface="Times New Roman" panose="02020603050405020304" pitchFamily="18" charset="0"/>
                <a:cs typeface="Times New Roman" panose="02020603050405020304" pitchFamily="18" charset="0"/>
              </a:rPr>
              <a:t>такого прибора достигал 10 килограммов, что делало невозможным его использование для деликатных тканей.</a:t>
            </a:r>
          </a:p>
        </p:txBody>
      </p:sp>
      <p:sp>
        <p:nvSpPr>
          <p:cNvPr id="4" name="TextBox 3"/>
          <p:cNvSpPr txBox="1"/>
          <p:nvPr/>
        </p:nvSpPr>
        <p:spPr>
          <a:xfrm>
            <a:off x="639366" y="2143116"/>
            <a:ext cx="7920880" cy="1569660"/>
          </a:xfrm>
          <a:prstGeom prst="rect">
            <a:avLst/>
          </a:prstGeom>
          <a:noFill/>
        </p:spPr>
        <p:txBody>
          <a:bodyPr wrap="square" rtlCol="0">
            <a:spAutoFit/>
          </a:bodyPr>
          <a:lstStyle/>
          <a:p>
            <a:pPr algn="just"/>
            <a:r>
              <a:rPr lang="ru-RU" sz="2400" dirty="0" smtClean="0">
                <a:solidFill>
                  <a:srgbClr val="7A0000"/>
                </a:solidFill>
                <a:latin typeface="Times New Roman" panose="02020603050405020304" pitchFamily="18" charset="0"/>
                <a:cs typeface="Times New Roman" panose="02020603050405020304" pitchFamily="18" charset="0"/>
              </a:rPr>
              <a:t>Внутрь утюга накладывался уголь и нагревался. После чего им можно было начинать глажку.</a:t>
            </a:r>
          </a:p>
          <a:p>
            <a:pPr algn="just"/>
            <a:r>
              <a:rPr lang="ru-RU" sz="2400" dirty="0" smtClean="0">
                <a:solidFill>
                  <a:srgbClr val="7A0000"/>
                </a:solidFill>
                <a:latin typeface="Times New Roman" panose="02020603050405020304" pitchFamily="18" charset="0"/>
                <a:cs typeface="Times New Roman" panose="02020603050405020304" pitchFamily="18" charset="0"/>
              </a:rPr>
              <a:t>Для </a:t>
            </a:r>
            <a:r>
              <a:rPr lang="ru-RU" sz="2400" dirty="0">
                <a:solidFill>
                  <a:srgbClr val="7A0000"/>
                </a:solidFill>
                <a:latin typeface="Times New Roman" panose="02020603050405020304" pitchFamily="18" charset="0"/>
                <a:cs typeface="Times New Roman" panose="02020603050405020304" pitchFamily="18" charset="0"/>
              </a:rPr>
              <a:t>того чтобы раздуть угли, приходилось усиленно им махать. </a:t>
            </a:r>
          </a:p>
        </p:txBody>
      </p:sp>
      <p:pic>
        <p:nvPicPr>
          <p:cNvPr id="6151" name="Picture 7" descr="https://static.auction.ru/offer_images/cmn8/2019/09/28/10/big/S/Sp8XNbUrT5V/kollekcionnyj_starinnyj_ugolnyj_chugunnyj_utjug_germanija_konec_khikh_veka.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835696" y="4024189"/>
            <a:ext cx="2448272" cy="24482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Рисунок 6" descr="20240319_110256.jpg"/>
          <p:cNvPicPr>
            <a:picLocks noChangeAspect="1"/>
          </p:cNvPicPr>
          <p:nvPr/>
        </p:nvPicPr>
        <p:blipFill>
          <a:blip r:embed="rId5" cstate="print"/>
          <a:srcRect l="26168" t="-2423"/>
          <a:stretch>
            <a:fillRect/>
          </a:stretch>
        </p:blipFill>
        <p:spPr>
          <a:xfrm rot="5400000">
            <a:off x="5053568" y="3733250"/>
            <a:ext cx="2749791" cy="2855671"/>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Рисунок 3" descr="20240318_133107.jpg"/>
          <p:cNvPicPr>
            <a:picLocks noChangeAspect="1"/>
          </p:cNvPicPr>
          <p:nvPr/>
        </p:nvPicPr>
        <p:blipFill>
          <a:blip r:embed="rId3" cstate="print"/>
          <a:stretch>
            <a:fillRect/>
          </a:stretch>
        </p:blipFill>
        <p:spPr>
          <a:xfrm>
            <a:off x="5357818" y="2571744"/>
            <a:ext cx="2709864" cy="3619855"/>
          </a:xfrm>
          <a:prstGeom prst="rect">
            <a:avLst/>
          </a:prstGeom>
          <a:ln>
            <a:noFill/>
          </a:ln>
          <a:effectLst>
            <a:softEdge rad="112500"/>
          </a:effectLst>
        </p:spPr>
      </p:pic>
      <p:sp>
        <p:nvSpPr>
          <p:cNvPr id="6" name="TextBox 5"/>
          <p:cNvSpPr txBox="1"/>
          <p:nvPr/>
        </p:nvSpPr>
        <p:spPr>
          <a:xfrm>
            <a:off x="642910" y="571481"/>
            <a:ext cx="8072494" cy="2862322"/>
          </a:xfrm>
          <a:prstGeom prst="rect">
            <a:avLst/>
          </a:prstGeom>
          <a:noFill/>
        </p:spPr>
        <p:txBody>
          <a:bodyPr wrap="square" rtlCol="0">
            <a:spAutoFit/>
          </a:bodyPr>
          <a:lstStyle/>
          <a:p>
            <a:r>
              <a:rPr lang="ru-RU" sz="2400" dirty="0" smtClean="0">
                <a:solidFill>
                  <a:srgbClr val="7A0000"/>
                </a:solidFill>
                <a:latin typeface="Times New Roman" pitchFamily="18" charset="0"/>
                <a:cs typeface="Times New Roman" pitchFamily="18" charset="0"/>
              </a:rPr>
              <a:t>В древние времена единственным источником освещения была свеча</a:t>
            </a:r>
          </a:p>
          <a:p>
            <a:r>
              <a:rPr lang="ru-RU" sz="2400" dirty="0" smtClean="0">
                <a:solidFill>
                  <a:srgbClr val="7A0000"/>
                </a:solidFill>
                <a:latin typeface="Times New Roman" pitchFamily="18" charset="0"/>
                <a:cs typeface="Times New Roman" pitchFamily="18" charset="0"/>
              </a:rPr>
              <a:t>Позже ей на смену пришла так называемая «нефтяная лампа» как прародительница лампы керосиновой.</a:t>
            </a:r>
          </a:p>
          <a:p>
            <a:r>
              <a:rPr lang="ru-RU" sz="2400" dirty="0" smtClean="0">
                <a:solidFill>
                  <a:srgbClr val="7A0000"/>
                </a:solidFill>
                <a:latin typeface="Times New Roman" pitchFamily="18" charset="0"/>
                <a:cs typeface="Times New Roman" pitchFamily="18" charset="0"/>
              </a:rPr>
              <a:t>Долгие десятилетия </a:t>
            </a:r>
            <a:r>
              <a:rPr lang="ru-RU" sz="2400" b="1" dirty="0" smtClean="0">
                <a:solidFill>
                  <a:srgbClr val="7A0000"/>
                </a:solidFill>
                <a:latin typeface="Times New Roman" pitchFamily="18" charset="0"/>
                <a:cs typeface="Times New Roman" pitchFamily="18" charset="0"/>
              </a:rPr>
              <a:t>керосиновые лампы </a:t>
            </a:r>
            <a:r>
              <a:rPr lang="ru-RU" sz="2400" dirty="0" smtClean="0">
                <a:solidFill>
                  <a:srgbClr val="7A0000"/>
                </a:solidFill>
                <a:latin typeface="Times New Roman" pitchFamily="18" charset="0"/>
                <a:cs typeface="Times New Roman" pitchFamily="18" charset="0"/>
              </a:rPr>
              <a:t>несли в дома людей свет и уют. </a:t>
            </a:r>
          </a:p>
          <a:p>
            <a:endParaRPr lang="ru-RU" dirty="0" smtClean="0">
              <a:solidFill>
                <a:srgbClr val="C00000"/>
              </a:solidFill>
            </a:endParaRPr>
          </a:p>
          <a:p>
            <a:endParaRPr lang="ru-RU" dirty="0"/>
          </a:p>
        </p:txBody>
      </p:sp>
      <p:pic>
        <p:nvPicPr>
          <p:cNvPr id="2050" name="Picture 2" descr="https://sun9-69.userapi.com/impg/ivqmiZZfnXSjWvoqop_qTspiy6Svavh30tHdyg/Uovw6LVNAb8.jpg?size=604x509&amp;quality=96&amp;sign=03fcf90d804b65c917922dfd544046a3&amp;c_uniq_tag=IkFe2BZQdGT0cwqvYaAYfWLaeZYan2ApLMRzQLhmwFM&amp;type=album"/>
          <p:cNvPicPr>
            <a:picLocks noChangeAspect="1" noChangeArrowheads="1"/>
          </p:cNvPicPr>
          <p:nvPr/>
        </p:nvPicPr>
        <p:blipFill>
          <a:blip r:embed="rId4"/>
          <a:srcRect/>
          <a:stretch>
            <a:fillRect/>
          </a:stretch>
        </p:blipFill>
        <p:spPr bwMode="auto">
          <a:xfrm>
            <a:off x="1071538" y="3000372"/>
            <a:ext cx="3357586" cy="307181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1560" y="403553"/>
            <a:ext cx="8352928" cy="2893100"/>
          </a:xfrm>
          <a:prstGeom prst="rect">
            <a:avLst/>
          </a:prstGeom>
          <a:noFill/>
        </p:spPr>
        <p:txBody>
          <a:bodyPr wrap="square" rtlCol="0">
            <a:spAutoFit/>
          </a:bodyPr>
          <a:lstStyle/>
          <a:p>
            <a:pPr algn="just"/>
            <a:r>
              <a:rPr lang="ru-RU" sz="2600" b="1" dirty="0">
                <a:solidFill>
                  <a:srgbClr val="7A0000"/>
                </a:solidFill>
                <a:latin typeface="Times New Roman" panose="02020603050405020304" pitchFamily="18" charset="0"/>
                <a:cs typeface="Times New Roman" panose="02020603050405020304" pitchFamily="18" charset="0"/>
              </a:rPr>
              <a:t>Рубель</a:t>
            </a:r>
            <a:r>
              <a:rPr lang="ru-RU" sz="2600" dirty="0">
                <a:solidFill>
                  <a:srgbClr val="7A0000"/>
                </a:solidFill>
                <a:latin typeface="Times New Roman" panose="02020603050405020304" pitchFamily="18" charset="0"/>
                <a:cs typeface="Times New Roman" panose="02020603050405020304" pitchFamily="18" charset="0"/>
              </a:rPr>
              <a:t>, он же </a:t>
            </a:r>
            <a:r>
              <a:rPr lang="ru-RU" sz="2600" dirty="0" err="1">
                <a:solidFill>
                  <a:srgbClr val="7A0000"/>
                </a:solidFill>
                <a:latin typeface="Times New Roman" panose="02020603050405020304" pitchFamily="18" charset="0"/>
                <a:cs typeface="Times New Roman" panose="02020603050405020304" pitchFamily="18" charset="0"/>
              </a:rPr>
              <a:t>ребрак</a:t>
            </a:r>
            <a:r>
              <a:rPr lang="ru-RU" sz="2600" dirty="0">
                <a:solidFill>
                  <a:srgbClr val="7A0000"/>
                </a:solidFill>
                <a:latin typeface="Times New Roman" panose="02020603050405020304" pitchFamily="18" charset="0"/>
                <a:cs typeface="Times New Roman" panose="02020603050405020304" pitchFamily="18" charset="0"/>
              </a:rPr>
              <a:t>, </a:t>
            </a:r>
            <a:r>
              <a:rPr lang="ru-RU" sz="2600" dirty="0" err="1">
                <a:solidFill>
                  <a:srgbClr val="7A0000"/>
                </a:solidFill>
                <a:latin typeface="Times New Roman" panose="02020603050405020304" pitchFamily="18" charset="0"/>
                <a:cs typeface="Times New Roman" panose="02020603050405020304" pitchFamily="18" charset="0"/>
              </a:rPr>
              <a:t>пральник</a:t>
            </a:r>
            <a:r>
              <a:rPr lang="ru-RU" sz="2600" dirty="0">
                <a:solidFill>
                  <a:srgbClr val="7A0000"/>
                </a:solidFill>
                <a:latin typeface="Times New Roman" panose="02020603050405020304" pitchFamily="18" charset="0"/>
                <a:cs typeface="Times New Roman" panose="02020603050405020304" pitchFamily="18" charset="0"/>
              </a:rPr>
              <a:t>, </a:t>
            </a:r>
            <a:r>
              <a:rPr lang="ru-RU" sz="2600" dirty="0" err="1">
                <a:solidFill>
                  <a:srgbClr val="7A0000"/>
                </a:solidFill>
                <a:latin typeface="Times New Roman" panose="02020603050405020304" pitchFamily="18" charset="0"/>
                <a:cs typeface="Times New Roman" panose="02020603050405020304" pitchFamily="18" charset="0"/>
              </a:rPr>
              <a:t>гранчак</a:t>
            </a:r>
            <a:r>
              <a:rPr lang="ru-RU" sz="2600" dirty="0">
                <a:solidFill>
                  <a:srgbClr val="7A0000"/>
                </a:solidFill>
                <a:latin typeface="Times New Roman" panose="02020603050405020304" pitchFamily="18" charset="0"/>
                <a:cs typeface="Times New Roman" panose="02020603050405020304" pitchFamily="18" charset="0"/>
              </a:rPr>
              <a:t>, раскатка, </a:t>
            </a:r>
            <a:r>
              <a:rPr lang="ru-RU" sz="2600" dirty="0" err="1">
                <a:solidFill>
                  <a:srgbClr val="7A0000"/>
                </a:solidFill>
                <a:latin typeface="Times New Roman" panose="02020603050405020304" pitchFamily="18" charset="0"/>
                <a:cs typeface="Times New Roman" panose="02020603050405020304" pitchFamily="18" charset="0"/>
              </a:rPr>
              <a:t>качулка</a:t>
            </a:r>
            <a:r>
              <a:rPr lang="ru-RU" sz="2600" dirty="0">
                <a:solidFill>
                  <a:srgbClr val="7A0000"/>
                </a:solidFill>
                <a:latin typeface="Times New Roman" panose="02020603050405020304" pitchFamily="18" charset="0"/>
                <a:cs typeface="Times New Roman" panose="02020603050405020304" pitchFamily="18" charset="0"/>
              </a:rPr>
              <a:t> - старинный деревянный утюг. </a:t>
            </a:r>
            <a:endParaRPr lang="ru-RU" sz="2600" dirty="0" smtClean="0">
              <a:solidFill>
                <a:srgbClr val="7A0000"/>
              </a:solidFill>
              <a:latin typeface="Times New Roman" panose="02020603050405020304" pitchFamily="18" charset="0"/>
              <a:cs typeface="Times New Roman" panose="02020603050405020304" pitchFamily="18" charset="0"/>
            </a:endParaRPr>
          </a:p>
          <a:p>
            <a:pPr algn="just"/>
            <a:r>
              <a:rPr lang="ru-RU" sz="2600" b="1" dirty="0" smtClean="0">
                <a:solidFill>
                  <a:srgbClr val="7A0000"/>
                </a:solidFill>
                <a:latin typeface="Times New Roman" panose="02020603050405020304" pitchFamily="18" charset="0"/>
                <a:cs typeface="Times New Roman" panose="02020603050405020304" pitchFamily="18" charset="0"/>
              </a:rPr>
              <a:t>Использовался</a:t>
            </a:r>
            <a:r>
              <a:rPr lang="ru-RU" sz="2600" dirty="0">
                <a:solidFill>
                  <a:srgbClr val="7A0000"/>
                </a:solidFill>
                <a:latin typeface="Times New Roman" panose="02020603050405020304" pitchFamily="18" charset="0"/>
                <a:cs typeface="Times New Roman" panose="02020603050405020304" pitchFamily="18" charset="0"/>
              </a:rPr>
              <a:t> для отжима, размягчения и разглаживания ткани на скалке катанием (отсюда пословица "Не мытьём, так катаньем"). Валёк, короткий и гладкий, применялся для выбивания мыльной и немыльной воды из стираемого </a:t>
            </a:r>
            <a:r>
              <a:rPr lang="ru-RU" sz="2600" b="1" dirty="0">
                <a:solidFill>
                  <a:srgbClr val="7A0000"/>
                </a:solidFill>
                <a:latin typeface="Times New Roman" panose="02020603050405020304" pitchFamily="18" charset="0"/>
                <a:cs typeface="Times New Roman" panose="02020603050405020304" pitchFamily="18" charset="0"/>
              </a:rPr>
              <a:t>белья</a:t>
            </a:r>
            <a:r>
              <a:rPr lang="ru-RU" sz="2600" dirty="0">
                <a:solidFill>
                  <a:srgbClr val="7A0000"/>
                </a:solidFill>
                <a:latin typeface="Times New Roman" panose="02020603050405020304" pitchFamily="18" charset="0"/>
                <a:cs typeface="Times New Roman" panose="02020603050405020304" pitchFamily="18" charset="0"/>
              </a:rPr>
              <a:t>.</a:t>
            </a:r>
          </a:p>
        </p:txBody>
      </p:sp>
      <p:pic>
        <p:nvPicPr>
          <p:cNvPr id="14338" name="Picture 2" descr="https://www.belpressa.ru/media/cache/b7/a9/b7a970e7577e95b60255b4508df7a068.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2910" y="3500438"/>
            <a:ext cx="4166265" cy="27791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Рисунок 6" descr="20240319_112221.jpg"/>
          <p:cNvPicPr>
            <a:picLocks noChangeAspect="1"/>
          </p:cNvPicPr>
          <p:nvPr/>
        </p:nvPicPr>
        <p:blipFill>
          <a:blip r:embed="rId5" cstate="print"/>
          <a:stretch>
            <a:fillRect/>
          </a:stretch>
        </p:blipFill>
        <p:spPr>
          <a:xfrm>
            <a:off x="4929190" y="3500438"/>
            <a:ext cx="3745127" cy="2714644"/>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Рисунок 5" descr="20240319_112715.jpg"/>
          <p:cNvPicPr>
            <a:picLocks noChangeAspect="1"/>
          </p:cNvPicPr>
          <p:nvPr/>
        </p:nvPicPr>
        <p:blipFill>
          <a:blip r:embed="rId3" cstate="print"/>
          <a:stretch>
            <a:fillRect/>
          </a:stretch>
        </p:blipFill>
        <p:spPr>
          <a:xfrm>
            <a:off x="4572000" y="2500306"/>
            <a:ext cx="4000528" cy="3286148"/>
          </a:xfrm>
          <a:prstGeom prst="rect">
            <a:avLst/>
          </a:prstGeom>
          <a:ln>
            <a:noFill/>
          </a:ln>
          <a:effectLst>
            <a:softEdge rad="112500"/>
          </a:effectLst>
        </p:spPr>
      </p:pic>
      <p:sp>
        <p:nvSpPr>
          <p:cNvPr id="8" name="TextBox 7"/>
          <p:cNvSpPr txBox="1"/>
          <p:nvPr/>
        </p:nvSpPr>
        <p:spPr>
          <a:xfrm>
            <a:off x="500034" y="714357"/>
            <a:ext cx="8358246" cy="1569660"/>
          </a:xfrm>
          <a:prstGeom prst="rect">
            <a:avLst/>
          </a:prstGeom>
          <a:noFill/>
        </p:spPr>
        <p:txBody>
          <a:bodyPr wrap="square" rtlCol="0">
            <a:spAutoFit/>
          </a:bodyPr>
          <a:lstStyle/>
          <a:p>
            <a:pPr algn="ctr"/>
            <a:r>
              <a:rPr lang="ru-RU" sz="3200" b="1" dirty="0" err="1" smtClean="0">
                <a:solidFill>
                  <a:srgbClr val="7A0000"/>
                </a:solidFill>
                <a:latin typeface="Times New Roman" pitchFamily="18" charset="0"/>
                <a:cs typeface="Times New Roman" pitchFamily="18" charset="0"/>
              </a:rPr>
              <a:t>Тавлинская</a:t>
            </a:r>
            <a:r>
              <a:rPr lang="ru-RU" sz="3200" b="1" dirty="0" smtClean="0">
                <a:solidFill>
                  <a:srgbClr val="7A0000"/>
                </a:solidFill>
                <a:latin typeface="Times New Roman" pitchFamily="18" charset="0"/>
                <a:cs typeface="Times New Roman" pitchFamily="18" charset="0"/>
              </a:rPr>
              <a:t> деревянная игрушка</a:t>
            </a:r>
            <a:r>
              <a:rPr lang="ru-RU" sz="3200" dirty="0" smtClean="0">
                <a:solidFill>
                  <a:srgbClr val="7A0000"/>
                </a:solidFill>
                <a:latin typeface="Times New Roman" pitchFamily="18" charset="0"/>
                <a:cs typeface="Times New Roman" pitchFamily="18" charset="0"/>
              </a:rPr>
              <a:t> </a:t>
            </a:r>
          </a:p>
          <a:p>
            <a:pPr algn="ctr"/>
            <a:r>
              <a:rPr lang="ru-RU" sz="3200" dirty="0" smtClean="0">
                <a:solidFill>
                  <a:srgbClr val="7A0000"/>
                </a:solidFill>
                <a:latin typeface="Times New Roman" pitchFamily="18" charset="0"/>
                <a:cs typeface="Times New Roman" pitchFamily="18" charset="0"/>
              </a:rPr>
              <a:t> мордовский народный промысел и традиционный мордовский сувенир</a:t>
            </a:r>
            <a:r>
              <a:rPr lang="ru-RU" sz="3200" dirty="0" smtClean="0">
                <a:solidFill>
                  <a:srgbClr val="C00000"/>
                </a:solidFill>
              </a:rPr>
              <a:t>.</a:t>
            </a:r>
            <a:endParaRPr lang="ru-RU" sz="3200" dirty="0">
              <a:solidFill>
                <a:srgbClr val="C00000"/>
              </a:solidFill>
            </a:endParaRPr>
          </a:p>
        </p:txBody>
      </p:sp>
      <p:pic>
        <p:nvPicPr>
          <p:cNvPr id="66562" name="Picture 2" descr="https://avatars.mds.yandex.net/i?id=17e56ab22396d798523820ac8f1ea3dc_l-5288174-images-thumbs&amp;n=13"/>
          <p:cNvPicPr>
            <a:picLocks noChangeAspect="1" noChangeArrowheads="1"/>
          </p:cNvPicPr>
          <p:nvPr/>
        </p:nvPicPr>
        <p:blipFill>
          <a:blip r:embed="rId4"/>
          <a:srcRect/>
          <a:stretch>
            <a:fillRect/>
          </a:stretch>
        </p:blipFill>
        <p:spPr bwMode="auto">
          <a:xfrm>
            <a:off x="571472" y="2500306"/>
            <a:ext cx="3929090" cy="3357586"/>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28662" y="642918"/>
            <a:ext cx="7286676" cy="1815882"/>
          </a:xfrm>
          <a:prstGeom prst="rect">
            <a:avLst/>
          </a:prstGeom>
          <a:noFill/>
        </p:spPr>
        <p:txBody>
          <a:bodyPr wrap="square" rtlCol="0">
            <a:spAutoFit/>
          </a:bodyPr>
          <a:lstStyle/>
          <a:p>
            <a:r>
              <a:rPr lang="ru-RU" sz="2800" b="1" dirty="0" smtClean="0">
                <a:solidFill>
                  <a:srgbClr val="7A0000"/>
                </a:solidFill>
                <a:latin typeface="Times New Roman" pitchFamily="18" charset="0"/>
                <a:cs typeface="Times New Roman" pitchFamily="18" charset="0"/>
              </a:rPr>
              <a:t>Мордовская</a:t>
            </a:r>
            <a:r>
              <a:rPr lang="ru-RU" sz="2800" dirty="0" smtClean="0">
                <a:solidFill>
                  <a:srgbClr val="7A0000"/>
                </a:solidFill>
                <a:latin typeface="Times New Roman" pitchFamily="18" charset="0"/>
                <a:cs typeface="Times New Roman" pitchFamily="18" charset="0"/>
              </a:rPr>
              <a:t> матрешка – незаслуженно забытая игрушка, красотой и самобытностью являющая ярчайший пример промыслов Мордовии</a:t>
            </a:r>
            <a:r>
              <a:rPr lang="ru-RU" sz="2800" dirty="0" smtClean="0">
                <a:solidFill>
                  <a:srgbClr val="7A0000"/>
                </a:solidFill>
              </a:rPr>
              <a:t>.</a:t>
            </a:r>
            <a:endParaRPr lang="ru-RU" sz="2800" dirty="0">
              <a:solidFill>
                <a:srgbClr val="7A0000"/>
              </a:solidFill>
            </a:endParaRPr>
          </a:p>
        </p:txBody>
      </p:sp>
      <p:pic>
        <p:nvPicPr>
          <p:cNvPr id="65538" name="Picture 2" descr="C:\Users\User\Downloads\1710997083359.jpg"/>
          <p:cNvPicPr>
            <a:picLocks noChangeAspect="1" noChangeArrowheads="1"/>
          </p:cNvPicPr>
          <p:nvPr/>
        </p:nvPicPr>
        <p:blipFill>
          <a:blip r:embed="rId3" cstate="print"/>
          <a:srcRect/>
          <a:stretch>
            <a:fillRect/>
          </a:stretch>
        </p:blipFill>
        <p:spPr bwMode="auto">
          <a:xfrm>
            <a:off x="500034" y="2714620"/>
            <a:ext cx="4429156" cy="3071834"/>
          </a:xfrm>
          <a:prstGeom prst="rect">
            <a:avLst/>
          </a:prstGeom>
          <a:ln>
            <a:noFill/>
          </a:ln>
          <a:effectLst>
            <a:softEdge rad="112500"/>
          </a:effectLst>
        </p:spPr>
      </p:pic>
      <p:pic>
        <p:nvPicPr>
          <p:cNvPr id="7" name="Рисунок 2" descr="TVIhuI9SvVc.jpg"/>
          <p:cNvPicPr>
            <a:picLocks noChangeAspect="1"/>
          </p:cNvPicPr>
          <p:nvPr/>
        </p:nvPicPr>
        <p:blipFill>
          <a:blip r:embed="rId4">
            <a:lum contrast="20000"/>
          </a:blip>
          <a:srcRect/>
          <a:stretch>
            <a:fillRect/>
          </a:stretch>
        </p:blipFill>
        <p:spPr bwMode="auto">
          <a:xfrm>
            <a:off x="4857752" y="2786058"/>
            <a:ext cx="3829058" cy="3000396"/>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28662" y="642918"/>
            <a:ext cx="7286676" cy="613245"/>
          </a:xfrm>
          <a:prstGeom prst="rect">
            <a:avLst/>
          </a:prstGeom>
          <a:noFill/>
        </p:spPr>
        <p:txBody>
          <a:bodyPr wrap="square" rtlCol="0">
            <a:spAutoFit/>
          </a:bodyPr>
          <a:lstStyle/>
          <a:p>
            <a:pPr algn="ctr">
              <a:lnSpc>
                <a:spcPct val="115000"/>
              </a:lnSpc>
              <a:spcAft>
                <a:spcPts val="0"/>
              </a:spcAft>
            </a:pPr>
            <a:r>
              <a:rPr lang="ru-RU" sz="3200" b="1" dirty="0" smtClean="0">
                <a:solidFill>
                  <a:srgbClr val="7A0000"/>
                </a:solidFill>
                <a:latin typeface="Times New Roman" pitchFamily="18" charset="0"/>
                <a:cs typeface="Times New Roman" pitchFamily="18" charset="0"/>
              </a:rPr>
              <a:t>Декоративные настенные  панно</a:t>
            </a:r>
            <a:endParaRPr lang="ru-RU" sz="3200" b="1" dirty="0">
              <a:solidFill>
                <a:srgbClr val="7A0000"/>
              </a:solidFill>
              <a:latin typeface="Times New Roman" pitchFamily="18" charset="0"/>
              <a:ea typeface="Calibri"/>
              <a:cs typeface="Times New Roman" pitchFamily="18" charset="0"/>
            </a:endParaRPr>
          </a:p>
        </p:txBody>
      </p:sp>
      <p:pic>
        <p:nvPicPr>
          <p:cNvPr id="8" name="Рисунок 7" descr="1711000297288.jpg"/>
          <p:cNvPicPr>
            <a:picLocks noChangeAspect="1"/>
          </p:cNvPicPr>
          <p:nvPr/>
        </p:nvPicPr>
        <p:blipFill>
          <a:blip r:embed="rId3" cstate="print"/>
          <a:srcRect l="3764" t="5208" r="2147"/>
          <a:stretch>
            <a:fillRect/>
          </a:stretch>
        </p:blipFill>
        <p:spPr>
          <a:xfrm>
            <a:off x="4786314" y="3286124"/>
            <a:ext cx="4000528" cy="2857520"/>
          </a:xfrm>
          <a:prstGeom prst="rect">
            <a:avLst/>
          </a:prstGeom>
          <a:ln>
            <a:noFill/>
          </a:ln>
          <a:effectLst>
            <a:softEdge rad="112500"/>
          </a:effectLst>
        </p:spPr>
      </p:pic>
      <p:pic>
        <p:nvPicPr>
          <p:cNvPr id="9" name="Рисунок 8" descr="1711000297300.jpg"/>
          <p:cNvPicPr>
            <a:picLocks noChangeAspect="1"/>
          </p:cNvPicPr>
          <p:nvPr/>
        </p:nvPicPr>
        <p:blipFill>
          <a:blip r:embed="rId4" cstate="print"/>
          <a:srcRect l="5796" r="4348"/>
          <a:stretch>
            <a:fillRect/>
          </a:stretch>
        </p:blipFill>
        <p:spPr>
          <a:xfrm>
            <a:off x="428596" y="1571612"/>
            <a:ext cx="4429156" cy="3003345"/>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28662" y="642918"/>
            <a:ext cx="7286676" cy="613245"/>
          </a:xfrm>
          <a:prstGeom prst="rect">
            <a:avLst/>
          </a:prstGeom>
          <a:noFill/>
        </p:spPr>
        <p:txBody>
          <a:bodyPr wrap="square" rtlCol="0">
            <a:spAutoFit/>
          </a:bodyPr>
          <a:lstStyle/>
          <a:p>
            <a:pPr algn="just">
              <a:lnSpc>
                <a:spcPct val="115000"/>
              </a:lnSpc>
              <a:spcAft>
                <a:spcPts val="0"/>
              </a:spcAft>
            </a:pPr>
            <a:r>
              <a:rPr lang="ru-RU" sz="3200" b="1" dirty="0" smtClean="0">
                <a:solidFill>
                  <a:srgbClr val="C00000"/>
                </a:solidFill>
                <a:latin typeface="Times New Roman" pitchFamily="18" charset="0"/>
                <a:cs typeface="Times New Roman" pitchFamily="18" charset="0"/>
              </a:rPr>
              <a:t>         </a:t>
            </a:r>
            <a:r>
              <a:rPr lang="ru-RU" sz="3200" b="1" dirty="0" smtClean="0">
                <a:solidFill>
                  <a:srgbClr val="7A0000"/>
                </a:solidFill>
                <a:latin typeface="Times New Roman" pitchFamily="18" charset="0"/>
                <a:cs typeface="Times New Roman" pitchFamily="18" charset="0"/>
              </a:rPr>
              <a:t>Декоративные настенные  панно</a:t>
            </a:r>
            <a:endParaRPr lang="ru-RU" sz="3200" b="1" dirty="0">
              <a:solidFill>
                <a:srgbClr val="7A0000"/>
              </a:solidFill>
              <a:latin typeface="Times New Roman" pitchFamily="18" charset="0"/>
              <a:ea typeface="Calibri"/>
              <a:cs typeface="Times New Roman" pitchFamily="18" charset="0"/>
            </a:endParaRPr>
          </a:p>
        </p:txBody>
      </p:sp>
      <p:pic>
        <p:nvPicPr>
          <p:cNvPr id="6" name="Рисунок 5" descr="1711000297234.jpg"/>
          <p:cNvPicPr>
            <a:picLocks noChangeAspect="1"/>
          </p:cNvPicPr>
          <p:nvPr/>
        </p:nvPicPr>
        <p:blipFill>
          <a:blip r:embed="rId3" cstate="print"/>
          <a:stretch>
            <a:fillRect/>
          </a:stretch>
        </p:blipFill>
        <p:spPr>
          <a:xfrm>
            <a:off x="1071538" y="1643050"/>
            <a:ext cx="3169687" cy="4357718"/>
          </a:xfrm>
          <a:prstGeom prst="rect">
            <a:avLst/>
          </a:prstGeom>
          <a:ln>
            <a:noFill/>
          </a:ln>
          <a:effectLst>
            <a:softEdge rad="112500"/>
          </a:effectLst>
        </p:spPr>
      </p:pic>
      <p:pic>
        <p:nvPicPr>
          <p:cNvPr id="7" name="Рисунок 6" descr="1711000297274.jpg"/>
          <p:cNvPicPr>
            <a:picLocks noChangeAspect="1"/>
          </p:cNvPicPr>
          <p:nvPr/>
        </p:nvPicPr>
        <p:blipFill>
          <a:blip r:embed="rId4" cstate="print"/>
          <a:stretch>
            <a:fillRect/>
          </a:stretch>
        </p:blipFill>
        <p:spPr>
          <a:xfrm>
            <a:off x="4500562" y="1643050"/>
            <a:ext cx="3617271" cy="4500594"/>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90" y="1141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4227" y="476672"/>
            <a:ext cx="7820371" cy="523220"/>
          </a:xfrm>
          <a:prstGeom prst="rect">
            <a:avLst/>
          </a:prstGeom>
          <a:noFill/>
        </p:spPr>
        <p:txBody>
          <a:bodyPr wrap="square" rtlCol="0">
            <a:spAutoFit/>
          </a:bodyPr>
          <a:lstStyle/>
          <a:p>
            <a:pPr algn="ctr"/>
            <a:r>
              <a:rPr lang="ru-RU" sz="2800" b="1" dirty="0" smtClean="0">
                <a:solidFill>
                  <a:srgbClr val="7A0000"/>
                </a:solidFill>
                <a:latin typeface="Times New Roman" panose="02020603050405020304" pitchFamily="18" charset="0"/>
                <a:cs typeface="Times New Roman" panose="02020603050405020304" pitchFamily="18" charset="0"/>
              </a:rPr>
              <a:t>Русские народные музыкальные инструменты</a:t>
            </a:r>
            <a:endParaRPr lang="ru-RU" sz="2800" b="1" dirty="0">
              <a:solidFill>
                <a:srgbClr val="7A0000"/>
              </a:solidFill>
              <a:latin typeface="Times New Roman" panose="02020603050405020304" pitchFamily="18" charset="0"/>
              <a:cs typeface="Times New Roman" panose="02020603050405020304" pitchFamily="18" charset="0"/>
            </a:endParaRPr>
          </a:p>
        </p:txBody>
      </p:sp>
      <p:pic>
        <p:nvPicPr>
          <p:cNvPr id="9" name="Рисунок 8" descr="20240318_125554.jpg"/>
          <p:cNvPicPr>
            <a:picLocks noChangeAspect="1"/>
          </p:cNvPicPr>
          <p:nvPr/>
        </p:nvPicPr>
        <p:blipFill>
          <a:blip r:embed="rId3" cstate="print"/>
          <a:stretch>
            <a:fillRect/>
          </a:stretch>
        </p:blipFill>
        <p:spPr>
          <a:xfrm>
            <a:off x="2428860" y="1000108"/>
            <a:ext cx="4210061" cy="5623829"/>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4227" y="476672"/>
            <a:ext cx="7820371" cy="523220"/>
          </a:xfrm>
          <a:prstGeom prst="rect">
            <a:avLst/>
          </a:prstGeom>
          <a:noFill/>
        </p:spPr>
        <p:txBody>
          <a:bodyPr wrap="square" rtlCol="0">
            <a:spAutoFit/>
          </a:bodyPr>
          <a:lstStyle/>
          <a:p>
            <a:pPr algn="ctr"/>
            <a:r>
              <a:rPr lang="ru-RU" sz="2800" b="1" dirty="0" smtClean="0">
                <a:solidFill>
                  <a:srgbClr val="7A0000"/>
                </a:solidFill>
                <a:latin typeface="Times New Roman" panose="02020603050405020304" pitchFamily="18" charset="0"/>
                <a:cs typeface="Times New Roman" panose="02020603050405020304" pitchFamily="18" charset="0"/>
              </a:rPr>
              <a:t>Русские народные музыкальные инструменты</a:t>
            </a:r>
            <a:endParaRPr lang="ru-RU" sz="2800" b="1" dirty="0">
              <a:solidFill>
                <a:srgbClr val="7A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84227" y="5577829"/>
            <a:ext cx="3571749" cy="461665"/>
          </a:xfrm>
          <a:prstGeom prst="rect">
            <a:avLst/>
          </a:prstGeom>
          <a:noFill/>
        </p:spPr>
        <p:txBody>
          <a:bodyPr wrap="square" rtlCol="0">
            <a:spAutoFit/>
          </a:bodyPr>
          <a:lstStyle/>
          <a:p>
            <a:r>
              <a:rPr lang="ru-RU" sz="2400" b="1" dirty="0" smtClean="0">
                <a:solidFill>
                  <a:srgbClr val="7A0000"/>
                </a:solidFill>
                <a:latin typeface="Times New Roman" panose="02020603050405020304" pitchFamily="18" charset="0"/>
                <a:cs typeface="Times New Roman" panose="02020603050405020304" pitchFamily="18" charset="0"/>
              </a:rPr>
              <a:t>              </a:t>
            </a:r>
            <a:endParaRPr lang="ru-RU" sz="2400" b="1" dirty="0">
              <a:solidFill>
                <a:srgbClr val="7A0000"/>
              </a:solidFill>
              <a:latin typeface="Times New Roman" panose="02020603050405020304" pitchFamily="18" charset="0"/>
              <a:cs typeface="Times New Roman" panose="02020603050405020304" pitchFamily="18" charset="0"/>
            </a:endParaRPr>
          </a:p>
        </p:txBody>
      </p:sp>
      <p:pic>
        <p:nvPicPr>
          <p:cNvPr id="12" name="Рисунок 11" descr="20240318_132256.jpg"/>
          <p:cNvPicPr>
            <a:picLocks noChangeAspect="1"/>
          </p:cNvPicPr>
          <p:nvPr/>
        </p:nvPicPr>
        <p:blipFill>
          <a:blip r:embed="rId3" cstate="print"/>
          <a:srcRect l="5472" t="13541" r="11039" b="5208"/>
          <a:stretch>
            <a:fillRect/>
          </a:stretch>
        </p:blipFill>
        <p:spPr>
          <a:xfrm>
            <a:off x="4918198" y="1142983"/>
            <a:ext cx="3297140" cy="4286281"/>
          </a:xfrm>
          <a:prstGeom prst="rect">
            <a:avLst/>
          </a:prstGeom>
          <a:ln>
            <a:noFill/>
          </a:ln>
          <a:effectLst>
            <a:softEdge rad="112500"/>
          </a:effectLst>
        </p:spPr>
      </p:pic>
      <p:sp>
        <p:nvSpPr>
          <p:cNvPr id="13" name="TextBox 12"/>
          <p:cNvSpPr txBox="1"/>
          <p:nvPr/>
        </p:nvSpPr>
        <p:spPr>
          <a:xfrm rot="10800000" flipV="1">
            <a:off x="5500694" y="5607859"/>
            <a:ext cx="2214578" cy="461665"/>
          </a:xfrm>
          <a:prstGeom prst="rect">
            <a:avLst/>
          </a:prstGeom>
          <a:noFill/>
        </p:spPr>
        <p:txBody>
          <a:bodyPr wrap="square" rtlCol="0">
            <a:spAutoFit/>
          </a:bodyPr>
          <a:lstStyle/>
          <a:p>
            <a:r>
              <a:rPr lang="ru-RU" sz="2400" b="1" dirty="0" smtClean="0">
                <a:solidFill>
                  <a:srgbClr val="7A0000"/>
                </a:solidFill>
                <a:latin typeface="Times New Roman" pitchFamily="18" charset="0"/>
                <a:cs typeface="Times New Roman" pitchFamily="18" charset="0"/>
              </a:rPr>
              <a:t>     Балалайки</a:t>
            </a:r>
            <a:endParaRPr lang="ru-RU" sz="2400" b="1" dirty="0">
              <a:solidFill>
                <a:srgbClr val="7A0000"/>
              </a:solidFill>
              <a:latin typeface="Times New Roman" pitchFamily="18" charset="0"/>
              <a:cs typeface="Times New Roman" pitchFamily="18" charset="0"/>
            </a:endParaRPr>
          </a:p>
        </p:txBody>
      </p:sp>
      <p:pic>
        <p:nvPicPr>
          <p:cNvPr id="9" name="Рисунок 8" descr="20240319_111810.jpg"/>
          <p:cNvPicPr>
            <a:picLocks noChangeAspect="1"/>
          </p:cNvPicPr>
          <p:nvPr/>
        </p:nvPicPr>
        <p:blipFill>
          <a:blip r:embed="rId4" cstate="print"/>
          <a:stretch>
            <a:fillRect/>
          </a:stretch>
        </p:blipFill>
        <p:spPr>
          <a:xfrm>
            <a:off x="714348" y="1785925"/>
            <a:ext cx="4071966" cy="3214711"/>
          </a:xfrm>
          <a:prstGeom prst="rect">
            <a:avLst/>
          </a:prstGeom>
          <a:ln>
            <a:noFill/>
          </a:ln>
          <a:effectLst>
            <a:softEdge rad="112500"/>
          </a:effectLst>
        </p:spPr>
      </p:pic>
      <p:sp>
        <p:nvSpPr>
          <p:cNvPr id="10" name="Прямоугольник 9"/>
          <p:cNvSpPr/>
          <p:nvPr/>
        </p:nvSpPr>
        <p:spPr>
          <a:xfrm>
            <a:off x="1142976" y="3244334"/>
            <a:ext cx="4739351" cy="2677656"/>
          </a:xfrm>
          <a:prstGeom prst="rect">
            <a:avLst/>
          </a:prstGeom>
        </p:spPr>
        <p:txBody>
          <a:bodyPr wrap="square">
            <a:spAutoFit/>
          </a:bodyPr>
          <a:lstStyle/>
          <a:p>
            <a:endParaRPr lang="ru-RU" dirty="0" smtClean="0">
              <a:solidFill>
                <a:srgbClr val="FF0000"/>
              </a:solidFill>
              <a:latin typeface="Times New Roman" panose="02020603050405020304" pitchFamily="18" charset="0"/>
              <a:cs typeface="Times New Roman" panose="02020603050405020304" pitchFamily="18" charset="0"/>
            </a:endParaRPr>
          </a:p>
          <a:p>
            <a:endParaRPr lang="ru-RU" dirty="0" smtClean="0">
              <a:solidFill>
                <a:srgbClr val="FF0000"/>
              </a:solidFill>
              <a:latin typeface="Times New Roman" panose="02020603050405020304" pitchFamily="18" charset="0"/>
              <a:cs typeface="Times New Roman" panose="02020603050405020304" pitchFamily="18" charset="0"/>
            </a:endParaRPr>
          </a:p>
          <a:p>
            <a:endParaRPr lang="ru-RU" dirty="0" smtClean="0">
              <a:solidFill>
                <a:srgbClr val="FF0000"/>
              </a:solidFill>
              <a:latin typeface="Times New Roman" panose="02020603050405020304" pitchFamily="18" charset="0"/>
              <a:cs typeface="Times New Roman" panose="02020603050405020304" pitchFamily="18" charset="0"/>
            </a:endParaRPr>
          </a:p>
          <a:p>
            <a:endParaRPr lang="ru-RU" dirty="0" smtClean="0">
              <a:solidFill>
                <a:srgbClr val="FF0000"/>
              </a:solidFill>
              <a:latin typeface="Times New Roman" panose="02020603050405020304" pitchFamily="18" charset="0"/>
              <a:cs typeface="Times New Roman" panose="02020603050405020304" pitchFamily="18" charset="0"/>
            </a:endParaRPr>
          </a:p>
          <a:p>
            <a:endParaRPr lang="ru-RU" dirty="0" smtClean="0">
              <a:solidFill>
                <a:srgbClr val="FF0000"/>
              </a:solidFill>
              <a:latin typeface="Times New Roman" panose="02020603050405020304" pitchFamily="18" charset="0"/>
              <a:cs typeface="Times New Roman" panose="02020603050405020304" pitchFamily="18" charset="0"/>
            </a:endParaRPr>
          </a:p>
          <a:p>
            <a:endParaRPr lang="ru-RU" dirty="0" smtClean="0">
              <a:solidFill>
                <a:srgbClr val="FF0000"/>
              </a:solidFill>
              <a:latin typeface="Times New Roman" panose="02020603050405020304" pitchFamily="18" charset="0"/>
              <a:cs typeface="Times New Roman" panose="02020603050405020304" pitchFamily="18" charset="0"/>
            </a:endParaRPr>
          </a:p>
          <a:p>
            <a:endParaRPr lang="ru-RU" dirty="0" smtClean="0">
              <a:solidFill>
                <a:srgbClr val="FF0000"/>
              </a:solidFill>
              <a:latin typeface="Times New Roman" panose="02020603050405020304" pitchFamily="18" charset="0"/>
              <a:cs typeface="Times New Roman" panose="02020603050405020304" pitchFamily="18" charset="0"/>
            </a:endParaRPr>
          </a:p>
          <a:p>
            <a:endParaRPr lang="ru-RU" dirty="0" smtClean="0">
              <a:solidFill>
                <a:srgbClr val="FF0000"/>
              </a:solidFill>
              <a:latin typeface="Times New Roman" panose="02020603050405020304" pitchFamily="18" charset="0"/>
              <a:cs typeface="Times New Roman" panose="02020603050405020304" pitchFamily="18" charset="0"/>
            </a:endParaRPr>
          </a:p>
          <a:p>
            <a:r>
              <a:rPr lang="ru-RU" sz="2400" b="1" dirty="0" smtClean="0">
                <a:solidFill>
                  <a:srgbClr val="7A0000"/>
                </a:solidFill>
                <a:latin typeface="Times New Roman" panose="02020603050405020304" pitchFamily="18" charset="0"/>
                <a:cs typeface="Times New Roman" panose="02020603050405020304" pitchFamily="18" charset="0"/>
              </a:rPr>
              <a:t>Музыкальная поленница</a:t>
            </a:r>
            <a:endParaRPr lang="ru-RU" sz="2400" b="1" dirty="0">
              <a:solidFill>
                <a:srgbClr val="7A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90" y="1141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4227" y="476672"/>
            <a:ext cx="7820371" cy="523220"/>
          </a:xfrm>
          <a:prstGeom prst="rect">
            <a:avLst/>
          </a:prstGeom>
          <a:noFill/>
        </p:spPr>
        <p:txBody>
          <a:bodyPr wrap="square" rtlCol="0">
            <a:spAutoFit/>
          </a:bodyPr>
          <a:lstStyle/>
          <a:p>
            <a:pPr algn="ctr"/>
            <a:r>
              <a:rPr lang="ru-RU" sz="2800" b="1" dirty="0" smtClean="0">
                <a:solidFill>
                  <a:srgbClr val="7A0000"/>
                </a:solidFill>
                <a:latin typeface="Times New Roman" panose="02020603050405020304" pitchFamily="18" charset="0"/>
                <a:cs typeface="Times New Roman" panose="02020603050405020304" pitchFamily="18" charset="0"/>
              </a:rPr>
              <a:t>Русские народные музыкальные инструменты</a:t>
            </a:r>
            <a:endParaRPr lang="ru-RU" sz="2800" b="1" dirty="0">
              <a:solidFill>
                <a:srgbClr val="7A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57290" y="3143248"/>
            <a:ext cx="7363565" cy="1261884"/>
          </a:xfrm>
          <a:prstGeom prst="rect">
            <a:avLst/>
          </a:prstGeom>
          <a:noFill/>
        </p:spPr>
        <p:txBody>
          <a:bodyPr wrap="square" rtlCol="0">
            <a:spAutoFit/>
          </a:bodyPr>
          <a:lstStyle/>
          <a:p>
            <a:pPr algn="ctr"/>
            <a:endParaRPr lang="ru-RU" sz="2400" dirty="0" smtClean="0">
              <a:solidFill>
                <a:srgbClr val="7A0000"/>
              </a:solidFill>
              <a:latin typeface="Times New Roman" panose="02020603050405020304" pitchFamily="18" charset="0"/>
              <a:cs typeface="Times New Roman" panose="02020603050405020304" pitchFamily="18" charset="0"/>
            </a:endParaRPr>
          </a:p>
          <a:p>
            <a:pPr algn="ctr"/>
            <a:r>
              <a:rPr lang="ru-RU" sz="2600" b="1" dirty="0" smtClean="0">
                <a:solidFill>
                  <a:srgbClr val="7A0000"/>
                </a:solidFill>
                <a:latin typeface="Times New Roman" panose="02020603050405020304" pitchFamily="18" charset="0"/>
                <a:cs typeface="Times New Roman" panose="02020603050405020304" pitchFamily="18" charset="0"/>
              </a:rPr>
              <a:t>Трещотки круговые,  , погремушки музыкальные</a:t>
            </a:r>
            <a:endParaRPr lang="ru-RU" sz="2600" b="1" dirty="0">
              <a:solidFill>
                <a:srgbClr val="7A0000"/>
              </a:solidFill>
              <a:latin typeface="Times New Roman" panose="02020603050405020304" pitchFamily="18" charset="0"/>
              <a:cs typeface="Times New Roman" panose="02020603050405020304" pitchFamily="18" charset="0"/>
            </a:endParaRPr>
          </a:p>
        </p:txBody>
      </p:sp>
      <p:pic>
        <p:nvPicPr>
          <p:cNvPr id="9" name="Рисунок 8" descr="20240318_130704.jpg"/>
          <p:cNvPicPr>
            <a:picLocks noChangeAspect="1"/>
          </p:cNvPicPr>
          <p:nvPr/>
        </p:nvPicPr>
        <p:blipFill>
          <a:blip r:embed="rId3" cstate="print"/>
          <a:stretch>
            <a:fillRect/>
          </a:stretch>
        </p:blipFill>
        <p:spPr>
          <a:xfrm>
            <a:off x="500034" y="1285860"/>
            <a:ext cx="3786214" cy="2357454"/>
          </a:xfrm>
          <a:prstGeom prst="rect">
            <a:avLst/>
          </a:prstGeom>
          <a:ln>
            <a:noFill/>
          </a:ln>
          <a:effectLst>
            <a:softEdge rad="112500"/>
          </a:effectLst>
        </p:spPr>
      </p:pic>
      <p:pic>
        <p:nvPicPr>
          <p:cNvPr id="10" name="Рисунок 9" descr="20240318_131427.jpg"/>
          <p:cNvPicPr>
            <a:picLocks noChangeAspect="1"/>
          </p:cNvPicPr>
          <p:nvPr/>
        </p:nvPicPr>
        <p:blipFill>
          <a:blip r:embed="rId4" cstate="print"/>
          <a:stretch>
            <a:fillRect/>
          </a:stretch>
        </p:blipFill>
        <p:spPr>
          <a:xfrm>
            <a:off x="2285984" y="4429132"/>
            <a:ext cx="3714776" cy="2079654"/>
          </a:xfrm>
          <a:prstGeom prst="rect">
            <a:avLst/>
          </a:prstGeom>
          <a:ln>
            <a:noFill/>
          </a:ln>
          <a:effectLst>
            <a:softEdge rad="112500"/>
          </a:effectLst>
        </p:spPr>
      </p:pic>
      <p:pic>
        <p:nvPicPr>
          <p:cNvPr id="11" name="Рисунок 10" descr="20240318_132030.jpg"/>
          <p:cNvPicPr>
            <a:picLocks noChangeAspect="1"/>
          </p:cNvPicPr>
          <p:nvPr/>
        </p:nvPicPr>
        <p:blipFill>
          <a:blip r:embed="rId5" cstate="print"/>
          <a:stretch>
            <a:fillRect/>
          </a:stretch>
        </p:blipFill>
        <p:spPr>
          <a:xfrm>
            <a:off x="4572000" y="1142984"/>
            <a:ext cx="3827526" cy="2500330"/>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Схема 6"/>
          <p:cNvGraphicFramePr/>
          <p:nvPr/>
        </p:nvGraphicFramePr>
        <p:xfrm>
          <a:off x="857224" y="1285860"/>
          <a:ext cx="7286676" cy="4357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Выноска со стрелкой вниз 7"/>
          <p:cNvSpPr/>
          <p:nvPr/>
        </p:nvSpPr>
        <p:spPr>
          <a:xfrm>
            <a:off x="2928926" y="214290"/>
            <a:ext cx="3143272" cy="1071570"/>
          </a:xfrm>
          <a:prstGeom prst="downArrowCallout">
            <a:avLst/>
          </a:prstGeom>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solidFill>
                  <a:srgbClr val="7A0000"/>
                </a:solidFill>
                <a:effectLst>
                  <a:outerShdw blurRad="50800" dist="39000" dir="5460000" algn="tl">
                    <a:srgbClr val="000000">
                      <a:alpha val="38000"/>
                    </a:srgbClr>
                  </a:outerShdw>
                </a:effectLst>
              </a:rPr>
              <a:t>Задачи</a:t>
            </a:r>
            <a:endParaRPr lang="ru-RU" sz="5400" b="1" dirty="0">
              <a:ln w="11430"/>
              <a:solidFill>
                <a:srgbClr val="7A0000"/>
              </a:solidFill>
              <a:effectLst>
                <a:outerShdw blurRad="50800" dist="39000" dir="5460000" algn="tl">
                  <a:srgbClr val="000000">
                    <a:alpha val="38000"/>
                  </a:srgbClr>
                </a:outerShdw>
              </a:effectLst>
            </a:endParaRPr>
          </a:p>
        </p:txBody>
      </p:sp>
      <p:grpSp>
        <p:nvGrpSpPr>
          <p:cNvPr id="9" name="Группа 8"/>
          <p:cNvGrpSpPr/>
          <p:nvPr/>
        </p:nvGrpSpPr>
        <p:grpSpPr>
          <a:xfrm>
            <a:off x="857224" y="5277051"/>
            <a:ext cx="1106664" cy="1580949"/>
            <a:chOff x="1" y="2774992"/>
            <a:chExt cx="1106664" cy="1580949"/>
          </a:xfrm>
          <a:scene3d>
            <a:camera prst="orthographicFront"/>
            <a:lightRig rig="flat" dir="t"/>
          </a:scene3d>
        </p:grpSpPr>
        <p:sp>
          <p:nvSpPr>
            <p:cNvPr id="10" name="Нашивка 9"/>
            <p:cNvSpPr/>
            <p:nvPr/>
          </p:nvSpPr>
          <p:spPr>
            <a:xfrm rot="5400000">
              <a:off x="-237142" y="3012135"/>
              <a:ext cx="1580949" cy="1106664"/>
            </a:xfrm>
            <a:prstGeom prst="chevron">
              <a:avLst/>
            </a:prstGeom>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Нашивка 4"/>
            <p:cNvSpPr/>
            <p:nvPr/>
          </p:nvSpPr>
          <p:spPr>
            <a:xfrm>
              <a:off x="1" y="3328324"/>
              <a:ext cx="1106664" cy="47428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ru-RU" sz="2900" kern="1200" dirty="0" smtClean="0">
                  <a:sym typeface="Symbol"/>
                </a:rPr>
                <a:t></a:t>
              </a:r>
              <a:endParaRPr lang="ru-RU" sz="2900" kern="1200" dirty="0"/>
            </a:p>
          </p:txBody>
        </p:sp>
      </p:grpSp>
      <p:grpSp>
        <p:nvGrpSpPr>
          <p:cNvPr id="12" name="Группа 11"/>
          <p:cNvGrpSpPr/>
          <p:nvPr/>
        </p:nvGrpSpPr>
        <p:grpSpPr>
          <a:xfrm>
            <a:off x="2000232" y="5286388"/>
            <a:ext cx="6180011" cy="1027617"/>
            <a:chOff x="1106664" y="2643211"/>
            <a:chExt cx="6180011" cy="1027617"/>
          </a:xfrm>
          <a:scene3d>
            <a:camera prst="orthographicFront"/>
            <a:lightRig rig="flat" dir="t"/>
          </a:scene3d>
        </p:grpSpPr>
        <p:sp>
          <p:nvSpPr>
            <p:cNvPr id="13" name="Прямоугольник с двумя скругленными соседними углами 12"/>
            <p:cNvSpPr/>
            <p:nvPr/>
          </p:nvSpPr>
          <p:spPr>
            <a:xfrm rot="5400000">
              <a:off x="3682861" y="67014"/>
              <a:ext cx="1027617" cy="6180011"/>
            </a:xfrm>
            <a:prstGeom prst="round2SameRect">
              <a:avLst/>
            </a:prstGeom>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4" name="Прямоугольник 13"/>
            <p:cNvSpPr/>
            <p:nvPr/>
          </p:nvSpPr>
          <p:spPr>
            <a:xfrm>
              <a:off x="1106664" y="2693375"/>
              <a:ext cx="6129847" cy="927289"/>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ru-RU" sz="1800" kern="1200" dirty="0" smtClean="0">
                  <a:solidFill>
                    <a:srgbClr val="7A0000"/>
                  </a:solidFill>
                  <a:latin typeface="Times New Roman" panose="02020603050405020304" pitchFamily="18" charset="0"/>
                  <a:cs typeface="Times New Roman" panose="02020603050405020304" pitchFamily="18" charset="0"/>
                </a:rPr>
                <a:t>Знакомить с русским народным фольклором. </a:t>
              </a:r>
              <a:endParaRPr lang="ru-RU" kern="1200" dirty="0">
                <a:solidFill>
                  <a:srgbClr val="7A0000"/>
                </a:solidFill>
              </a:endParaRPr>
            </a:p>
          </p:txBody>
        </p:sp>
      </p:grpSp>
    </p:spTree>
    <p:extLst>
      <p:ext uri="{BB962C8B-B14F-4D97-AF65-F5344CB8AC3E}">
        <p14:creationId xmlns:p14="http://schemas.microsoft.com/office/powerpoint/2010/main" val="35186656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42910" y="928670"/>
            <a:ext cx="4429156" cy="4524315"/>
          </a:xfrm>
          <a:prstGeom prst="rect">
            <a:avLst/>
          </a:prstGeom>
          <a:noFill/>
        </p:spPr>
        <p:txBody>
          <a:bodyPr wrap="square" rtlCol="0">
            <a:spAutoFit/>
          </a:bodyPr>
          <a:lstStyle/>
          <a:p>
            <a:r>
              <a:rPr lang="ru-RU" sz="2400" b="1" dirty="0" err="1" smtClean="0">
                <a:solidFill>
                  <a:srgbClr val="7A0000"/>
                </a:solidFill>
                <a:latin typeface="Times New Roman" pitchFamily="18" charset="0"/>
                <a:cs typeface="Times New Roman" pitchFamily="18" charset="0"/>
              </a:rPr>
              <a:t>Байдяма</a:t>
            </a:r>
            <a:r>
              <a:rPr lang="ru-RU" sz="2400" dirty="0" smtClean="0">
                <a:solidFill>
                  <a:srgbClr val="7A0000"/>
                </a:solidFill>
                <a:latin typeface="Times New Roman" pitchFamily="18" charset="0"/>
                <a:cs typeface="Times New Roman" pitchFamily="18" charset="0"/>
              </a:rPr>
              <a:t> (</a:t>
            </a:r>
            <a:r>
              <a:rPr lang="ru-RU" sz="2400" dirty="0" err="1" smtClean="0">
                <a:solidFill>
                  <a:srgbClr val="7A0000"/>
                </a:solidFill>
                <a:latin typeface="Times New Roman" pitchFamily="18" charset="0"/>
                <a:cs typeface="Times New Roman" pitchFamily="18" charset="0"/>
              </a:rPr>
              <a:t>Люляма</a:t>
            </a:r>
            <a:r>
              <a:rPr lang="ru-RU" sz="2400" dirty="0" smtClean="0">
                <a:solidFill>
                  <a:srgbClr val="7A0000"/>
                </a:solidFill>
                <a:latin typeface="Times New Roman" pitchFamily="18" charset="0"/>
                <a:cs typeface="Times New Roman" pitchFamily="18" charset="0"/>
              </a:rPr>
              <a:t>) – традиционный мордовский музыкальный инструмент</a:t>
            </a:r>
            <a:br>
              <a:rPr lang="ru-RU" sz="2400" dirty="0" smtClean="0">
                <a:solidFill>
                  <a:srgbClr val="7A0000"/>
                </a:solidFill>
                <a:latin typeface="Times New Roman" pitchFamily="18" charset="0"/>
                <a:cs typeface="Times New Roman" pitchFamily="18" charset="0"/>
              </a:rPr>
            </a:br>
            <a:r>
              <a:rPr lang="ru-RU" sz="2400" dirty="0" smtClean="0">
                <a:solidFill>
                  <a:srgbClr val="7A0000"/>
                </a:solidFill>
                <a:latin typeface="Times New Roman" pitchFamily="18" charset="0"/>
                <a:cs typeface="Times New Roman" pitchFamily="18" charset="0"/>
              </a:rPr>
              <a:t>Для мокшан </a:t>
            </a:r>
            <a:r>
              <a:rPr lang="ru-RU" sz="2400" dirty="0" err="1" smtClean="0">
                <a:solidFill>
                  <a:srgbClr val="7A0000"/>
                </a:solidFill>
                <a:latin typeface="Times New Roman" pitchFamily="18" charset="0"/>
                <a:cs typeface="Times New Roman" pitchFamily="18" charset="0"/>
              </a:rPr>
              <a:t>Рузаевского</a:t>
            </a:r>
            <a:r>
              <a:rPr lang="ru-RU" sz="2400" dirty="0" smtClean="0">
                <a:solidFill>
                  <a:srgbClr val="7A0000"/>
                </a:solidFill>
                <a:latin typeface="Times New Roman" pitchFamily="18" charset="0"/>
                <a:cs typeface="Times New Roman" pitchFamily="18" charset="0"/>
              </a:rPr>
              <a:t>, </a:t>
            </a:r>
            <a:r>
              <a:rPr lang="ru-RU" sz="2400" dirty="0" err="1" smtClean="0">
                <a:solidFill>
                  <a:srgbClr val="7A0000"/>
                </a:solidFill>
                <a:latin typeface="Times New Roman" pitchFamily="18" charset="0"/>
                <a:cs typeface="Times New Roman" pitchFamily="18" charset="0"/>
              </a:rPr>
              <a:t>Старошайговского</a:t>
            </a:r>
            <a:r>
              <a:rPr lang="ru-RU" sz="2400" dirty="0" smtClean="0">
                <a:solidFill>
                  <a:srgbClr val="7A0000"/>
                </a:solidFill>
                <a:latin typeface="Times New Roman" pitchFamily="18" charset="0"/>
                <a:cs typeface="Times New Roman" pitchFamily="18" charset="0"/>
              </a:rPr>
              <a:t> районов инструмент назывался </a:t>
            </a:r>
            <a:r>
              <a:rPr lang="ru-RU" sz="2400" dirty="0" err="1" smtClean="0">
                <a:solidFill>
                  <a:srgbClr val="7A0000"/>
                </a:solidFill>
                <a:latin typeface="Times New Roman" pitchFamily="18" charset="0"/>
                <a:cs typeface="Times New Roman" pitchFamily="18" charset="0"/>
              </a:rPr>
              <a:t>байдягой</a:t>
            </a:r>
            <a:r>
              <a:rPr lang="ru-RU" sz="2400" dirty="0" smtClean="0">
                <a:solidFill>
                  <a:srgbClr val="7A0000"/>
                </a:solidFill>
                <a:latin typeface="Times New Roman" pitchFamily="18" charset="0"/>
                <a:cs typeface="Times New Roman" pitchFamily="18" charset="0"/>
              </a:rPr>
              <a:t> – «гремящей палкой».</a:t>
            </a:r>
            <a:br>
              <a:rPr lang="ru-RU" sz="2400" dirty="0" smtClean="0">
                <a:solidFill>
                  <a:srgbClr val="7A0000"/>
                </a:solidFill>
                <a:latin typeface="Times New Roman" pitchFamily="18" charset="0"/>
                <a:cs typeface="Times New Roman" pitchFamily="18" charset="0"/>
              </a:rPr>
            </a:br>
            <a:r>
              <a:rPr lang="ru-RU" sz="2400" dirty="0" smtClean="0">
                <a:solidFill>
                  <a:srgbClr val="7A0000"/>
                </a:solidFill>
                <a:latin typeface="Times New Roman" pitchFamily="18" charset="0"/>
                <a:cs typeface="Times New Roman" pitchFamily="18" charset="0"/>
              </a:rPr>
              <a:t>Он представлял собой украшенный разноцветными лентами и увешанный бубенчиками деревянный посох, которым стучали в такт песен</a:t>
            </a:r>
            <a:r>
              <a:rPr lang="ru-RU" sz="2400" dirty="0" smtClean="0">
                <a:solidFill>
                  <a:srgbClr val="7A0000"/>
                </a:solidFill>
              </a:rPr>
              <a:t>.</a:t>
            </a:r>
            <a:endParaRPr lang="ru-RU" sz="2400" dirty="0">
              <a:solidFill>
                <a:srgbClr val="7A0000"/>
              </a:solidFill>
            </a:endParaRPr>
          </a:p>
        </p:txBody>
      </p:sp>
      <p:pic>
        <p:nvPicPr>
          <p:cNvPr id="7" name="Рисунок 6" descr="20240319_111430.jpg"/>
          <p:cNvPicPr>
            <a:picLocks noChangeAspect="1"/>
          </p:cNvPicPr>
          <p:nvPr/>
        </p:nvPicPr>
        <p:blipFill>
          <a:blip r:embed="rId3" cstate="print"/>
          <a:stretch>
            <a:fillRect/>
          </a:stretch>
        </p:blipFill>
        <p:spPr>
          <a:xfrm>
            <a:off x="5500694" y="571480"/>
            <a:ext cx="2908705" cy="564360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90" y="1141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stomShape 1"/>
          <p:cNvSpPr/>
          <p:nvPr/>
        </p:nvSpPr>
        <p:spPr>
          <a:xfrm>
            <a:off x="571472" y="2071678"/>
            <a:ext cx="7992360" cy="21222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400" b="1" strike="noStrike" dirty="0" smtClean="0">
                <a:ln w="11430"/>
                <a:solidFill>
                  <a:srgbClr val="7A0000"/>
                </a:solidFill>
                <a:effectLst>
                  <a:outerShdw blurRad="50800" dist="39000" dir="5460000" algn="tl">
                    <a:srgbClr val="000000">
                      <a:alpha val="38000"/>
                    </a:srgbClr>
                  </a:outerShdw>
                </a:effectLst>
                <a:latin typeface="Times New Roman"/>
                <a:ea typeface="Noto Sans CJK SC"/>
              </a:rPr>
              <a:t>Каталог экспонатов</a:t>
            </a:r>
          </a:p>
          <a:p>
            <a:pPr algn="ctr"/>
            <a:r>
              <a:rPr lang="ru-RU" sz="4400" b="1" strike="noStrike" dirty="0" smtClean="0">
                <a:ln w="11430"/>
                <a:solidFill>
                  <a:srgbClr val="7A0000"/>
                </a:solidFill>
                <a:effectLst>
                  <a:outerShdw blurRad="50800" dist="39000" dir="5460000" algn="tl">
                    <a:srgbClr val="000000">
                      <a:alpha val="38000"/>
                    </a:srgbClr>
                  </a:outerShdw>
                </a:effectLst>
                <a:latin typeface="Times New Roman"/>
                <a:ea typeface="Noto Sans CJK SC"/>
              </a:rPr>
              <a:t> мини-музея МАДОУ</a:t>
            </a:r>
          </a:p>
          <a:p>
            <a:pPr algn="ctr"/>
            <a:r>
              <a:rPr lang="ru-RU" sz="4400" b="1" strike="noStrike" dirty="0" smtClean="0">
                <a:ln w="11430"/>
                <a:solidFill>
                  <a:srgbClr val="7A0000"/>
                </a:solidFill>
                <a:effectLst>
                  <a:outerShdw blurRad="50800" dist="39000" dir="5460000" algn="tl">
                    <a:srgbClr val="000000">
                      <a:alpha val="38000"/>
                    </a:srgbClr>
                  </a:outerShdw>
                </a:effectLst>
                <a:latin typeface="Times New Roman"/>
                <a:ea typeface="Noto Sans CJK SC"/>
              </a:rPr>
              <a:t> «Народная изба»</a:t>
            </a:r>
            <a:endParaRPr lang="ru-RU" sz="4400" b="1" strike="noStrike" dirty="0">
              <a:ln w="11430"/>
              <a:solidFill>
                <a:srgbClr val="7A0000"/>
              </a:solidFill>
              <a:effectLst>
                <a:outerShdw blurRad="50800" dist="39000" dir="5460000" algn="tl">
                  <a:srgbClr val="000000">
                    <a:alpha val="38000"/>
                  </a:srgbClr>
                </a:outerShdw>
              </a:effectLst>
              <a:latin typeface="Aria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90" y="1141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Таблица 5"/>
          <p:cNvGraphicFramePr>
            <a:graphicFrameLocks noGrp="1"/>
          </p:cNvGraphicFramePr>
          <p:nvPr/>
        </p:nvGraphicFramePr>
        <p:xfrm>
          <a:off x="1" y="0"/>
          <a:ext cx="9144001" cy="5498256"/>
        </p:xfrm>
        <a:graphic>
          <a:graphicData uri="http://schemas.openxmlformats.org/drawingml/2006/table">
            <a:tbl>
              <a:tblPr>
                <a:tableStyleId>{284E427A-3D55-4303-BF80-6455036E1DE7}</a:tableStyleId>
              </a:tblPr>
              <a:tblGrid>
                <a:gridCol w="601845"/>
                <a:gridCol w="1848104"/>
                <a:gridCol w="898603"/>
                <a:gridCol w="2309502"/>
                <a:gridCol w="3485947"/>
              </a:tblGrid>
              <a:tr h="772726">
                <a:tc>
                  <a:txBody>
                    <a:bodyPr/>
                    <a:lstStyle/>
                    <a:p>
                      <a:pPr algn="ctr">
                        <a:lnSpc>
                          <a:spcPct val="115000"/>
                        </a:lnSpc>
                        <a:spcAft>
                          <a:spcPts val="0"/>
                        </a:spcAft>
                      </a:pPr>
                      <a:r>
                        <a:rPr lang="ru-RU" sz="1600" b="1" dirty="0">
                          <a:solidFill>
                            <a:srgbClr val="C00000"/>
                          </a:solidFill>
                          <a:latin typeface="Times New Roman" pitchFamily="18" charset="0"/>
                          <a:cs typeface="Times New Roman" pitchFamily="18" charset="0"/>
                        </a:rPr>
                        <a:t>№</a:t>
                      </a:r>
                      <a:endParaRPr lang="ru-RU" sz="16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1600" b="1" dirty="0">
                          <a:solidFill>
                            <a:srgbClr val="C00000"/>
                          </a:solidFill>
                          <a:latin typeface="Times New Roman" pitchFamily="18" charset="0"/>
                          <a:cs typeface="Times New Roman" pitchFamily="18" charset="0"/>
                        </a:rPr>
                        <a:t>Название</a:t>
                      </a:r>
                      <a:endParaRPr lang="ru-RU" sz="16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1600" b="1" dirty="0" err="1">
                          <a:solidFill>
                            <a:srgbClr val="C00000"/>
                          </a:solidFill>
                          <a:latin typeface="Times New Roman" pitchFamily="18" charset="0"/>
                          <a:cs typeface="Times New Roman" pitchFamily="18" charset="0"/>
                        </a:rPr>
                        <a:t>Ко-во</a:t>
                      </a:r>
                      <a:r>
                        <a:rPr lang="ru-RU" sz="1600" b="1" dirty="0">
                          <a:solidFill>
                            <a:srgbClr val="C00000"/>
                          </a:solidFill>
                          <a:latin typeface="Times New Roman" pitchFamily="18" charset="0"/>
                          <a:cs typeface="Times New Roman" pitchFamily="18" charset="0"/>
                        </a:rPr>
                        <a:t>, шт.</a:t>
                      </a:r>
                      <a:endParaRPr lang="ru-RU" sz="16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1600" b="1" dirty="0">
                          <a:solidFill>
                            <a:srgbClr val="C00000"/>
                          </a:solidFill>
                          <a:latin typeface="Times New Roman" pitchFamily="18" charset="0"/>
                          <a:cs typeface="Times New Roman" pitchFamily="18" charset="0"/>
                        </a:rPr>
                        <a:t>Кто предоставил</a:t>
                      </a:r>
                      <a:endParaRPr lang="ru-RU" sz="16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1600" b="1" dirty="0">
                          <a:solidFill>
                            <a:srgbClr val="C00000"/>
                          </a:solidFill>
                          <a:latin typeface="Times New Roman" pitchFamily="18" charset="0"/>
                          <a:cs typeface="Times New Roman" pitchFamily="18" charset="0"/>
                        </a:rPr>
                        <a:t>История экспонатов</a:t>
                      </a:r>
                      <a:endParaRPr lang="ru-RU" sz="1600" b="1" dirty="0">
                        <a:solidFill>
                          <a:srgbClr val="C00000"/>
                        </a:solidFill>
                        <a:latin typeface="Times New Roman" pitchFamily="18" charset="0"/>
                        <a:ea typeface="Calibri"/>
                        <a:cs typeface="Times New Roman" pitchFamily="18" charset="0"/>
                      </a:endParaRPr>
                    </a:p>
                  </a:txBody>
                  <a:tcPr marL="54091" marR="54091" marT="0" marB="0"/>
                </a:tc>
              </a:tr>
              <a:tr h="727448">
                <a:tc>
                  <a:txBody>
                    <a:bodyPr/>
                    <a:lstStyle/>
                    <a:p>
                      <a:pPr algn="just">
                        <a:lnSpc>
                          <a:spcPct val="115000"/>
                        </a:lnSpc>
                        <a:spcAft>
                          <a:spcPts val="0"/>
                        </a:spcAft>
                      </a:pPr>
                      <a:r>
                        <a:rPr lang="ru-RU" sz="1600" dirty="0">
                          <a:latin typeface="Times New Roman" pitchFamily="18" charset="0"/>
                          <a:cs typeface="Times New Roman" pitchFamily="18" charset="0"/>
                        </a:rPr>
                        <a:t>1</a:t>
                      </a:r>
                      <a:endParaRPr lang="ru-RU" sz="1600" dirty="0">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Русская печка</a:t>
                      </a:r>
                      <a:endParaRPr lang="ru-RU" sz="1600" dirty="0">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1</a:t>
                      </a:r>
                      <a:endParaRPr lang="ru-RU" sz="1600" dirty="0">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Творческая группа </a:t>
                      </a:r>
                      <a:r>
                        <a:rPr lang="ru-RU" sz="1600" dirty="0" smtClean="0">
                          <a:latin typeface="Times New Roman" pitchFamily="18" charset="0"/>
                          <a:cs typeface="Times New Roman" pitchFamily="18" charset="0"/>
                        </a:rPr>
                        <a:t>ДОУ</a:t>
                      </a:r>
                      <a:endParaRPr lang="ru-RU" sz="1600" dirty="0">
                        <a:latin typeface="Times New Roman" pitchFamily="18" charset="0"/>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Изготовили самостоятельно из подручного бросового материала</a:t>
                      </a:r>
                      <a:endParaRPr lang="ru-RU" sz="1600" dirty="0">
                        <a:latin typeface="Times New Roman" pitchFamily="18" charset="0"/>
                        <a:ea typeface="Calibri"/>
                        <a:cs typeface="Times New Roman" pitchFamily="18" charset="0"/>
                      </a:endParaRPr>
                    </a:p>
                  </a:txBody>
                  <a:tcPr marL="54091" marR="54091" marT="0" marB="0"/>
                </a:tc>
              </a:tr>
              <a:tr h="1278825">
                <a:tc>
                  <a:txBody>
                    <a:bodyPr/>
                    <a:lstStyle/>
                    <a:p>
                      <a:pPr algn="just">
                        <a:lnSpc>
                          <a:spcPct val="115000"/>
                        </a:lnSpc>
                        <a:spcAft>
                          <a:spcPts val="0"/>
                        </a:spcAft>
                      </a:pPr>
                      <a:r>
                        <a:rPr lang="ru-RU" sz="1600">
                          <a:latin typeface="Times New Roman" pitchFamily="18" charset="0"/>
                          <a:cs typeface="Times New Roman" pitchFamily="18" charset="0"/>
                        </a:rPr>
                        <a:t>2</a:t>
                      </a:r>
                      <a:endParaRPr lang="ru-RU" sz="1600">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Образ-икона Богородицы</a:t>
                      </a:r>
                      <a:endParaRPr lang="ru-RU" sz="1600" dirty="0">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1</a:t>
                      </a:r>
                      <a:endParaRPr lang="ru-RU" sz="1600" dirty="0">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smtClean="0">
                          <a:latin typeface="Times New Roman" pitchFamily="18" charset="0"/>
                          <a:cs typeface="Times New Roman" pitchFamily="18" charset="0"/>
                        </a:rPr>
                        <a:t>Воспитатель </a:t>
                      </a:r>
                      <a:r>
                        <a:rPr lang="ru-RU" sz="1600" dirty="0">
                          <a:latin typeface="Times New Roman" pitchFamily="18" charset="0"/>
                          <a:cs typeface="Times New Roman" pitchFamily="18" charset="0"/>
                        </a:rPr>
                        <a:t>ДОУ</a:t>
                      </a:r>
                      <a:endParaRPr lang="ru-RU" sz="1600" dirty="0">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Икона нарисована на холсте, была найдена в с. Красное Сельцо </a:t>
                      </a:r>
                      <a:r>
                        <a:rPr lang="ru-RU" sz="1600" dirty="0" err="1">
                          <a:latin typeface="Times New Roman" pitchFamily="18" charset="0"/>
                          <a:cs typeface="Times New Roman" pitchFamily="18" charset="0"/>
                        </a:rPr>
                        <a:t>Рузаевского</a:t>
                      </a:r>
                      <a:r>
                        <a:rPr lang="ru-RU" sz="1600" dirty="0">
                          <a:latin typeface="Times New Roman" pitchFamily="18" charset="0"/>
                          <a:cs typeface="Times New Roman" pitchFamily="18" charset="0"/>
                        </a:rPr>
                        <a:t> района и передана в дар детскому саду</a:t>
                      </a:r>
                      <a:endParaRPr lang="ru-RU" sz="1600" dirty="0">
                        <a:latin typeface="Times New Roman" pitchFamily="18" charset="0"/>
                        <a:ea typeface="Calibri"/>
                        <a:cs typeface="Times New Roman" pitchFamily="18" charset="0"/>
                      </a:endParaRPr>
                    </a:p>
                  </a:txBody>
                  <a:tcPr marL="54091" marR="54091" marT="0" marB="0"/>
                </a:tc>
              </a:tr>
              <a:tr h="1390907">
                <a:tc>
                  <a:txBody>
                    <a:bodyPr/>
                    <a:lstStyle/>
                    <a:p>
                      <a:pPr algn="just">
                        <a:lnSpc>
                          <a:spcPct val="115000"/>
                        </a:lnSpc>
                        <a:spcAft>
                          <a:spcPts val="0"/>
                        </a:spcAft>
                      </a:pPr>
                      <a:r>
                        <a:rPr lang="ru-RU" sz="1600">
                          <a:latin typeface="Times New Roman" pitchFamily="18" charset="0"/>
                          <a:cs typeface="Times New Roman" pitchFamily="18" charset="0"/>
                        </a:rPr>
                        <a:t>3</a:t>
                      </a:r>
                      <a:endParaRPr lang="ru-RU" sz="1600">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a:latin typeface="Times New Roman" pitchFamily="18" charset="0"/>
                          <a:cs typeface="Times New Roman" pitchFamily="18" charset="0"/>
                        </a:rPr>
                        <a:t>Лавки деревянные</a:t>
                      </a:r>
                      <a:endParaRPr lang="ru-RU" sz="1600">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2</a:t>
                      </a:r>
                      <a:endParaRPr lang="ru-RU" sz="1600" dirty="0">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Изготовлены работниками ДОУ специально для мини-музея</a:t>
                      </a:r>
                      <a:endParaRPr lang="ru-RU" sz="1600" dirty="0">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endParaRPr lang="ru-RU" sz="1600" dirty="0">
                        <a:latin typeface="Times New Roman" pitchFamily="18" charset="0"/>
                        <a:ea typeface="Calibri"/>
                        <a:cs typeface="Times New Roman" pitchFamily="18" charset="0"/>
                      </a:endParaRPr>
                    </a:p>
                  </a:txBody>
                  <a:tcPr marL="54091" marR="54091" marT="0" marB="0"/>
                </a:tc>
              </a:tr>
              <a:tr h="1328350">
                <a:tc>
                  <a:txBody>
                    <a:bodyPr/>
                    <a:lstStyle/>
                    <a:p>
                      <a:pPr algn="just">
                        <a:lnSpc>
                          <a:spcPct val="115000"/>
                        </a:lnSpc>
                        <a:spcAft>
                          <a:spcPts val="0"/>
                        </a:spcAft>
                      </a:pPr>
                      <a:r>
                        <a:rPr lang="ru-RU" sz="1600">
                          <a:latin typeface="Times New Roman" pitchFamily="18" charset="0"/>
                          <a:cs typeface="Times New Roman" pitchFamily="18" charset="0"/>
                        </a:rPr>
                        <a:t>4</a:t>
                      </a:r>
                      <a:endParaRPr lang="ru-RU" sz="1600">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Сундук деревянный</a:t>
                      </a:r>
                      <a:endParaRPr lang="ru-RU" sz="1600" dirty="0">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a:latin typeface="Times New Roman" pitchFamily="18" charset="0"/>
                          <a:cs typeface="Times New Roman" pitchFamily="18" charset="0"/>
                        </a:rPr>
                        <a:t>1</a:t>
                      </a:r>
                      <a:endParaRPr lang="ru-RU" sz="1600">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smtClean="0">
                          <a:latin typeface="Times New Roman" pitchFamily="18" charset="0"/>
                          <a:ea typeface="Calibri"/>
                          <a:cs typeface="Times New Roman" pitchFamily="18" charset="0"/>
                        </a:rPr>
                        <a:t>Родители воспитанников группы №6</a:t>
                      </a:r>
                      <a:endParaRPr lang="ru-RU" sz="1600" dirty="0">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Настоящий старинный сундук, который долгое время использовался в хозяйстве</a:t>
                      </a:r>
                      <a:endParaRPr lang="ru-RU" sz="1600" dirty="0">
                        <a:latin typeface="Times New Roman" pitchFamily="18" charset="0"/>
                        <a:ea typeface="Calibri"/>
                        <a:cs typeface="Times New Roman" pitchFamily="18" charset="0"/>
                      </a:endParaRPr>
                    </a:p>
                  </a:txBody>
                  <a:tcPr marL="54091" marR="54091" marT="0" marB="0"/>
                </a:tc>
              </a:tr>
            </a:tbl>
          </a:graphicData>
        </a:graphic>
      </p:graphicFrame>
      <p:graphicFrame>
        <p:nvGraphicFramePr>
          <p:cNvPr id="7" name="Таблица 6"/>
          <p:cNvGraphicFramePr>
            <a:graphicFrameLocks noGrp="1"/>
          </p:cNvGraphicFramePr>
          <p:nvPr/>
        </p:nvGraphicFramePr>
        <p:xfrm>
          <a:off x="0" y="5305932"/>
          <a:ext cx="9144000" cy="1552067"/>
        </p:xfrm>
        <a:graphic>
          <a:graphicData uri="http://schemas.openxmlformats.org/drawingml/2006/table">
            <a:tbl>
              <a:tblPr>
                <a:tableStyleId>{284E427A-3D55-4303-BF80-6455036E1DE7}</a:tableStyleId>
              </a:tblPr>
              <a:tblGrid>
                <a:gridCol w="611560"/>
                <a:gridCol w="1782136"/>
                <a:gridCol w="954168"/>
                <a:gridCol w="2280895"/>
                <a:gridCol w="3515241"/>
              </a:tblGrid>
              <a:tr h="1552067">
                <a:tc>
                  <a:txBody>
                    <a:bodyPr/>
                    <a:lstStyle/>
                    <a:p>
                      <a:pPr algn="just">
                        <a:lnSpc>
                          <a:spcPct val="115000"/>
                        </a:lnSpc>
                        <a:spcAft>
                          <a:spcPts val="0"/>
                        </a:spcAft>
                      </a:pPr>
                      <a:r>
                        <a:rPr lang="ru-RU" sz="1600" dirty="0">
                          <a:latin typeface="Times New Roman" pitchFamily="18" charset="0"/>
                          <a:cs typeface="Times New Roman" pitchFamily="18" charset="0"/>
                        </a:rPr>
                        <a:t>5</a:t>
                      </a:r>
                      <a:endParaRPr lang="ru-RU" sz="16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600" dirty="0">
                          <a:latin typeface="Times New Roman" pitchFamily="18" charset="0"/>
                          <a:cs typeface="Times New Roman" pitchFamily="18" charset="0"/>
                        </a:rPr>
                        <a:t>Деревянная люлька (зыбка)</a:t>
                      </a:r>
                      <a:endParaRPr lang="ru-RU" sz="16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600" dirty="0">
                          <a:latin typeface="Times New Roman" pitchFamily="18" charset="0"/>
                          <a:cs typeface="Times New Roman" pitchFamily="18" charset="0"/>
                        </a:rPr>
                        <a:t>1</a:t>
                      </a:r>
                      <a:endParaRPr lang="ru-RU" sz="16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600" dirty="0" smtClean="0">
                          <a:latin typeface="Times New Roman" pitchFamily="18" charset="0"/>
                          <a:cs typeface="Times New Roman" pitchFamily="18" charset="0"/>
                        </a:rPr>
                        <a:t>Родители </a:t>
                      </a:r>
                      <a:r>
                        <a:rPr lang="ru-RU" sz="1600" dirty="0">
                          <a:latin typeface="Times New Roman" pitchFamily="18" charset="0"/>
                          <a:cs typeface="Times New Roman" pitchFamily="18" charset="0"/>
                        </a:rPr>
                        <a:t>воспитанников группы №5</a:t>
                      </a:r>
                      <a:endParaRPr lang="ru-RU" sz="16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600" dirty="0">
                          <a:latin typeface="Times New Roman" pitchFamily="18" charset="0"/>
                          <a:cs typeface="Times New Roman" pitchFamily="18" charset="0"/>
                        </a:rPr>
                        <a:t>Родители совместно с воспитателем изготовили люльку самостоятельно для изучения детьми традиций народной культуры</a:t>
                      </a:r>
                      <a:endParaRPr lang="ru-RU" sz="1600" dirty="0">
                        <a:latin typeface="Times New Roman" pitchFamily="18" charset="0"/>
                        <a:ea typeface="Calibri"/>
                        <a:cs typeface="Times New Roman" pitchFamily="18" charset="0"/>
                      </a:endParaRPr>
                    </a:p>
                  </a:txBody>
                  <a:tcPr marL="60540" marR="60540" marT="0" marB="0"/>
                </a:tc>
              </a:tr>
            </a:tbl>
          </a:graphicData>
        </a:graphic>
      </p:graphicFrame>
    </p:spTree>
    <p:extLst>
      <p:ext uri="{BB962C8B-B14F-4D97-AF65-F5344CB8AC3E}">
        <p14:creationId xmlns:p14="http://schemas.microsoft.com/office/powerpoint/2010/main" val="1961510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Таблица 5"/>
          <p:cNvGraphicFramePr>
            <a:graphicFrameLocks noGrp="1"/>
          </p:cNvGraphicFramePr>
          <p:nvPr/>
        </p:nvGraphicFramePr>
        <p:xfrm>
          <a:off x="-1" y="0"/>
          <a:ext cx="9144000" cy="928670"/>
        </p:xfrm>
        <a:graphic>
          <a:graphicData uri="http://schemas.openxmlformats.org/drawingml/2006/table">
            <a:tbl>
              <a:tblPr>
                <a:tableStyleId>{284E427A-3D55-4303-BF80-6455036E1DE7}</a:tableStyleId>
              </a:tblPr>
              <a:tblGrid>
                <a:gridCol w="601845"/>
                <a:gridCol w="1848104"/>
                <a:gridCol w="898603"/>
                <a:gridCol w="2309501"/>
                <a:gridCol w="3485947"/>
              </a:tblGrid>
              <a:tr h="928670">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Название</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smtClean="0">
                          <a:solidFill>
                            <a:srgbClr val="C00000"/>
                          </a:solidFill>
                          <a:latin typeface="Times New Roman" pitchFamily="18" charset="0"/>
                          <a:cs typeface="Times New Roman" pitchFamily="18" charset="0"/>
                        </a:rPr>
                        <a:t>Кол-во</a:t>
                      </a:r>
                      <a:r>
                        <a:rPr lang="ru-RU" sz="2000" b="1" dirty="0">
                          <a:solidFill>
                            <a:srgbClr val="C00000"/>
                          </a:solidFill>
                          <a:latin typeface="Times New Roman" pitchFamily="18" charset="0"/>
                          <a:cs typeface="Times New Roman" pitchFamily="18" charset="0"/>
                        </a:rPr>
                        <a:t>, шт.</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Кто предоставил</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История экспонатов</a:t>
                      </a:r>
                      <a:endParaRPr lang="ru-RU" sz="1400" b="1" dirty="0">
                        <a:solidFill>
                          <a:srgbClr val="C00000"/>
                        </a:solidFill>
                        <a:latin typeface="Times New Roman" pitchFamily="18" charset="0"/>
                        <a:ea typeface="Calibri"/>
                        <a:cs typeface="Times New Roman" pitchFamily="18" charset="0"/>
                      </a:endParaRPr>
                    </a:p>
                  </a:txBody>
                  <a:tcPr marL="54091" marR="54091" marT="0" marB="0"/>
                </a:tc>
              </a:tr>
            </a:tbl>
          </a:graphicData>
        </a:graphic>
      </p:graphicFrame>
      <p:graphicFrame>
        <p:nvGraphicFramePr>
          <p:cNvPr id="5" name="Таблица 4"/>
          <p:cNvGraphicFramePr>
            <a:graphicFrameLocks noGrp="1"/>
          </p:cNvGraphicFramePr>
          <p:nvPr/>
        </p:nvGraphicFramePr>
        <p:xfrm>
          <a:off x="0" y="899160"/>
          <a:ext cx="9144000" cy="6150208"/>
        </p:xfrm>
        <a:graphic>
          <a:graphicData uri="http://schemas.openxmlformats.org/drawingml/2006/table">
            <a:tbl>
              <a:tblPr>
                <a:tableStyleId>{284E427A-3D55-4303-BF80-6455036E1DE7}</a:tableStyleId>
              </a:tblPr>
              <a:tblGrid>
                <a:gridCol w="539554"/>
                <a:gridCol w="1854143"/>
                <a:gridCol w="906155"/>
                <a:gridCol w="2328909"/>
                <a:gridCol w="3515239"/>
              </a:tblGrid>
              <a:tr h="1408740">
                <a:tc>
                  <a:txBody>
                    <a:bodyPr/>
                    <a:lstStyle/>
                    <a:p>
                      <a:pPr algn="just">
                        <a:lnSpc>
                          <a:spcPct val="115000"/>
                        </a:lnSpc>
                        <a:spcAft>
                          <a:spcPts val="0"/>
                        </a:spcAft>
                      </a:pPr>
                      <a:r>
                        <a:rPr lang="ru-RU" sz="1800" dirty="0">
                          <a:latin typeface="Times New Roman" pitchFamily="18" charset="0"/>
                          <a:cs typeface="Times New Roman" pitchFamily="18" charset="0"/>
                        </a:rPr>
                        <a:t>6</a:t>
                      </a:r>
                      <a:endParaRPr lang="ru-RU" sz="1800" dirty="0">
                        <a:solidFill>
                          <a:srgbClr val="220000"/>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Самовар</a:t>
                      </a:r>
                      <a:endParaRPr lang="ru-RU" sz="1800" dirty="0">
                        <a:solidFill>
                          <a:srgbClr val="220000"/>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2</a:t>
                      </a:r>
                      <a:endParaRPr lang="ru-RU" sz="1800" dirty="0">
                        <a:solidFill>
                          <a:srgbClr val="220000"/>
                        </a:solidFill>
                        <a:latin typeface="Times New Roman" pitchFamily="18" charset="0"/>
                        <a:ea typeface="Calibri"/>
                        <a:cs typeface="Times New Roman" pitchFamily="18" charset="0"/>
                      </a:endParaRPr>
                    </a:p>
                  </a:txBody>
                  <a:tcPr marL="60540" marR="605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Родители воспитанников группы №7</a:t>
                      </a:r>
                      <a:endParaRPr lang="ru-RU" sz="1800" dirty="0" smtClean="0">
                        <a:latin typeface="Times New Roman" pitchFamily="18" charset="0"/>
                        <a:ea typeface="Calibri"/>
                        <a:cs typeface="Times New Roman" pitchFamily="18" charset="0"/>
                      </a:endParaRPr>
                    </a:p>
                    <a:p>
                      <a:pPr algn="just">
                        <a:lnSpc>
                          <a:spcPct val="115000"/>
                        </a:lnSpc>
                        <a:spcAft>
                          <a:spcPts val="0"/>
                        </a:spcAft>
                      </a:pPr>
                      <a:endParaRPr lang="ru-RU" sz="1800" dirty="0">
                        <a:solidFill>
                          <a:srgbClr val="220000"/>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Самовары настоящие, они в действительности использовались родственниками дарителей по прямому назначению</a:t>
                      </a:r>
                      <a:endParaRPr lang="ru-RU" sz="1800" dirty="0">
                        <a:solidFill>
                          <a:srgbClr val="220000"/>
                        </a:solidFill>
                        <a:latin typeface="Times New Roman" pitchFamily="18" charset="0"/>
                        <a:ea typeface="Calibri"/>
                        <a:cs typeface="Times New Roman" pitchFamily="18" charset="0"/>
                      </a:endParaRPr>
                    </a:p>
                  </a:txBody>
                  <a:tcPr marL="60540" marR="60540" marT="0" marB="0"/>
                </a:tc>
              </a:tr>
              <a:tr h="847547">
                <a:tc>
                  <a:txBody>
                    <a:bodyPr/>
                    <a:lstStyle/>
                    <a:p>
                      <a:pPr algn="just">
                        <a:lnSpc>
                          <a:spcPct val="115000"/>
                        </a:lnSpc>
                        <a:spcAft>
                          <a:spcPts val="0"/>
                        </a:spcAft>
                      </a:pPr>
                      <a:r>
                        <a:rPr lang="ru-RU" sz="1800">
                          <a:latin typeface="Times New Roman" pitchFamily="18" charset="0"/>
                          <a:cs typeface="Times New Roman" pitchFamily="18" charset="0"/>
                        </a:rPr>
                        <a:t>7</a:t>
                      </a:r>
                      <a:endParaRPr lang="ru-RU" sz="1800">
                        <a:solidFill>
                          <a:srgbClr val="220000"/>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Кукла на самовар</a:t>
                      </a:r>
                      <a:endParaRPr lang="ru-RU" sz="1800" dirty="0">
                        <a:solidFill>
                          <a:srgbClr val="220000"/>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solidFill>
                            <a:srgbClr val="220000"/>
                          </a:solidFill>
                          <a:latin typeface="Times New Roman" pitchFamily="18" charset="0"/>
                          <a:ea typeface="Calibri"/>
                          <a:cs typeface="Times New Roman" pitchFamily="18" charset="0"/>
                        </a:rPr>
                        <a:t>2</a:t>
                      </a:r>
                    </a:p>
                  </a:txBody>
                  <a:tcPr marL="60540" marR="605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Творческая группа ДОУ</a:t>
                      </a:r>
                    </a:p>
                    <a:p>
                      <a:pPr algn="just">
                        <a:lnSpc>
                          <a:spcPct val="115000"/>
                        </a:lnSpc>
                        <a:spcAft>
                          <a:spcPts val="0"/>
                        </a:spcAft>
                      </a:pPr>
                      <a:endParaRPr lang="ru-RU" sz="1800" dirty="0">
                        <a:solidFill>
                          <a:srgbClr val="220000"/>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Сшита самостоятельна, кукла в мордовском костюме</a:t>
                      </a:r>
                      <a:endParaRPr lang="ru-RU" sz="1800" dirty="0">
                        <a:solidFill>
                          <a:srgbClr val="220000"/>
                        </a:solidFill>
                        <a:latin typeface="Times New Roman" pitchFamily="18" charset="0"/>
                        <a:ea typeface="Calibri"/>
                        <a:cs typeface="Times New Roman" pitchFamily="18" charset="0"/>
                      </a:endParaRPr>
                    </a:p>
                  </a:txBody>
                  <a:tcPr marL="60540" marR="60540" marT="0" marB="0"/>
                </a:tc>
              </a:tr>
              <a:tr h="1271320">
                <a:tc>
                  <a:txBody>
                    <a:bodyPr/>
                    <a:lstStyle/>
                    <a:p>
                      <a:pPr algn="just">
                        <a:lnSpc>
                          <a:spcPct val="115000"/>
                        </a:lnSpc>
                        <a:spcAft>
                          <a:spcPts val="0"/>
                        </a:spcAft>
                      </a:pPr>
                      <a:r>
                        <a:rPr lang="ru-RU" sz="1800">
                          <a:latin typeface="Times New Roman" pitchFamily="18" charset="0"/>
                          <a:cs typeface="Times New Roman" pitchFamily="18" charset="0"/>
                        </a:rPr>
                        <a:t>8</a:t>
                      </a:r>
                      <a:endParaRPr lang="ru-RU" sz="1800">
                        <a:solidFill>
                          <a:srgbClr val="220000"/>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a:latin typeface="Times New Roman" pitchFamily="18" charset="0"/>
                          <a:cs typeface="Times New Roman" pitchFamily="18" charset="0"/>
                        </a:rPr>
                        <a:t>Деревянный комод</a:t>
                      </a:r>
                      <a:endParaRPr lang="ru-RU" sz="1800">
                        <a:solidFill>
                          <a:srgbClr val="220000"/>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1</a:t>
                      </a:r>
                      <a:endParaRPr lang="ru-RU" sz="1800" dirty="0">
                        <a:solidFill>
                          <a:srgbClr val="220000"/>
                        </a:solidFill>
                        <a:latin typeface="Times New Roman" pitchFamily="18" charset="0"/>
                        <a:ea typeface="Calibri"/>
                        <a:cs typeface="Times New Roman" pitchFamily="18" charset="0"/>
                      </a:endParaRPr>
                    </a:p>
                  </a:txBody>
                  <a:tcPr marL="60540" marR="605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Родители воспитанников группы №5</a:t>
                      </a:r>
                      <a:endParaRPr lang="ru-RU" sz="1800" dirty="0" smtClean="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Настоящий предмет мебели, ранее использовавшийся родственниками дарителя</a:t>
                      </a:r>
                      <a:endParaRPr lang="ru-RU" sz="1800" dirty="0">
                        <a:solidFill>
                          <a:srgbClr val="220000"/>
                        </a:solidFill>
                        <a:latin typeface="Times New Roman" pitchFamily="18" charset="0"/>
                        <a:ea typeface="Calibri"/>
                        <a:cs typeface="Times New Roman" pitchFamily="18" charset="0"/>
                      </a:endParaRPr>
                    </a:p>
                  </a:txBody>
                  <a:tcPr marL="60540" marR="60540" marT="0" marB="0"/>
                </a:tc>
              </a:tr>
              <a:tr h="1254046">
                <a:tc>
                  <a:txBody>
                    <a:bodyPr/>
                    <a:lstStyle/>
                    <a:p>
                      <a:pPr algn="just">
                        <a:lnSpc>
                          <a:spcPct val="115000"/>
                        </a:lnSpc>
                        <a:spcAft>
                          <a:spcPts val="0"/>
                        </a:spcAft>
                      </a:pPr>
                      <a:r>
                        <a:rPr lang="ru-RU" sz="1800">
                          <a:latin typeface="Times New Roman" pitchFamily="18" charset="0"/>
                          <a:cs typeface="Times New Roman" pitchFamily="18" charset="0"/>
                        </a:rPr>
                        <a:t>9</a:t>
                      </a:r>
                      <a:endParaRPr lang="ru-RU" sz="1800">
                        <a:solidFill>
                          <a:srgbClr val="220000"/>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a:latin typeface="Times New Roman" pitchFamily="18" charset="0"/>
                          <a:cs typeface="Times New Roman" pitchFamily="18" charset="0"/>
                        </a:rPr>
                        <a:t>Сито</a:t>
                      </a:r>
                      <a:endParaRPr lang="ru-RU" sz="1800">
                        <a:solidFill>
                          <a:srgbClr val="220000"/>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a:latin typeface="Times New Roman" pitchFamily="18" charset="0"/>
                          <a:cs typeface="Times New Roman" pitchFamily="18" charset="0"/>
                        </a:rPr>
                        <a:t>1</a:t>
                      </a:r>
                      <a:endParaRPr lang="ru-RU" sz="1800">
                        <a:solidFill>
                          <a:srgbClr val="220000"/>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Родители выпускника </a:t>
                      </a:r>
                      <a:r>
                        <a:rPr lang="ru-RU" sz="1800" dirty="0" smtClean="0">
                          <a:latin typeface="Times New Roman" pitchFamily="18" charset="0"/>
                          <a:cs typeface="Times New Roman" pitchFamily="18" charset="0"/>
                        </a:rPr>
                        <a:t>ДОУ</a:t>
                      </a:r>
                      <a:endParaRPr lang="ru-RU" sz="1800" dirty="0">
                        <a:solidFill>
                          <a:srgbClr val="220000"/>
                        </a:solidFill>
                        <a:latin typeface="Times New Roman" pitchFamily="18" charset="0"/>
                        <a:ea typeface="Calibri"/>
                        <a:cs typeface="Times New Roman" pitchFamily="18" charset="0"/>
                      </a:endParaRPr>
                    </a:p>
                  </a:txBody>
                  <a:tcPr marL="60540" marR="605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Настоящий предмет мебели, ранее использовавшийся родственниками дарителя</a:t>
                      </a:r>
                      <a:endParaRPr lang="ru-RU" sz="1800" dirty="0" smtClean="0">
                        <a:solidFill>
                          <a:srgbClr val="220000"/>
                        </a:solidFill>
                        <a:latin typeface="Times New Roman" pitchFamily="18" charset="0"/>
                        <a:ea typeface="Calibri"/>
                        <a:cs typeface="Times New Roman" pitchFamily="18" charset="0"/>
                      </a:endParaRPr>
                    </a:p>
                    <a:p>
                      <a:pPr algn="just">
                        <a:lnSpc>
                          <a:spcPct val="115000"/>
                        </a:lnSpc>
                        <a:spcAft>
                          <a:spcPts val="0"/>
                        </a:spcAft>
                      </a:pPr>
                      <a:endParaRPr lang="ru-RU" sz="1800" dirty="0">
                        <a:solidFill>
                          <a:srgbClr val="220000"/>
                        </a:solidFill>
                        <a:latin typeface="Times New Roman"/>
                        <a:ea typeface="Calibri"/>
                        <a:cs typeface="Noto Sans Arabic"/>
                      </a:endParaRPr>
                    </a:p>
                  </a:txBody>
                  <a:tcPr marL="60540" marR="60540" marT="0" marB="0"/>
                </a:tc>
              </a:tr>
              <a:tr h="1177187">
                <a:tc>
                  <a:txBody>
                    <a:bodyPr/>
                    <a:lstStyle/>
                    <a:p>
                      <a:pPr algn="just">
                        <a:lnSpc>
                          <a:spcPct val="115000"/>
                        </a:lnSpc>
                        <a:spcAft>
                          <a:spcPts val="0"/>
                        </a:spcAft>
                      </a:pPr>
                      <a:r>
                        <a:rPr lang="ru-RU" sz="1800">
                          <a:latin typeface="Times New Roman" pitchFamily="18" charset="0"/>
                          <a:cs typeface="Times New Roman" pitchFamily="18" charset="0"/>
                        </a:rPr>
                        <a:t>10</a:t>
                      </a:r>
                      <a:endParaRPr lang="ru-RU" sz="1800">
                        <a:solidFill>
                          <a:srgbClr val="220000"/>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Глиняный горшок</a:t>
                      </a:r>
                      <a:endParaRPr lang="ru-RU" sz="1800" dirty="0">
                        <a:solidFill>
                          <a:srgbClr val="220000"/>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a:latin typeface="Times New Roman" pitchFamily="18" charset="0"/>
                          <a:cs typeface="Times New Roman" pitchFamily="18" charset="0"/>
                        </a:rPr>
                        <a:t>3</a:t>
                      </a:r>
                      <a:endParaRPr lang="ru-RU" sz="1800">
                        <a:solidFill>
                          <a:srgbClr val="220000"/>
                        </a:solidFill>
                        <a:latin typeface="Times New Roman" pitchFamily="18" charset="0"/>
                        <a:ea typeface="Calibri"/>
                        <a:cs typeface="Times New Roman" pitchFamily="18" charset="0"/>
                      </a:endParaRPr>
                    </a:p>
                  </a:txBody>
                  <a:tcPr marL="60540" marR="605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Родители воспитанников группы №5</a:t>
                      </a:r>
                      <a:endParaRPr lang="ru-RU" sz="1800" dirty="0" smtClean="0">
                        <a:latin typeface="Times New Roman" pitchFamily="18" charset="0"/>
                        <a:ea typeface="Calibri"/>
                        <a:cs typeface="Times New Roman" pitchFamily="18" charset="0"/>
                      </a:endParaRPr>
                    </a:p>
                    <a:p>
                      <a:pPr algn="just">
                        <a:lnSpc>
                          <a:spcPct val="115000"/>
                        </a:lnSpc>
                        <a:spcAft>
                          <a:spcPts val="0"/>
                        </a:spcAft>
                      </a:pPr>
                      <a:endParaRPr lang="ru-RU" sz="1800" dirty="0">
                        <a:solidFill>
                          <a:srgbClr val="220000"/>
                        </a:solidFill>
                        <a:latin typeface="Times New Roman" pitchFamily="18" charset="0"/>
                        <a:ea typeface="Calibri"/>
                        <a:cs typeface="Times New Roman" pitchFamily="18" charset="0"/>
                      </a:endParaRPr>
                    </a:p>
                  </a:txBody>
                  <a:tcPr marL="60540" marR="605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Настоящий предмет мебели, ранее использовавшийся родственниками дарителя</a:t>
                      </a:r>
                      <a:endParaRPr lang="ru-RU" sz="1800" dirty="0" smtClean="0">
                        <a:solidFill>
                          <a:srgbClr val="220000"/>
                        </a:solidFill>
                        <a:latin typeface="Times New Roman" pitchFamily="18" charset="0"/>
                        <a:ea typeface="Calibri"/>
                        <a:cs typeface="Times New Roman" pitchFamily="18" charset="0"/>
                      </a:endParaRPr>
                    </a:p>
                    <a:p>
                      <a:pPr algn="just">
                        <a:lnSpc>
                          <a:spcPct val="115000"/>
                        </a:lnSpc>
                        <a:spcAft>
                          <a:spcPts val="0"/>
                        </a:spcAft>
                      </a:pPr>
                      <a:endParaRPr lang="ru-RU" sz="1800" dirty="0">
                        <a:solidFill>
                          <a:srgbClr val="220000"/>
                        </a:solidFill>
                        <a:latin typeface="Times New Roman"/>
                        <a:ea typeface="Calibri"/>
                        <a:cs typeface="Noto Sans Arabic"/>
                      </a:endParaRPr>
                    </a:p>
                  </a:txBody>
                  <a:tcPr marL="60540" marR="60540" marT="0" marB="0"/>
                </a:tc>
              </a:tr>
            </a:tbl>
          </a:graphicData>
        </a:graphic>
      </p:graphicFrame>
    </p:spTree>
    <p:extLst>
      <p:ext uri="{BB962C8B-B14F-4D97-AF65-F5344CB8AC3E}">
        <p14:creationId xmlns:p14="http://schemas.microsoft.com/office/powerpoint/2010/main" val="1961510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3_1"/>
          <p:cNvPicPr/>
          <p:nvPr/>
        </p:nvPicPr>
        <p:blipFill>
          <a:blip r:embed="rId2" cstate="print"/>
          <a:srcRect t="8001"/>
          <a:stretch/>
        </p:blipFill>
        <p:spPr>
          <a:xfrm>
            <a:off x="0" y="0"/>
            <a:ext cx="9143640" cy="6857640"/>
          </a:xfrm>
          <a:prstGeom prst="rect">
            <a:avLst/>
          </a:prstGeom>
          <a:ln w="0">
            <a:noFill/>
          </a:ln>
        </p:spPr>
      </p:pic>
      <p:graphicFrame>
        <p:nvGraphicFramePr>
          <p:cNvPr id="6" name="Таблица 5"/>
          <p:cNvGraphicFramePr>
            <a:graphicFrameLocks noGrp="1"/>
          </p:cNvGraphicFramePr>
          <p:nvPr/>
        </p:nvGraphicFramePr>
        <p:xfrm>
          <a:off x="-1" y="0"/>
          <a:ext cx="9144002" cy="1285860"/>
        </p:xfrm>
        <a:graphic>
          <a:graphicData uri="http://schemas.openxmlformats.org/drawingml/2006/table">
            <a:tbl>
              <a:tblPr>
                <a:tableStyleId>{284E427A-3D55-4303-BF80-6455036E1DE7}</a:tableStyleId>
              </a:tblPr>
              <a:tblGrid>
                <a:gridCol w="642911"/>
                <a:gridCol w="1500198"/>
                <a:gridCol w="785818"/>
                <a:gridCol w="2000264"/>
                <a:gridCol w="4214811"/>
              </a:tblGrid>
              <a:tr h="1285860">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Название</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smtClean="0">
                          <a:solidFill>
                            <a:srgbClr val="C00000"/>
                          </a:solidFill>
                          <a:latin typeface="Times New Roman" pitchFamily="18" charset="0"/>
                          <a:cs typeface="Times New Roman" pitchFamily="18" charset="0"/>
                        </a:rPr>
                        <a:t>Кол-во</a:t>
                      </a:r>
                      <a:r>
                        <a:rPr lang="ru-RU" sz="2000" b="1" dirty="0">
                          <a:solidFill>
                            <a:srgbClr val="C00000"/>
                          </a:solidFill>
                          <a:latin typeface="Times New Roman" pitchFamily="18" charset="0"/>
                          <a:cs typeface="Times New Roman" pitchFamily="18" charset="0"/>
                        </a:rPr>
                        <a:t>, шт.</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Кто предоставил</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История экспонатов</a:t>
                      </a:r>
                      <a:endParaRPr lang="ru-RU" sz="1400" b="1" dirty="0">
                        <a:solidFill>
                          <a:srgbClr val="C00000"/>
                        </a:solidFill>
                        <a:latin typeface="Times New Roman" pitchFamily="18" charset="0"/>
                        <a:ea typeface="Calibri"/>
                        <a:cs typeface="Times New Roman" pitchFamily="18" charset="0"/>
                      </a:endParaRPr>
                    </a:p>
                  </a:txBody>
                  <a:tcPr marL="54091" marR="54091" marT="0" marB="0"/>
                </a:tc>
              </a:tr>
            </a:tbl>
          </a:graphicData>
        </a:graphic>
      </p:graphicFrame>
      <p:graphicFrame>
        <p:nvGraphicFramePr>
          <p:cNvPr id="7" name="Таблица 6"/>
          <p:cNvGraphicFramePr>
            <a:graphicFrameLocks noGrp="1"/>
          </p:cNvGraphicFramePr>
          <p:nvPr/>
        </p:nvGraphicFramePr>
        <p:xfrm>
          <a:off x="0" y="714356"/>
          <a:ext cx="9144001" cy="6153125"/>
        </p:xfrm>
        <a:graphic>
          <a:graphicData uri="http://schemas.openxmlformats.org/drawingml/2006/table">
            <a:tbl>
              <a:tblPr>
                <a:tableStyleId>{284E427A-3D55-4303-BF80-6455036E1DE7}</a:tableStyleId>
              </a:tblPr>
              <a:tblGrid>
                <a:gridCol w="642910"/>
                <a:gridCol w="1571636"/>
                <a:gridCol w="661469"/>
                <a:gridCol w="2029785"/>
                <a:gridCol w="4238201"/>
              </a:tblGrid>
              <a:tr h="1280333">
                <a:tc>
                  <a:txBody>
                    <a:bodyPr/>
                    <a:lstStyle/>
                    <a:p>
                      <a:pPr algn="just">
                        <a:lnSpc>
                          <a:spcPct val="115000"/>
                        </a:lnSpc>
                        <a:spcAft>
                          <a:spcPts val="0"/>
                        </a:spcAft>
                      </a:pPr>
                      <a:r>
                        <a:rPr lang="ru-RU" sz="1800" dirty="0">
                          <a:latin typeface="Times New Roman" pitchFamily="18" charset="0"/>
                          <a:cs typeface="Times New Roman" pitchFamily="18" charset="0"/>
                        </a:rPr>
                        <a:t>11</a:t>
                      </a:r>
                      <a:endParaRPr lang="ru-RU" sz="1800" dirty="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dirty="0">
                          <a:latin typeface="Times New Roman" pitchFamily="18" charset="0"/>
                          <a:cs typeface="Times New Roman" pitchFamily="18" charset="0"/>
                        </a:rPr>
                        <a:t>Набор деревянных ложек разных размеров</a:t>
                      </a:r>
                      <a:endParaRPr lang="ru-RU" sz="1800" dirty="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dirty="0">
                          <a:latin typeface="Times New Roman" pitchFamily="18" charset="0"/>
                          <a:cs typeface="Times New Roman" pitchFamily="18" charset="0"/>
                        </a:rPr>
                        <a:t>1</a:t>
                      </a:r>
                      <a:endParaRPr lang="ru-RU" sz="1800" dirty="0">
                        <a:solidFill>
                          <a:srgbClr val="660033"/>
                        </a:solidFill>
                        <a:latin typeface="Times New Roman" pitchFamily="18" charset="0"/>
                        <a:ea typeface="Calibri"/>
                        <a:cs typeface="Times New Roman" pitchFamily="18" charset="0"/>
                      </a:endParaRPr>
                    </a:p>
                  </a:txBody>
                  <a:tcPr marL="59784" marR="59784"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Сотрудники ДОУ</a:t>
                      </a:r>
                      <a:endParaRPr lang="ru-RU" sz="1800" dirty="0" smtClean="0">
                        <a:solidFill>
                          <a:srgbClr val="660033"/>
                        </a:solidFill>
                        <a:latin typeface="Times New Roman" pitchFamily="18" charset="0"/>
                        <a:ea typeface="Calibri"/>
                        <a:cs typeface="Times New Roman" pitchFamily="18" charset="0"/>
                      </a:endParaRPr>
                    </a:p>
                    <a:p>
                      <a:pPr algn="just">
                        <a:lnSpc>
                          <a:spcPct val="115000"/>
                        </a:lnSpc>
                        <a:spcAft>
                          <a:spcPts val="0"/>
                        </a:spcAft>
                      </a:pPr>
                      <a:endParaRPr lang="ru-RU" sz="1800" dirty="0">
                        <a:solidFill>
                          <a:srgbClr val="660033"/>
                        </a:solidFill>
                        <a:latin typeface="Times New Roman" pitchFamily="18" charset="0"/>
                        <a:ea typeface="Calibri"/>
                        <a:cs typeface="Times New Roman" pitchFamily="18" charset="0"/>
                      </a:endParaRPr>
                    </a:p>
                  </a:txBody>
                  <a:tcPr marL="59784" marR="59784"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Экспонаты переданы для украшения мини-музея национальной культуры</a:t>
                      </a:r>
                      <a:endParaRPr lang="ru-RU" sz="1800" dirty="0" smtClean="0">
                        <a:solidFill>
                          <a:srgbClr val="660033"/>
                        </a:solidFill>
                        <a:latin typeface="Times New Roman" pitchFamily="18" charset="0"/>
                        <a:ea typeface="Calibri"/>
                        <a:cs typeface="Times New Roman" pitchFamily="18" charset="0"/>
                      </a:endParaRPr>
                    </a:p>
                    <a:p>
                      <a:pPr algn="just">
                        <a:lnSpc>
                          <a:spcPct val="115000"/>
                        </a:lnSpc>
                        <a:spcAft>
                          <a:spcPts val="0"/>
                        </a:spcAft>
                      </a:pPr>
                      <a:endParaRPr lang="ru-RU" sz="1800" dirty="0">
                        <a:solidFill>
                          <a:srgbClr val="660033"/>
                        </a:solidFill>
                        <a:latin typeface="Times New Roman" pitchFamily="18" charset="0"/>
                        <a:ea typeface="Calibri"/>
                        <a:cs typeface="Times New Roman" pitchFamily="18" charset="0"/>
                      </a:endParaRPr>
                    </a:p>
                  </a:txBody>
                  <a:tcPr marL="59784" marR="59784" marT="0" marB="0"/>
                </a:tc>
              </a:tr>
              <a:tr h="823593">
                <a:tc>
                  <a:txBody>
                    <a:bodyPr/>
                    <a:lstStyle/>
                    <a:p>
                      <a:pPr algn="just">
                        <a:lnSpc>
                          <a:spcPct val="115000"/>
                        </a:lnSpc>
                        <a:spcAft>
                          <a:spcPts val="0"/>
                        </a:spcAft>
                      </a:pPr>
                      <a:r>
                        <a:rPr lang="ru-RU" sz="1800">
                          <a:latin typeface="Times New Roman" pitchFamily="18" charset="0"/>
                          <a:cs typeface="Times New Roman" pitchFamily="18" charset="0"/>
                        </a:rPr>
                        <a:t>12</a:t>
                      </a:r>
                      <a:endParaRPr lang="ru-RU" sz="180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dirty="0">
                          <a:latin typeface="Times New Roman" pitchFamily="18" charset="0"/>
                          <a:cs typeface="Times New Roman" pitchFamily="18" charset="0"/>
                        </a:rPr>
                        <a:t>Керамическая посуда</a:t>
                      </a:r>
                      <a:endParaRPr lang="ru-RU" sz="1800" dirty="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dirty="0">
                          <a:latin typeface="Times New Roman" pitchFamily="18" charset="0"/>
                          <a:cs typeface="Times New Roman" pitchFamily="18" charset="0"/>
                        </a:rPr>
                        <a:t>3</a:t>
                      </a:r>
                      <a:endParaRPr lang="ru-RU" sz="1800" dirty="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dirty="0">
                          <a:latin typeface="Times New Roman" pitchFamily="18" charset="0"/>
                          <a:cs typeface="Times New Roman" pitchFamily="18" charset="0"/>
                        </a:rPr>
                        <a:t>Сотрудники ДОУ</a:t>
                      </a:r>
                      <a:endParaRPr lang="ru-RU" sz="1800" dirty="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dirty="0">
                          <a:latin typeface="Times New Roman" pitchFamily="18" charset="0"/>
                          <a:cs typeface="Times New Roman" pitchFamily="18" charset="0"/>
                        </a:rPr>
                        <a:t>Экспонаты переданы для украшения мини-музея национальной культуры</a:t>
                      </a:r>
                      <a:endParaRPr lang="ru-RU" sz="1800" dirty="0">
                        <a:solidFill>
                          <a:srgbClr val="660033"/>
                        </a:solidFill>
                        <a:latin typeface="Times New Roman" pitchFamily="18" charset="0"/>
                        <a:ea typeface="Calibri"/>
                        <a:cs typeface="Times New Roman" pitchFamily="18" charset="0"/>
                      </a:endParaRPr>
                    </a:p>
                  </a:txBody>
                  <a:tcPr marL="59784" marR="59784" marT="0" marB="0"/>
                </a:tc>
              </a:tr>
              <a:tr h="1222015">
                <a:tc>
                  <a:txBody>
                    <a:bodyPr/>
                    <a:lstStyle/>
                    <a:p>
                      <a:pPr algn="just">
                        <a:lnSpc>
                          <a:spcPct val="115000"/>
                        </a:lnSpc>
                        <a:spcAft>
                          <a:spcPts val="0"/>
                        </a:spcAft>
                      </a:pPr>
                      <a:r>
                        <a:rPr lang="ru-RU" sz="1800">
                          <a:latin typeface="Times New Roman" pitchFamily="18" charset="0"/>
                          <a:cs typeface="Times New Roman" pitchFamily="18" charset="0"/>
                        </a:rPr>
                        <a:t>13</a:t>
                      </a:r>
                      <a:endParaRPr lang="ru-RU" sz="180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a:latin typeface="Times New Roman" pitchFamily="18" charset="0"/>
                          <a:cs typeface="Times New Roman" pitchFamily="18" charset="0"/>
                        </a:rPr>
                        <a:t>Веретено </a:t>
                      </a:r>
                      <a:endParaRPr lang="ru-RU" sz="180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dirty="0">
                          <a:latin typeface="Times New Roman" pitchFamily="18" charset="0"/>
                          <a:cs typeface="Times New Roman" pitchFamily="18" charset="0"/>
                        </a:rPr>
                        <a:t>2</a:t>
                      </a:r>
                      <a:endParaRPr lang="ru-RU" sz="1800" dirty="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dirty="0">
                          <a:latin typeface="Times New Roman" pitchFamily="18" charset="0"/>
                          <a:cs typeface="Times New Roman" pitchFamily="18" charset="0"/>
                        </a:rPr>
                        <a:t>Родители </a:t>
                      </a:r>
                      <a:r>
                        <a:rPr lang="ru-RU" sz="1800" dirty="0" smtClean="0">
                          <a:latin typeface="Times New Roman" pitchFamily="18" charset="0"/>
                          <a:cs typeface="Times New Roman" pitchFamily="18" charset="0"/>
                        </a:rPr>
                        <a:t>воспитанников</a:t>
                      </a:r>
                      <a:r>
                        <a:rPr lang="ru-RU" sz="1800" baseline="0" dirty="0" smtClean="0">
                          <a:latin typeface="Times New Roman" pitchFamily="18" charset="0"/>
                          <a:cs typeface="Times New Roman" pitchFamily="18" charset="0"/>
                        </a:rPr>
                        <a:t> группы 9</a:t>
                      </a:r>
                      <a:endParaRPr lang="ru-RU" sz="1800" dirty="0">
                        <a:solidFill>
                          <a:srgbClr val="660033"/>
                        </a:solidFill>
                        <a:latin typeface="Times New Roman" pitchFamily="18" charset="0"/>
                        <a:ea typeface="Calibri"/>
                        <a:cs typeface="Times New Roman" pitchFamily="18" charset="0"/>
                      </a:endParaRPr>
                    </a:p>
                  </a:txBody>
                  <a:tcPr marL="59784" marR="59784"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Экспонаты переданы для украшения мини-музея национальной культуры</a:t>
                      </a:r>
                      <a:endParaRPr lang="ru-RU" sz="1800" dirty="0" smtClean="0">
                        <a:solidFill>
                          <a:srgbClr val="660033"/>
                        </a:solidFill>
                        <a:latin typeface="Times New Roman" pitchFamily="18" charset="0"/>
                        <a:ea typeface="Calibri"/>
                        <a:cs typeface="Times New Roman" pitchFamily="18" charset="0"/>
                      </a:endParaRPr>
                    </a:p>
                    <a:p>
                      <a:pPr algn="just">
                        <a:lnSpc>
                          <a:spcPct val="115000"/>
                        </a:lnSpc>
                        <a:spcAft>
                          <a:spcPts val="0"/>
                        </a:spcAft>
                      </a:pPr>
                      <a:endParaRPr lang="ru-RU" sz="1800" dirty="0">
                        <a:solidFill>
                          <a:srgbClr val="660033"/>
                        </a:solidFill>
                        <a:latin typeface="Times New Roman" pitchFamily="18" charset="0"/>
                        <a:ea typeface="Calibri"/>
                        <a:cs typeface="Times New Roman" pitchFamily="18" charset="0"/>
                      </a:endParaRPr>
                    </a:p>
                  </a:txBody>
                  <a:tcPr marL="59784" marR="59784" marT="0" marB="0"/>
                </a:tc>
              </a:tr>
              <a:tr h="614524">
                <a:tc>
                  <a:txBody>
                    <a:bodyPr/>
                    <a:lstStyle/>
                    <a:p>
                      <a:pPr algn="just">
                        <a:lnSpc>
                          <a:spcPct val="115000"/>
                        </a:lnSpc>
                        <a:spcAft>
                          <a:spcPts val="0"/>
                        </a:spcAft>
                      </a:pPr>
                      <a:r>
                        <a:rPr lang="ru-RU" sz="1800">
                          <a:latin typeface="Times New Roman" pitchFamily="18" charset="0"/>
                          <a:cs typeface="Times New Roman" pitchFamily="18" charset="0"/>
                        </a:rPr>
                        <a:t>14</a:t>
                      </a:r>
                      <a:endParaRPr lang="ru-RU" sz="180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a:latin typeface="Times New Roman" pitchFamily="18" charset="0"/>
                          <a:cs typeface="Times New Roman" pitchFamily="18" charset="0"/>
                        </a:rPr>
                        <a:t>Самопрялка</a:t>
                      </a:r>
                      <a:endParaRPr lang="ru-RU" sz="180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a:latin typeface="Times New Roman" pitchFamily="18" charset="0"/>
                          <a:cs typeface="Times New Roman" pitchFamily="18" charset="0"/>
                        </a:rPr>
                        <a:t>2</a:t>
                      </a:r>
                      <a:endParaRPr lang="ru-RU" sz="180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dirty="0" smtClean="0">
                          <a:latin typeface="Times New Roman" pitchFamily="18" charset="0"/>
                          <a:cs typeface="Times New Roman" pitchFamily="18" charset="0"/>
                        </a:rPr>
                        <a:t>Воспитатель </a:t>
                      </a:r>
                      <a:r>
                        <a:rPr lang="ru-RU" sz="1800" dirty="0">
                          <a:latin typeface="Times New Roman" pitchFamily="18" charset="0"/>
                          <a:cs typeface="Times New Roman" pitchFamily="18" charset="0"/>
                        </a:rPr>
                        <a:t>ДОУ</a:t>
                      </a:r>
                      <a:endParaRPr lang="ru-RU" sz="1800" dirty="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dirty="0">
                          <a:latin typeface="Times New Roman" pitchFamily="18" charset="0"/>
                          <a:cs typeface="Times New Roman" pitchFamily="18" charset="0"/>
                        </a:rPr>
                        <a:t>Самопрялки принадлежали </a:t>
                      </a:r>
                      <a:r>
                        <a:rPr lang="ru-RU" sz="1800" dirty="0" smtClean="0">
                          <a:latin typeface="Times New Roman" pitchFamily="18" charset="0"/>
                          <a:cs typeface="Times New Roman" pitchFamily="18" charset="0"/>
                        </a:rPr>
                        <a:t>прабабушке воспитателя</a:t>
                      </a:r>
                      <a:endParaRPr lang="ru-RU" sz="1800" dirty="0">
                        <a:solidFill>
                          <a:srgbClr val="660033"/>
                        </a:solidFill>
                        <a:latin typeface="Times New Roman" pitchFamily="18" charset="0"/>
                        <a:ea typeface="Calibri"/>
                        <a:cs typeface="Times New Roman" pitchFamily="18" charset="0"/>
                      </a:endParaRPr>
                    </a:p>
                  </a:txBody>
                  <a:tcPr marL="59784" marR="59784" marT="0" marB="0"/>
                </a:tc>
              </a:tr>
              <a:tr h="2196248">
                <a:tc>
                  <a:txBody>
                    <a:bodyPr/>
                    <a:lstStyle/>
                    <a:p>
                      <a:pPr algn="just">
                        <a:lnSpc>
                          <a:spcPct val="115000"/>
                        </a:lnSpc>
                        <a:spcAft>
                          <a:spcPts val="0"/>
                        </a:spcAft>
                      </a:pPr>
                      <a:r>
                        <a:rPr lang="ru-RU" sz="1800">
                          <a:latin typeface="Times New Roman" pitchFamily="18" charset="0"/>
                          <a:cs typeface="Times New Roman" pitchFamily="18" charset="0"/>
                        </a:rPr>
                        <a:t>15</a:t>
                      </a:r>
                      <a:endParaRPr lang="ru-RU" sz="180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dirty="0">
                          <a:latin typeface="Times New Roman" pitchFamily="18" charset="0"/>
                          <a:cs typeface="Times New Roman" pitchFamily="18" charset="0"/>
                        </a:rPr>
                        <a:t>Механическая прялка</a:t>
                      </a:r>
                      <a:endParaRPr lang="ru-RU" sz="1800" dirty="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dirty="0">
                          <a:latin typeface="Times New Roman" pitchFamily="18" charset="0"/>
                          <a:cs typeface="Times New Roman" pitchFamily="18" charset="0"/>
                        </a:rPr>
                        <a:t>1</a:t>
                      </a:r>
                      <a:endParaRPr lang="ru-RU" sz="1800" dirty="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dirty="0">
                          <a:latin typeface="Times New Roman" pitchFamily="18" charset="0"/>
                          <a:cs typeface="Times New Roman" pitchFamily="18" charset="0"/>
                        </a:rPr>
                        <a:t>Родители воспитанника </a:t>
                      </a:r>
                      <a:r>
                        <a:rPr lang="ru-RU" sz="1800" dirty="0" smtClean="0">
                          <a:latin typeface="Times New Roman" pitchFamily="18" charset="0"/>
                          <a:cs typeface="Times New Roman" pitchFamily="18" charset="0"/>
                        </a:rPr>
                        <a:t>ДОУ</a:t>
                      </a:r>
                      <a:endParaRPr lang="ru-RU" sz="1800" dirty="0">
                        <a:solidFill>
                          <a:srgbClr val="660033"/>
                        </a:solidFill>
                        <a:latin typeface="Times New Roman" pitchFamily="18" charset="0"/>
                        <a:ea typeface="Calibri"/>
                        <a:cs typeface="Times New Roman" pitchFamily="18" charset="0"/>
                      </a:endParaRPr>
                    </a:p>
                  </a:txBody>
                  <a:tcPr marL="59784" marR="59784" marT="0" marB="0"/>
                </a:tc>
                <a:tc>
                  <a:txBody>
                    <a:bodyPr/>
                    <a:lstStyle/>
                    <a:p>
                      <a:pPr algn="just">
                        <a:lnSpc>
                          <a:spcPct val="115000"/>
                        </a:lnSpc>
                        <a:spcAft>
                          <a:spcPts val="0"/>
                        </a:spcAft>
                      </a:pPr>
                      <a:r>
                        <a:rPr lang="ru-RU" sz="1800" dirty="0">
                          <a:latin typeface="Times New Roman" pitchFamily="18" charset="0"/>
                          <a:cs typeface="Times New Roman" pitchFamily="18" charset="0"/>
                        </a:rPr>
                        <a:t>Прялка долгое время хранилась в подсобном помещении в деревне. После передачи в ДОУ, ее почистили, привели в надлежащий вид и она стала настоящим украшением нашего мини-музея</a:t>
                      </a:r>
                      <a:endParaRPr lang="ru-RU" sz="1800" dirty="0">
                        <a:solidFill>
                          <a:srgbClr val="660033"/>
                        </a:solidFill>
                        <a:latin typeface="Times New Roman" pitchFamily="18" charset="0"/>
                        <a:ea typeface="Calibri"/>
                        <a:cs typeface="Times New Roman" pitchFamily="18" charset="0"/>
                      </a:endParaRPr>
                    </a:p>
                  </a:txBody>
                  <a:tcPr marL="59784" marR="59784" marT="0" marB="0"/>
                </a:tc>
              </a:tr>
            </a:tbl>
          </a:graphicData>
        </a:graphic>
      </p:graphicFrame>
    </p:spTree>
    <p:extLst>
      <p:ext uri="{BB962C8B-B14F-4D97-AF65-F5344CB8AC3E}">
        <p14:creationId xmlns:p14="http://schemas.microsoft.com/office/powerpoint/2010/main" val="1961510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5776"/>
            <a:ext cx="9144000" cy="7143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Таблица 5"/>
          <p:cNvGraphicFramePr>
            <a:graphicFrameLocks noGrp="1"/>
          </p:cNvGraphicFramePr>
          <p:nvPr/>
        </p:nvGraphicFramePr>
        <p:xfrm>
          <a:off x="-32" y="-214337"/>
          <a:ext cx="9072626" cy="1415422"/>
        </p:xfrm>
        <a:graphic>
          <a:graphicData uri="http://schemas.openxmlformats.org/drawingml/2006/table">
            <a:tbl>
              <a:tblPr>
                <a:tableStyleId>{284E427A-3D55-4303-BF80-6455036E1DE7}</a:tableStyleId>
              </a:tblPr>
              <a:tblGrid>
                <a:gridCol w="907319"/>
                <a:gridCol w="2093078"/>
                <a:gridCol w="857256"/>
                <a:gridCol w="2286016"/>
                <a:gridCol w="2928957"/>
              </a:tblGrid>
              <a:tr h="1415422">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Название</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err="1">
                          <a:solidFill>
                            <a:srgbClr val="C00000"/>
                          </a:solidFill>
                          <a:latin typeface="Times New Roman" pitchFamily="18" charset="0"/>
                          <a:cs typeface="Times New Roman" pitchFamily="18" charset="0"/>
                        </a:rPr>
                        <a:t>Ко-во</a:t>
                      </a:r>
                      <a:r>
                        <a:rPr lang="ru-RU" sz="2000" b="1" dirty="0">
                          <a:solidFill>
                            <a:srgbClr val="C00000"/>
                          </a:solidFill>
                          <a:latin typeface="Times New Roman" pitchFamily="18" charset="0"/>
                          <a:cs typeface="Times New Roman" pitchFamily="18" charset="0"/>
                        </a:rPr>
                        <a:t>, шт.</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Кто предоставил</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История экспонатов</a:t>
                      </a:r>
                      <a:endParaRPr lang="ru-RU" sz="1400" b="1" dirty="0">
                        <a:solidFill>
                          <a:srgbClr val="C00000"/>
                        </a:solidFill>
                        <a:latin typeface="Times New Roman" pitchFamily="18" charset="0"/>
                        <a:ea typeface="Calibri"/>
                        <a:cs typeface="Times New Roman" pitchFamily="18" charset="0"/>
                      </a:endParaRPr>
                    </a:p>
                  </a:txBody>
                  <a:tcPr marL="54091" marR="54091" marT="0" marB="0"/>
                </a:tc>
              </a:tr>
            </a:tbl>
          </a:graphicData>
        </a:graphic>
      </p:graphicFrame>
      <p:graphicFrame>
        <p:nvGraphicFramePr>
          <p:cNvPr id="7" name="Таблица 6"/>
          <p:cNvGraphicFramePr>
            <a:graphicFrameLocks noGrp="1"/>
          </p:cNvGraphicFramePr>
          <p:nvPr/>
        </p:nvGraphicFramePr>
        <p:xfrm>
          <a:off x="-31" y="858724"/>
          <a:ext cx="9144032" cy="6011891"/>
        </p:xfrm>
        <a:graphic>
          <a:graphicData uri="http://schemas.openxmlformats.org/drawingml/2006/table">
            <a:tbl>
              <a:tblPr>
                <a:tableStyleId>{284E427A-3D55-4303-BF80-6455036E1DE7}</a:tableStyleId>
              </a:tblPr>
              <a:tblGrid>
                <a:gridCol w="954557"/>
                <a:gridCol w="2045838"/>
                <a:gridCol w="857256"/>
                <a:gridCol w="2357454"/>
                <a:gridCol w="2928927"/>
              </a:tblGrid>
              <a:tr h="972333">
                <a:tc>
                  <a:txBody>
                    <a:bodyPr/>
                    <a:lstStyle/>
                    <a:p>
                      <a:pPr algn="just">
                        <a:lnSpc>
                          <a:spcPct val="115000"/>
                        </a:lnSpc>
                        <a:spcAft>
                          <a:spcPts val="0"/>
                        </a:spcAft>
                      </a:pPr>
                      <a:r>
                        <a:rPr lang="ru-RU" sz="1600" dirty="0">
                          <a:latin typeface="Times New Roman" pitchFamily="18" charset="0"/>
                          <a:cs typeface="Times New Roman" pitchFamily="18" charset="0"/>
                        </a:rPr>
                        <a:t>16</a:t>
                      </a:r>
                      <a:endParaRPr lang="ru-RU" sz="1600"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Чугунный утюг</a:t>
                      </a:r>
                      <a:endParaRPr lang="ru-RU" sz="1600"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1</a:t>
                      </a:r>
                      <a:endParaRPr lang="ru-RU" sz="1600"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smtClean="0">
                          <a:latin typeface="Times New Roman" pitchFamily="18" charset="0"/>
                          <a:cs typeface="Times New Roman" pitchFamily="18" charset="0"/>
                        </a:rPr>
                        <a:t>инструктор </a:t>
                      </a:r>
                      <a:r>
                        <a:rPr lang="ru-RU" sz="1600" dirty="0">
                          <a:latin typeface="Times New Roman" pitchFamily="18" charset="0"/>
                          <a:cs typeface="Times New Roman" pitchFamily="18" charset="0"/>
                        </a:rPr>
                        <a:t>по физической культуре ДОУ</a:t>
                      </a:r>
                      <a:endParaRPr lang="ru-RU" sz="1600"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smtClean="0">
                          <a:latin typeface="Times New Roman" pitchFamily="18" charset="0"/>
                          <a:cs typeface="Times New Roman" pitchFamily="18" charset="0"/>
                        </a:rPr>
                        <a:t>Экспонаты переданы для украшения мини-музея национальной культуры</a:t>
                      </a:r>
                      <a:endParaRPr lang="ru-RU" sz="1600" dirty="0">
                        <a:solidFill>
                          <a:srgbClr val="C00000"/>
                        </a:solidFill>
                        <a:latin typeface="Times New Roman" pitchFamily="18" charset="0"/>
                        <a:ea typeface="Calibri"/>
                        <a:cs typeface="Times New Roman" pitchFamily="18" charset="0"/>
                      </a:endParaRPr>
                    </a:p>
                  </a:txBody>
                  <a:tcPr marL="54091" marR="54091" marT="0" marB="0"/>
                </a:tc>
              </a:tr>
              <a:tr h="972333">
                <a:tc>
                  <a:txBody>
                    <a:bodyPr/>
                    <a:lstStyle/>
                    <a:p>
                      <a:pPr algn="just">
                        <a:lnSpc>
                          <a:spcPct val="115000"/>
                        </a:lnSpc>
                        <a:spcAft>
                          <a:spcPts val="0"/>
                        </a:spcAft>
                      </a:pPr>
                      <a:r>
                        <a:rPr lang="ru-RU" sz="1600">
                          <a:latin typeface="Times New Roman" pitchFamily="18" charset="0"/>
                          <a:cs typeface="Times New Roman" pitchFamily="18" charset="0"/>
                        </a:rPr>
                        <a:t>17</a:t>
                      </a:r>
                      <a:endParaRPr lang="ru-RU" sz="160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Рубель</a:t>
                      </a:r>
                      <a:endParaRPr lang="ru-RU" sz="1600"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2</a:t>
                      </a:r>
                      <a:endParaRPr lang="ru-RU" sz="1600"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Родители воспитанника </a:t>
                      </a:r>
                      <a:r>
                        <a:rPr lang="ru-RU" sz="1600" dirty="0" smtClean="0">
                          <a:latin typeface="Times New Roman" pitchFamily="18" charset="0"/>
                          <a:cs typeface="Times New Roman" pitchFamily="18" charset="0"/>
                        </a:rPr>
                        <a:t>ДОУ</a:t>
                      </a:r>
                      <a:endParaRPr lang="ru-RU" sz="1600"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smtClean="0">
                          <a:latin typeface="Times New Roman" pitchFamily="18" charset="0"/>
                          <a:cs typeface="Times New Roman" pitchFamily="18" charset="0"/>
                        </a:rPr>
                        <a:t>Экспонаты переданы для украшения мини-музея национальной культуры</a:t>
                      </a:r>
                      <a:endParaRPr lang="ru-RU" sz="1600" dirty="0">
                        <a:solidFill>
                          <a:srgbClr val="C00000"/>
                        </a:solidFill>
                        <a:latin typeface="Times New Roman" pitchFamily="18" charset="0"/>
                        <a:ea typeface="Calibri"/>
                        <a:cs typeface="Times New Roman" pitchFamily="18" charset="0"/>
                      </a:endParaRPr>
                    </a:p>
                  </a:txBody>
                  <a:tcPr marL="54091" marR="54091" marT="0" marB="0"/>
                </a:tc>
              </a:tr>
              <a:tr h="2253644">
                <a:tc>
                  <a:txBody>
                    <a:bodyPr/>
                    <a:lstStyle/>
                    <a:p>
                      <a:pPr algn="just">
                        <a:lnSpc>
                          <a:spcPct val="115000"/>
                        </a:lnSpc>
                        <a:spcAft>
                          <a:spcPts val="0"/>
                        </a:spcAft>
                      </a:pPr>
                      <a:r>
                        <a:rPr lang="ru-RU" sz="1600" dirty="0">
                          <a:latin typeface="Times New Roman" pitchFamily="18" charset="0"/>
                          <a:cs typeface="Times New Roman" pitchFamily="18" charset="0"/>
                        </a:rPr>
                        <a:t>18</a:t>
                      </a:r>
                      <a:endParaRPr lang="ru-RU" sz="1600"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l">
                        <a:lnSpc>
                          <a:spcPct val="115000"/>
                        </a:lnSpc>
                        <a:spcAft>
                          <a:spcPts val="0"/>
                        </a:spcAft>
                      </a:pPr>
                      <a:r>
                        <a:rPr lang="ru-RU" sz="1600" dirty="0">
                          <a:latin typeface="Times New Roman" pitchFamily="18" charset="0"/>
                          <a:cs typeface="Times New Roman" pitchFamily="18" charset="0"/>
                        </a:rPr>
                        <a:t>Набор русских народных музыкальных инструментов (погремушки, трещотки, музыкальная поленница)</a:t>
                      </a:r>
                      <a:endParaRPr lang="ru-RU" sz="1600"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1</a:t>
                      </a:r>
                      <a:endParaRPr lang="ru-RU" sz="1600"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Изготовлены дедушкой </a:t>
                      </a:r>
                      <a:r>
                        <a:rPr lang="ru-RU" sz="1600" dirty="0" smtClean="0">
                          <a:latin typeface="Times New Roman" pitchFamily="18" charset="0"/>
                          <a:cs typeface="Times New Roman" pitchFamily="18" charset="0"/>
                        </a:rPr>
                        <a:t>воспитанника</a:t>
                      </a:r>
                      <a:r>
                        <a:rPr lang="ru-RU" sz="1600" baseline="0" dirty="0" smtClean="0">
                          <a:latin typeface="Times New Roman" pitchFamily="18" charset="0"/>
                          <a:cs typeface="Times New Roman" pitchFamily="18" charset="0"/>
                        </a:rPr>
                        <a:t> группы № 8</a:t>
                      </a:r>
                      <a:endParaRPr lang="ru-RU" sz="1600"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smtClean="0">
                          <a:latin typeface="Times New Roman" pitchFamily="18" charset="0"/>
                          <a:cs typeface="Times New Roman" pitchFamily="18" charset="0"/>
                        </a:rPr>
                        <a:t>Экспонаты переданы для украшения мини-музея национальной культуры</a:t>
                      </a:r>
                      <a:endParaRPr lang="ru-RU" sz="1600" dirty="0">
                        <a:solidFill>
                          <a:srgbClr val="C00000"/>
                        </a:solidFill>
                        <a:latin typeface="Times New Roman" pitchFamily="18" charset="0"/>
                        <a:ea typeface="Calibri"/>
                        <a:cs typeface="Times New Roman" pitchFamily="18" charset="0"/>
                      </a:endParaRPr>
                    </a:p>
                  </a:txBody>
                  <a:tcPr marL="54091" marR="54091" marT="0" marB="0"/>
                </a:tc>
              </a:tr>
              <a:tr h="972333">
                <a:tc>
                  <a:txBody>
                    <a:bodyPr/>
                    <a:lstStyle/>
                    <a:p>
                      <a:pPr algn="just">
                        <a:lnSpc>
                          <a:spcPct val="115000"/>
                        </a:lnSpc>
                        <a:spcAft>
                          <a:spcPts val="0"/>
                        </a:spcAft>
                      </a:pPr>
                      <a:r>
                        <a:rPr lang="ru-RU" sz="1600">
                          <a:latin typeface="Times New Roman" pitchFamily="18" charset="0"/>
                          <a:cs typeface="Times New Roman" pitchFamily="18" charset="0"/>
                        </a:rPr>
                        <a:t>19</a:t>
                      </a:r>
                      <a:endParaRPr lang="ru-RU" sz="160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a:solidFill>
                            <a:schemeClr val="tx1"/>
                          </a:solidFill>
                          <a:latin typeface="Times New Roman" pitchFamily="18" charset="0"/>
                          <a:cs typeface="Times New Roman" pitchFamily="18" charset="0"/>
                        </a:rPr>
                        <a:t>Корзина плетеная</a:t>
                      </a:r>
                      <a:endParaRPr lang="ru-RU" sz="1600">
                        <a:solidFill>
                          <a:schemeClr val="tx1"/>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solidFill>
                            <a:schemeClr val="tx1"/>
                          </a:solidFill>
                          <a:latin typeface="Times New Roman" pitchFamily="18" charset="0"/>
                          <a:ea typeface="Calibri"/>
                          <a:cs typeface="Times New Roman" pitchFamily="18" charset="0"/>
                        </a:rPr>
                        <a:t>2</a:t>
                      </a: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Родители воспитанников группы №8</a:t>
                      </a:r>
                      <a:endParaRPr lang="ru-RU" sz="1600"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smtClean="0">
                          <a:latin typeface="Times New Roman" pitchFamily="18" charset="0"/>
                          <a:cs typeface="Times New Roman" pitchFamily="18" charset="0"/>
                        </a:rPr>
                        <a:t>Экспонаты переданы для украшения мини-музея национальной культуры</a:t>
                      </a:r>
                      <a:endParaRPr lang="ru-RU" sz="1600" dirty="0">
                        <a:solidFill>
                          <a:srgbClr val="C00000"/>
                        </a:solidFill>
                        <a:latin typeface="Times New Roman" pitchFamily="18" charset="0"/>
                        <a:ea typeface="Calibri"/>
                        <a:cs typeface="Times New Roman" pitchFamily="18" charset="0"/>
                      </a:endParaRPr>
                    </a:p>
                  </a:txBody>
                  <a:tcPr marL="54091" marR="54091" marT="0" marB="0"/>
                </a:tc>
              </a:tr>
              <a:tr h="828633">
                <a:tc>
                  <a:txBody>
                    <a:bodyPr/>
                    <a:lstStyle/>
                    <a:p>
                      <a:pPr algn="just">
                        <a:lnSpc>
                          <a:spcPct val="115000"/>
                        </a:lnSpc>
                        <a:spcAft>
                          <a:spcPts val="0"/>
                        </a:spcAft>
                      </a:pPr>
                      <a:r>
                        <a:rPr lang="ru-RU" sz="1600" dirty="0">
                          <a:latin typeface="Times New Roman" pitchFamily="18" charset="0"/>
                          <a:cs typeface="Times New Roman" pitchFamily="18" charset="0"/>
                        </a:rPr>
                        <a:t>20</a:t>
                      </a:r>
                      <a:endParaRPr lang="ru-RU" sz="1600"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Чугунный горшок</a:t>
                      </a:r>
                      <a:endParaRPr lang="ru-RU" sz="1600"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a:latin typeface="Times New Roman" pitchFamily="18" charset="0"/>
                          <a:cs typeface="Times New Roman" pitchFamily="18" charset="0"/>
                        </a:rPr>
                        <a:t>1</a:t>
                      </a:r>
                      <a:endParaRPr lang="ru-RU" sz="160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a:latin typeface="Times New Roman" pitchFamily="18" charset="0"/>
                          <a:cs typeface="Times New Roman" pitchFamily="18" charset="0"/>
                        </a:rPr>
                        <a:t>Родители воспитанников группы </a:t>
                      </a:r>
                      <a:r>
                        <a:rPr lang="ru-RU" sz="1600" dirty="0" smtClean="0">
                          <a:latin typeface="Times New Roman" pitchFamily="18" charset="0"/>
                          <a:cs typeface="Times New Roman" pitchFamily="18" charset="0"/>
                        </a:rPr>
                        <a:t>№9</a:t>
                      </a:r>
                      <a:endParaRPr lang="ru-RU" sz="1600"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just">
                        <a:lnSpc>
                          <a:spcPct val="115000"/>
                        </a:lnSpc>
                        <a:spcAft>
                          <a:spcPts val="0"/>
                        </a:spcAft>
                      </a:pPr>
                      <a:r>
                        <a:rPr lang="ru-RU" sz="1600" dirty="0" smtClean="0">
                          <a:latin typeface="Times New Roman" pitchFamily="18" charset="0"/>
                          <a:cs typeface="Times New Roman" pitchFamily="18" charset="0"/>
                        </a:rPr>
                        <a:t>Экспонаты переданы для украшения мини-музея национальной культуры</a:t>
                      </a:r>
                      <a:endParaRPr lang="ru-RU" sz="1600" dirty="0">
                        <a:solidFill>
                          <a:srgbClr val="C00000"/>
                        </a:solidFill>
                        <a:latin typeface="Times New Roman" pitchFamily="18" charset="0"/>
                        <a:ea typeface="Calibri"/>
                        <a:cs typeface="Times New Roman" pitchFamily="18" charset="0"/>
                      </a:endParaRPr>
                    </a:p>
                  </a:txBody>
                  <a:tcPr marL="54091" marR="54091" marT="0" marB="0"/>
                </a:tc>
              </a:tr>
            </a:tbl>
          </a:graphicData>
        </a:graphic>
      </p:graphicFrame>
    </p:spTree>
    <p:extLst>
      <p:ext uri="{BB962C8B-B14F-4D97-AF65-F5344CB8AC3E}">
        <p14:creationId xmlns:p14="http://schemas.microsoft.com/office/powerpoint/2010/main" val="1961510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Таблица 6"/>
          <p:cNvGraphicFramePr>
            <a:graphicFrameLocks noGrp="1"/>
          </p:cNvGraphicFramePr>
          <p:nvPr/>
        </p:nvGraphicFramePr>
        <p:xfrm>
          <a:off x="1" y="0"/>
          <a:ext cx="9144000" cy="928670"/>
        </p:xfrm>
        <a:graphic>
          <a:graphicData uri="http://schemas.openxmlformats.org/drawingml/2006/table">
            <a:tbl>
              <a:tblPr>
                <a:tableStyleId>{284E427A-3D55-4303-BF80-6455036E1DE7}</a:tableStyleId>
              </a:tblPr>
              <a:tblGrid>
                <a:gridCol w="1190958"/>
                <a:gridCol w="1833052"/>
                <a:gridCol w="1152004"/>
                <a:gridCol w="1728006"/>
                <a:gridCol w="3239980"/>
              </a:tblGrid>
              <a:tr h="928670">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Название</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err="1">
                          <a:solidFill>
                            <a:srgbClr val="C00000"/>
                          </a:solidFill>
                          <a:latin typeface="Times New Roman" pitchFamily="18" charset="0"/>
                          <a:cs typeface="Times New Roman" pitchFamily="18" charset="0"/>
                        </a:rPr>
                        <a:t>Ко-во</a:t>
                      </a:r>
                      <a:r>
                        <a:rPr lang="ru-RU" sz="2000" b="1" dirty="0">
                          <a:solidFill>
                            <a:srgbClr val="C00000"/>
                          </a:solidFill>
                          <a:latin typeface="Times New Roman" pitchFamily="18" charset="0"/>
                          <a:cs typeface="Times New Roman" pitchFamily="18" charset="0"/>
                        </a:rPr>
                        <a:t>, шт.</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Кто предоставил</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История экспонатов</a:t>
                      </a:r>
                      <a:endParaRPr lang="ru-RU" sz="1400" b="1" dirty="0">
                        <a:solidFill>
                          <a:srgbClr val="C00000"/>
                        </a:solidFill>
                        <a:latin typeface="Times New Roman" pitchFamily="18" charset="0"/>
                        <a:ea typeface="Calibri"/>
                        <a:cs typeface="Times New Roman" pitchFamily="18" charset="0"/>
                      </a:endParaRPr>
                    </a:p>
                  </a:txBody>
                  <a:tcPr marL="54091" marR="54091" marT="0" marB="0"/>
                </a:tc>
              </a:tr>
            </a:tbl>
          </a:graphicData>
        </a:graphic>
      </p:graphicFrame>
      <p:graphicFrame>
        <p:nvGraphicFramePr>
          <p:cNvPr id="8" name="Таблица 7"/>
          <p:cNvGraphicFramePr>
            <a:graphicFrameLocks noGrp="1"/>
          </p:cNvGraphicFramePr>
          <p:nvPr/>
        </p:nvGraphicFramePr>
        <p:xfrm>
          <a:off x="1" y="857232"/>
          <a:ext cx="9144031" cy="6000767"/>
        </p:xfrm>
        <a:graphic>
          <a:graphicData uri="http://schemas.openxmlformats.org/drawingml/2006/table">
            <a:tbl>
              <a:tblPr>
                <a:tableStyleId>{284E427A-3D55-4303-BF80-6455036E1DE7}</a:tableStyleId>
              </a:tblPr>
              <a:tblGrid>
                <a:gridCol w="1162689"/>
                <a:gridCol w="1854070"/>
                <a:gridCol w="1112442"/>
                <a:gridCol w="1824175"/>
                <a:gridCol w="3190655"/>
              </a:tblGrid>
              <a:tr h="2470736">
                <a:tc>
                  <a:txBody>
                    <a:bodyPr/>
                    <a:lstStyle/>
                    <a:p>
                      <a:pPr algn="just">
                        <a:lnSpc>
                          <a:spcPct val="115000"/>
                        </a:lnSpc>
                        <a:spcAft>
                          <a:spcPts val="0"/>
                        </a:spcAft>
                      </a:pPr>
                      <a:r>
                        <a:rPr lang="ru-RU" sz="1800" dirty="0">
                          <a:latin typeface="Times New Roman" pitchFamily="18" charset="0"/>
                          <a:cs typeface="Times New Roman" pitchFamily="18" charset="0"/>
                        </a:rPr>
                        <a:t>21</a:t>
                      </a:r>
                      <a:endParaRPr lang="ru-RU" sz="1800" dirty="0">
                        <a:solidFill>
                          <a:srgbClr val="990033"/>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Плетеные половики</a:t>
                      </a:r>
                      <a:endParaRPr lang="ru-RU" sz="1800" dirty="0">
                        <a:solidFill>
                          <a:srgbClr val="990033"/>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4</a:t>
                      </a:r>
                      <a:endParaRPr lang="ru-RU" sz="1800" dirty="0">
                        <a:solidFill>
                          <a:srgbClr val="990033"/>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err="1">
                          <a:latin typeface="Times New Roman" pitchFamily="18" charset="0"/>
                          <a:cs typeface="Times New Roman" pitchFamily="18" charset="0"/>
                        </a:rPr>
                        <a:t>Федашева</a:t>
                      </a:r>
                      <a:r>
                        <a:rPr lang="ru-RU" sz="1800" dirty="0">
                          <a:latin typeface="Times New Roman" pitchFamily="18" charset="0"/>
                          <a:cs typeface="Times New Roman" pitchFamily="18" charset="0"/>
                        </a:rPr>
                        <a:t> Н.В., воспитатель ДОУ</a:t>
                      </a:r>
                      <a:endParaRPr lang="ru-RU" sz="1800" dirty="0">
                        <a:solidFill>
                          <a:srgbClr val="990033"/>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Половики сплетены бабушкой дарителя и долгое время использовались у нее в доме, затем были переданы к нам в музей</a:t>
                      </a:r>
                      <a:endParaRPr lang="ru-RU" sz="1800" dirty="0">
                        <a:solidFill>
                          <a:srgbClr val="990033"/>
                        </a:solidFill>
                        <a:latin typeface="Times New Roman" pitchFamily="18" charset="0"/>
                        <a:ea typeface="Calibri"/>
                        <a:cs typeface="Times New Roman" pitchFamily="18" charset="0"/>
                      </a:endParaRPr>
                    </a:p>
                  </a:txBody>
                  <a:tcPr marL="60540" marR="60540" marT="0" marB="0"/>
                </a:tc>
              </a:tr>
              <a:tr h="1409119">
                <a:tc>
                  <a:txBody>
                    <a:bodyPr/>
                    <a:lstStyle/>
                    <a:p>
                      <a:pPr algn="just">
                        <a:lnSpc>
                          <a:spcPct val="115000"/>
                        </a:lnSpc>
                        <a:spcAft>
                          <a:spcPts val="0"/>
                        </a:spcAft>
                      </a:pPr>
                      <a:r>
                        <a:rPr lang="ru-RU" sz="1800">
                          <a:latin typeface="Times New Roman" pitchFamily="18" charset="0"/>
                          <a:cs typeface="Times New Roman" pitchFamily="18" charset="0"/>
                        </a:rPr>
                        <a:t>22</a:t>
                      </a:r>
                      <a:endParaRPr lang="ru-RU" sz="1800">
                        <a:solidFill>
                          <a:srgbClr val="990033"/>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Рогатина </a:t>
                      </a:r>
                      <a:r>
                        <a:rPr lang="ru-RU" sz="1800" dirty="0" err="1">
                          <a:latin typeface="Times New Roman" pitchFamily="18" charset="0"/>
                          <a:cs typeface="Times New Roman" pitchFamily="18" charset="0"/>
                        </a:rPr>
                        <a:t>деревнянная</a:t>
                      </a:r>
                      <a:endParaRPr lang="ru-RU" sz="1800" dirty="0">
                        <a:solidFill>
                          <a:srgbClr val="990033"/>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1</a:t>
                      </a:r>
                      <a:endParaRPr lang="ru-RU" sz="1800" dirty="0">
                        <a:solidFill>
                          <a:srgbClr val="990033"/>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Изготовлена творческой группой ДОУ </a:t>
                      </a:r>
                      <a:endParaRPr lang="ru-RU" sz="1800" dirty="0">
                        <a:solidFill>
                          <a:srgbClr val="990033"/>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endParaRPr lang="ru-RU" sz="1800" dirty="0">
                        <a:solidFill>
                          <a:srgbClr val="990033"/>
                        </a:solidFill>
                        <a:latin typeface="Times New Roman" pitchFamily="18" charset="0"/>
                        <a:ea typeface="Calibri"/>
                        <a:cs typeface="Times New Roman" pitchFamily="18" charset="0"/>
                      </a:endParaRPr>
                    </a:p>
                  </a:txBody>
                  <a:tcPr marL="60540" marR="60540" marT="0" marB="0"/>
                </a:tc>
              </a:tr>
              <a:tr h="2120912">
                <a:tc>
                  <a:txBody>
                    <a:bodyPr/>
                    <a:lstStyle/>
                    <a:p>
                      <a:pPr algn="just">
                        <a:lnSpc>
                          <a:spcPct val="115000"/>
                        </a:lnSpc>
                        <a:spcAft>
                          <a:spcPts val="0"/>
                        </a:spcAft>
                      </a:pPr>
                      <a:r>
                        <a:rPr lang="ru-RU" sz="1800">
                          <a:latin typeface="Times New Roman" pitchFamily="18" charset="0"/>
                          <a:cs typeface="Times New Roman" pitchFamily="18" charset="0"/>
                        </a:rPr>
                        <a:t>23</a:t>
                      </a:r>
                      <a:endParaRPr lang="ru-RU" sz="1800">
                        <a:solidFill>
                          <a:srgbClr val="990033"/>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Куклы, изображающие жителей мордовской деревни</a:t>
                      </a:r>
                      <a:endParaRPr lang="ru-RU" sz="1800" dirty="0">
                        <a:solidFill>
                          <a:srgbClr val="990033"/>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3</a:t>
                      </a:r>
                      <a:endParaRPr lang="ru-RU" sz="1800" dirty="0">
                        <a:solidFill>
                          <a:srgbClr val="990033"/>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Изготовлены творческой группой ДОУ </a:t>
                      </a:r>
                      <a:endParaRPr lang="ru-RU" sz="1800" dirty="0">
                        <a:solidFill>
                          <a:srgbClr val="990033"/>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endParaRPr lang="ru-RU" sz="1800" dirty="0">
                        <a:solidFill>
                          <a:srgbClr val="990033"/>
                        </a:solidFill>
                        <a:latin typeface="Times New Roman" pitchFamily="18" charset="0"/>
                        <a:ea typeface="Calibri"/>
                        <a:cs typeface="Times New Roman" pitchFamily="18" charset="0"/>
                      </a:endParaRPr>
                    </a:p>
                  </a:txBody>
                  <a:tcPr marL="60540" marR="60540" marT="0" marB="0"/>
                </a:tc>
              </a:tr>
            </a:tbl>
          </a:graphicData>
        </a:graphic>
      </p:graphicFrame>
    </p:spTree>
    <p:extLst>
      <p:ext uri="{BB962C8B-B14F-4D97-AF65-F5344CB8AC3E}">
        <p14:creationId xmlns:p14="http://schemas.microsoft.com/office/powerpoint/2010/main" val="2502990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Таблица 6"/>
          <p:cNvGraphicFramePr>
            <a:graphicFrameLocks noGrp="1"/>
          </p:cNvGraphicFramePr>
          <p:nvPr/>
        </p:nvGraphicFramePr>
        <p:xfrm>
          <a:off x="1" y="0"/>
          <a:ext cx="9143999" cy="1357298"/>
        </p:xfrm>
        <a:graphic>
          <a:graphicData uri="http://schemas.openxmlformats.org/drawingml/2006/table">
            <a:tbl>
              <a:tblPr>
                <a:tableStyleId>{284E427A-3D55-4303-BF80-6455036E1DE7}</a:tableStyleId>
              </a:tblPr>
              <a:tblGrid>
                <a:gridCol w="601845"/>
                <a:gridCol w="2241962"/>
                <a:gridCol w="1371002"/>
                <a:gridCol w="2496383"/>
                <a:gridCol w="2432807"/>
              </a:tblGrid>
              <a:tr h="1357298">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Название</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err="1">
                          <a:solidFill>
                            <a:srgbClr val="C00000"/>
                          </a:solidFill>
                          <a:latin typeface="Times New Roman" pitchFamily="18" charset="0"/>
                          <a:cs typeface="Times New Roman" pitchFamily="18" charset="0"/>
                        </a:rPr>
                        <a:t>Ко-во</a:t>
                      </a:r>
                      <a:r>
                        <a:rPr lang="ru-RU" sz="2000" b="1" dirty="0">
                          <a:solidFill>
                            <a:srgbClr val="C00000"/>
                          </a:solidFill>
                          <a:latin typeface="Times New Roman" pitchFamily="18" charset="0"/>
                          <a:cs typeface="Times New Roman" pitchFamily="18" charset="0"/>
                        </a:rPr>
                        <a:t>, шт.</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Кто предоставил</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История экспонатов</a:t>
                      </a:r>
                      <a:endParaRPr lang="ru-RU" sz="1400" b="1" dirty="0">
                        <a:solidFill>
                          <a:srgbClr val="C00000"/>
                        </a:solidFill>
                        <a:latin typeface="Times New Roman" pitchFamily="18" charset="0"/>
                        <a:ea typeface="Calibri"/>
                        <a:cs typeface="Times New Roman" pitchFamily="18" charset="0"/>
                      </a:endParaRPr>
                    </a:p>
                  </a:txBody>
                  <a:tcPr marL="54091" marR="54091" marT="0" marB="0"/>
                </a:tc>
              </a:tr>
            </a:tbl>
          </a:graphicData>
        </a:graphic>
      </p:graphicFrame>
      <p:graphicFrame>
        <p:nvGraphicFramePr>
          <p:cNvPr id="6" name="Таблица 5"/>
          <p:cNvGraphicFramePr>
            <a:graphicFrameLocks noGrp="1"/>
          </p:cNvGraphicFramePr>
          <p:nvPr/>
        </p:nvGraphicFramePr>
        <p:xfrm>
          <a:off x="-1" y="1357297"/>
          <a:ext cx="9144000" cy="5500702"/>
        </p:xfrm>
        <a:graphic>
          <a:graphicData uri="http://schemas.openxmlformats.org/drawingml/2006/table">
            <a:tbl>
              <a:tblPr>
                <a:tableStyleId>{284E427A-3D55-4303-BF80-6455036E1DE7}</a:tableStyleId>
              </a:tblPr>
              <a:tblGrid>
                <a:gridCol w="530064"/>
                <a:gridCol w="2313746"/>
                <a:gridCol w="1389523"/>
                <a:gridCol w="2455333"/>
                <a:gridCol w="2455334"/>
              </a:tblGrid>
              <a:tr h="1187065">
                <a:tc>
                  <a:txBody>
                    <a:bodyPr/>
                    <a:lstStyle/>
                    <a:p>
                      <a:pPr algn="just">
                        <a:lnSpc>
                          <a:spcPct val="115000"/>
                        </a:lnSpc>
                        <a:spcAft>
                          <a:spcPts val="0"/>
                        </a:spcAft>
                      </a:pPr>
                      <a:r>
                        <a:rPr lang="ru-RU" sz="1800" dirty="0">
                          <a:latin typeface="Times New Roman" pitchFamily="18" charset="0"/>
                          <a:cs typeface="Times New Roman" pitchFamily="18" charset="0"/>
                        </a:rPr>
                        <a:t>24</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Декоративные настенные  панно</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3</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Изготовлены творческой группой ДОУ </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endParaRPr lang="ru-RU" sz="1800" dirty="0">
                        <a:latin typeface="Times New Roman" pitchFamily="18" charset="0"/>
                        <a:ea typeface="Calibri"/>
                        <a:cs typeface="Times New Roman" pitchFamily="18" charset="0"/>
                      </a:endParaRPr>
                    </a:p>
                  </a:txBody>
                  <a:tcPr marL="60540" marR="60540" marT="0" marB="0"/>
                </a:tc>
              </a:tr>
              <a:tr h="1740154">
                <a:tc>
                  <a:txBody>
                    <a:bodyPr/>
                    <a:lstStyle/>
                    <a:p>
                      <a:pPr algn="just">
                        <a:lnSpc>
                          <a:spcPct val="115000"/>
                        </a:lnSpc>
                        <a:spcAft>
                          <a:spcPts val="0"/>
                        </a:spcAft>
                      </a:pPr>
                      <a:r>
                        <a:rPr lang="ru-RU" sz="1800">
                          <a:latin typeface="Times New Roman" pitchFamily="18" charset="0"/>
                          <a:cs typeface="Times New Roman" pitchFamily="18" charset="0"/>
                        </a:rPr>
                        <a:t>25</a:t>
                      </a:r>
                      <a:endParaRPr lang="ru-RU" sz="180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Рушник</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1</a:t>
                      </a:r>
                      <a:endParaRPr lang="ru-RU" sz="1800" dirty="0">
                        <a:latin typeface="Times New Roman" pitchFamily="18" charset="0"/>
                        <a:ea typeface="Calibri"/>
                        <a:cs typeface="Times New Roman" pitchFamily="18" charset="0"/>
                      </a:endParaRPr>
                    </a:p>
                  </a:txBody>
                  <a:tcPr marL="60540" marR="605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Родители воспитанников группы №8</a:t>
                      </a:r>
                      <a:endParaRPr lang="ru-RU" sz="1800" dirty="0" smtClean="0">
                        <a:solidFill>
                          <a:srgbClr val="C00000"/>
                        </a:solidFill>
                        <a:latin typeface="Times New Roman" pitchFamily="18" charset="0"/>
                        <a:ea typeface="Calibri"/>
                        <a:cs typeface="Times New Roman" pitchFamily="18" charset="0"/>
                      </a:endParaRPr>
                    </a:p>
                    <a:p>
                      <a:pPr algn="just">
                        <a:lnSpc>
                          <a:spcPct val="115000"/>
                        </a:lnSpc>
                        <a:spcAft>
                          <a:spcPts val="0"/>
                        </a:spcAft>
                      </a:pPr>
                      <a:endParaRPr lang="ru-RU" sz="1800" dirty="0">
                        <a:latin typeface="Times New Roman" pitchFamily="18" charset="0"/>
                        <a:ea typeface="Calibri"/>
                        <a:cs typeface="Times New Roman" pitchFamily="18" charset="0"/>
                      </a:endParaRPr>
                    </a:p>
                  </a:txBody>
                  <a:tcPr marL="60540" marR="605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Экспонаты переданы для украшения мини-музея национальной культуры</a:t>
                      </a:r>
                      <a:endParaRPr lang="ru-RU" sz="1800" dirty="0" smtClean="0">
                        <a:solidFill>
                          <a:srgbClr val="660033"/>
                        </a:solidFill>
                        <a:latin typeface="Times New Roman" pitchFamily="18" charset="0"/>
                        <a:ea typeface="Calibri"/>
                        <a:cs typeface="Times New Roman" pitchFamily="18" charset="0"/>
                      </a:endParaRPr>
                    </a:p>
                    <a:p>
                      <a:pPr algn="just">
                        <a:lnSpc>
                          <a:spcPct val="115000"/>
                        </a:lnSpc>
                        <a:spcAft>
                          <a:spcPts val="0"/>
                        </a:spcAft>
                      </a:pPr>
                      <a:endParaRPr lang="ru-RU" sz="1800" dirty="0">
                        <a:latin typeface="Times New Roman" pitchFamily="18" charset="0"/>
                        <a:ea typeface="Calibri"/>
                        <a:cs typeface="Times New Roman" pitchFamily="18" charset="0"/>
                      </a:endParaRPr>
                    </a:p>
                  </a:txBody>
                  <a:tcPr marL="60540" marR="60540" marT="0" marB="0"/>
                </a:tc>
              </a:tr>
              <a:tr h="1386418">
                <a:tc>
                  <a:txBody>
                    <a:bodyPr/>
                    <a:lstStyle/>
                    <a:p>
                      <a:pPr algn="just">
                        <a:lnSpc>
                          <a:spcPct val="115000"/>
                        </a:lnSpc>
                        <a:spcAft>
                          <a:spcPts val="0"/>
                        </a:spcAft>
                      </a:pPr>
                      <a:r>
                        <a:rPr lang="ru-RU" sz="1800">
                          <a:latin typeface="Times New Roman" pitchFamily="18" charset="0"/>
                          <a:cs typeface="Times New Roman" pitchFamily="18" charset="0"/>
                        </a:rPr>
                        <a:t>26</a:t>
                      </a:r>
                      <a:endParaRPr lang="ru-RU" sz="180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Вязаные салфетки с национальной символикой</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2</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smtClean="0">
                          <a:latin typeface="Times New Roman" pitchFamily="18" charset="0"/>
                          <a:cs typeface="Times New Roman" pitchFamily="18" charset="0"/>
                        </a:rPr>
                        <a:t>Изготовлены творческой группой ДОУ </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endParaRPr lang="ru-RU" sz="1800" dirty="0">
                        <a:latin typeface="Times New Roman" pitchFamily="18" charset="0"/>
                        <a:ea typeface="Calibri"/>
                        <a:cs typeface="Times New Roman" pitchFamily="18" charset="0"/>
                      </a:endParaRPr>
                    </a:p>
                  </a:txBody>
                  <a:tcPr marL="60540" marR="60540" marT="0" marB="0"/>
                </a:tc>
              </a:tr>
              <a:tr h="1187065">
                <a:tc>
                  <a:txBody>
                    <a:bodyPr/>
                    <a:lstStyle/>
                    <a:p>
                      <a:pPr algn="just">
                        <a:lnSpc>
                          <a:spcPct val="115000"/>
                        </a:lnSpc>
                        <a:spcAft>
                          <a:spcPts val="0"/>
                        </a:spcAft>
                      </a:pPr>
                      <a:r>
                        <a:rPr lang="ru-RU" sz="1800">
                          <a:latin typeface="Times New Roman" pitchFamily="18" charset="0"/>
                          <a:cs typeface="Times New Roman" pitchFamily="18" charset="0"/>
                        </a:rPr>
                        <a:t>27</a:t>
                      </a:r>
                      <a:endParaRPr lang="ru-RU" sz="180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Мордовский национальный костюм</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1</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Творческая группа ДОУ</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endParaRPr lang="ru-RU" sz="1800" dirty="0">
                        <a:latin typeface="Times New Roman" pitchFamily="18" charset="0"/>
                        <a:ea typeface="Calibri"/>
                        <a:cs typeface="Times New Roman" pitchFamily="18" charset="0"/>
                      </a:endParaRPr>
                    </a:p>
                  </a:txBody>
                  <a:tcPr marL="60540" marR="60540" marT="0" marB="0"/>
                </a:tc>
              </a:tr>
            </a:tbl>
          </a:graphicData>
        </a:graphic>
      </p:graphicFrame>
    </p:spTree>
    <p:extLst>
      <p:ext uri="{BB962C8B-B14F-4D97-AF65-F5344CB8AC3E}">
        <p14:creationId xmlns:p14="http://schemas.microsoft.com/office/powerpoint/2010/main" val="2502990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Таблица 6"/>
          <p:cNvGraphicFramePr>
            <a:graphicFrameLocks noGrp="1"/>
          </p:cNvGraphicFramePr>
          <p:nvPr/>
        </p:nvGraphicFramePr>
        <p:xfrm>
          <a:off x="1" y="0"/>
          <a:ext cx="9143999" cy="1357298"/>
        </p:xfrm>
        <a:graphic>
          <a:graphicData uri="http://schemas.openxmlformats.org/drawingml/2006/table">
            <a:tbl>
              <a:tblPr>
                <a:tableStyleId>{284E427A-3D55-4303-BF80-6455036E1DE7}</a:tableStyleId>
              </a:tblPr>
              <a:tblGrid>
                <a:gridCol w="601845"/>
                <a:gridCol w="2241962"/>
                <a:gridCol w="1371002"/>
                <a:gridCol w="2496383"/>
                <a:gridCol w="2432807"/>
              </a:tblGrid>
              <a:tr h="1357298">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Название</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err="1">
                          <a:solidFill>
                            <a:srgbClr val="C00000"/>
                          </a:solidFill>
                          <a:latin typeface="Times New Roman" pitchFamily="18" charset="0"/>
                          <a:cs typeface="Times New Roman" pitchFamily="18" charset="0"/>
                        </a:rPr>
                        <a:t>Ко-во</a:t>
                      </a:r>
                      <a:r>
                        <a:rPr lang="ru-RU" sz="2000" b="1" dirty="0">
                          <a:solidFill>
                            <a:srgbClr val="C00000"/>
                          </a:solidFill>
                          <a:latin typeface="Times New Roman" pitchFamily="18" charset="0"/>
                          <a:cs typeface="Times New Roman" pitchFamily="18" charset="0"/>
                        </a:rPr>
                        <a:t>, шт.</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Кто предоставил</a:t>
                      </a:r>
                      <a:endParaRPr lang="ru-RU" sz="1400" b="1" dirty="0">
                        <a:solidFill>
                          <a:srgbClr val="C00000"/>
                        </a:solidFill>
                        <a:latin typeface="Times New Roman" pitchFamily="18" charset="0"/>
                        <a:ea typeface="Calibri"/>
                        <a:cs typeface="Times New Roman" pitchFamily="18" charset="0"/>
                      </a:endParaRPr>
                    </a:p>
                  </a:txBody>
                  <a:tcPr marL="54091" marR="54091" marT="0" marB="0"/>
                </a:tc>
                <a:tc>
                  <a:txBody>
                    <a:bodyPr/>
                    <a:lstStyle/>
                    <a:p>
                      <a:pPr algn="ctr">
                        <a:lnSpc>
                          <a:spcPct val="115000"/>
                        </a:lnSpc>
                        <a:spcAft>
                          <a:spcPts val="0"/>
                        </a:spcAft>
                      </a:pPr>
                      <a:r>
                        <a:rPr lang="ru-RU" sz="2000" b="1" dirty="0">
                          <a:solidFill>
                            <a:srgbClr val="C00000"/>
                          </a:solidFill>
                          <a:latin typeface="Times New Roman" pitchFamily="18" charset="0"/>
                          <a:cs typeface="Times New Roman" pitchFamily="18" charset="0"/>
                        </a:rPr>
                        <a:t>История экспонатов</a:t>
                      </a:r>
                      <a:endParaRPr lang="ru-RU" sz="1400" b="1" dirty="0">
                        <a:solidFill>
                          <a:srgbClr val="C00000"/>
                        </a:solidFill>
                        <a:latin typeface="Times New Roman" pitchFamily="18" charset="0"/>
                        <a:ea typeface="Calibri"/>
                        <a:cs typeface="Times New Roman" pitchFamily="18" charset="0"/>
                      </a:endParaRPr>
                    </a:p>
                  </a:txBody>
                  <a:tcPr marL="54091" marR="54091" marT="0" marB="0"/>
                </a:tc>
              </a:tr>
            </a:tbl>
          </a:graphicData>
        </a:graphic>
      </p:graphicFrame>
      <p:graphicFrame>
        <p:nvGraphicFramePr>
          <p:cNvPr id="6" name="Таблица 5"/>
          <p:cNvGraphicFramePr>
            <a:graphicFrameLocks noGrp="1"/>
          </p:cNvGraphicFramePr>
          <p:nvPr/>
        </p:nvGraphicFramePr>
        <p:xfrm>
          <a:off x="-1" y="785793"/>
          <a:ext cx="9144000" cy="6309360"/>
        </p:xfrm>
        <a:graphic>
          <a:graphicData uri="http://schemas.openxmlformats.org/drawingml/2006/table">
            <a:tbl>
              <a:tblPr>
                <a:tableStyleId>{284E427A-3D55-4303-BF80-6455036E1DE7}</a:tableStyleId>
              </a:tblPr>
              <a:tblGrid>
                <a:gridCol w="530064"/>
                <a:gridCol w="2313746"/>
                <a:gridCol w="1389523"/>
                <a:gridCol w="2455333"/>
                <a:gridCol w="2455334"/>
              </a:tblGrid>
              <a:tr h="1518052">
                <a:tc>
                  <a:txBody>
                    <a:bodyPr/>
                    <a:lstStyle/>
                    <a:p>
                      <a:pPr algn="just">
                        <a:lnSpc>
                          <a:spcPct val="115000"/>
                        </a:lnSpc>
                        <a:spcAft>
                          <a:spcPts val="0"/>
                        </a:spcAft>
                      </a:pPr>
                      <a:r>
                        <a:rPr lang="ru-RU" sz="1800" dirty="0" smtClean="0">
                          <a:latin typeface="Times New Roman" pitchFamily="18" charset="0"/>
                          <a:cs typeface="Times New Roman" pitchFamily="18" charset="0"/>
                        </a:rPr>
                        <a:t>28</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smtClean="0">
                          <a:latin typeface="Times New Roman" pitchFamily="18" charset="0"/>
                          <a:ea typeface="Calibri"/>
                          <a:cs typeface="Times New Roman" pitchFamily="18" charset="0"/>
                        </a:rPr>
                        <a:t>Лапти</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ea typeface="Calibri"/>
                          <a:cs typeface="Times New Roman" pitchFamily="18" charset="0"/>
                        </a:rPr>
                        <a:t>1</a:t>
                      </a:r>
                    </a:p>
                  </a:txBody>
                  <a:tcPr marL="60540" marR="605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Родители воспитанников группы №5</a:t>
                      </a:r>
                      <a:endParaRPr lang="ru-RU" sz="1800" dirty="0" smtClean="0">
                        <a:solidFill>
                          <a:srgbClr val="C00000"/>
                        </a:solidFill>
                        <a:latin typeface="Times New Roman" pitchFamily="18" charset="0"/>
                        <a:ea typeface="Calibri"/>
                        <a:cs typeface="Times New Roman" pitchFamily="18" charset="0"/>
                      </a:endParaRPr>
                    </a:p>
                    <a:p>
                      <a:pPr algn="just">
                        <a:lnSpc>
                          <a:spcPct val="115000"/>
                        </a:lnSpc>
                        <a:spcAft>
                          <a:spcPts val="0"/>
                        </a:spcAft>
                      </a:pPr>
                      <a:endParaRPr lang="ru-RU" sz="1800" dirty="0">
                        <a:latin typeface="Times New Roman" pitchFamily="18" charset="0"/>
                        <a:ea typeface="Calibri"/>
                        <a:cs typeface="Times New Roman" pitchFamily="18" charset="0"/>
                      </a:endParaRPr>
                    </a:p>
                  </a:txBody>
                  <a:tcPr marL="60540" marR="605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Экспонаты переданы для украшения мини-музея национальной культуры</a:t>
                      </a:r>
                      <a:endParaRPr lang="ru-RU" sz="1800" dirty="0" smtClean="0">
                        <a:solidFill>
                          <a:srgbClr val="660033"/>
                        </a:solidFill>
                        <a:latin typeface="Times New Roman" pitchFamily="18" charset="0"/>
                        <a:ea typeface="Calibri"/>
                        <a:cs typeface="Times New Roman" pitchFamily="18" charset="0"/>
                      </a:endParaRPr>
                    </a:p>
                    <a:p>
                      <a:pPr algn="just">
                        <a:lnSpc>
                          <a:spcPct val="115000"/>
                        </a:lnSpc>
                        <a:spcAft>
                          <a:spcPts val="0"/>
                        </a:spcAft>
                      </a:pPr>
                      <a:endParaRPr lang="ru-RU" sz="1800" dirty="0">
                        <a:latin typeface="Times New Roman" pitchFamily="18" charset="0"/>
                        <a:ea typeface="Calibri"/>
                        <a:cs typeface="Times New Roman" pitchFamily="18" charset="0"/>
                      </a:endParaRPr>
                    </a:p>
                  </a:txBody>
                  <a:tcPr marL="60540" marR="60540" marT="0" marB="0"/>
                </a:tc>
              </a:tr>
              <a:tr h="1518052">
                <a:tc>
                  <a:txBody>
                    <a:bodyPr/>
                    <a:lstStyle/>
                    <a:p>
                      <a:pPr algn="just">
                        <a:lnSpc>
                          <a:spcPct val="115000"/>
                        </a:lnSpc>
                        <a:spcAft>
                          <a:spcPts val="0"/>
                        </a:spcAft>
                      </a:pPr>
                      <a:r>
                        <a:rPr lang="ru-RU" sz="1800" dirty="0" smtClean="0">
                          <a:latin typeface="Times New Roman" pitchFamily="18" charset="0"/>
                          <a:cs typeface="Times New Roman" pitchFamily="18" charset="0"/>
                        </a:rPr>
                        <a:t>29</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b="0" dirty="0" smtClean="0">
                          <a:solidFill>
                            <a:schemeClr val="tx1"/>
                          </a:solidFill>
                          <a:latin typeface="Times New Roman" pitchFamily="18" charset="0"/>
                          <a:cs typeface="Times New Roman" pitchFamily="18" charset="0"/>
                        </a:rPr>
                        <a:t>Кузовок </a:t>
                      </a:r>
                      <a:endParaRPr lang="ru-RU" sz="1800" b="0" dirty="0">
                        <a:solidFill>
                          <a:schemeClr val="tx1"/>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1</a:t>
                      </a:r>
                      <a:endParaRPr lang="ru-RU" sz="1800" dirty="0">
                        <a:latin typeface="Times New Roman" pitchFamily="18" charset="0"/>
                        <a:ea typeface="Calibri"/>
                        <a:cs typeface="Times New Roman" pitchFamily="18" charset="0"/>
                      </a:endParaRPr>
                    </a:p>
                  </a:txBody>
                  <a:tcPr marL="60540" marR="605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Родители воспитанников группы №6</a:t>
                      </a:r>
                      <a:endParaRPr lang="ru-RU" sz="1800" dirty="0" smtClean="0">
                        <a:solidFill>
                          <a:srgbClr val="C00000"/>
                        </a:solidFill>
                        <a:latin typeface="Times New Roman" pitchFamily="18" charset="0"/>
                        <a:ea typeface="Calibri"/>
                        <a:cs typeface="Times New Roman" pitchFamily="18" charset="0"/>
                      </a:endParaRPr>
                    </a:p>
                    <a:p>
                      <a:pPr algn="just">
                        <a:lnSpc>
                          <a:spcPct val="115000"/>
                        </a:lnSpc>
                        <a:spcAft>
                          <a:spcPts val="0"/>
                        </a:spcAft>
                      </a:pPr>
                      <a:endParaRPr lang="ru-RU" sz="1800" dirty="0" smtClean="0">
                        <a:latin typeface="Times New Roman" pitchFamily="18" charset="0"/>
                        <a:ea typeface="Calibri"/>
                        <a:cs typeface="Times New Roman" pitchFamily="18" charset="0"/>
                      </a:endParaRPr>
                    </a:p>
                    <a:p>
                      <a:pPr algn="just">
                        <a:lnSpc>
                          <a:spcPct val="115000"/>
                        </a:lnSpc>
                        <a:spcAft>
                          <a:spcPts val="0"/>
                        </a:spcAft>
                      </a:pPr>
                      <a:endParaRPr lang="ru-RU" sz="1800" dirty="0">
                        <a:latin typeface="Times New Roman" pitchFamily="18" charset="0"/>
                        <a:ea typeface="Calibri"/>
                        <a:cs typeface="Times New Roman" pitchFamily="18" charset="0"/>
                      </a:endParaRPr>
                    </a:p>
                  </a:txBody>
                  <a:tcPr marL="60540" marR="605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Экспонаты переданы для украшения мини-музея национальной культуры</a:t>
                      </a:r>
                      <a:endParaRPr lang="ru-RU" sz="1800" dirty="0" smtClean="0">
                        <a:solidFill>
                          <a:srgbClr val="660033"/>
                        </a:solidFill>
                        <a:latin typeface="Times New Roman" pitchFamily="18" charset="0"/>
                        <a:ea typeface="Calibri"/>
                        <a:cs typeface="Times New Roman" pitchFamily="18" charset="0"/>
                      </a:endParaRPr>
                    </a:p>
                    <a:p>
                      <a:pPr algn="just">
                        <a:lnSpc>
                          <a:spcPct val="115000"/>
                        </a:lnSpc>
                        <a:spcAft>
                          <a:spcPts val="0"/>
                        </a:spcAft>
                      </a:pPr>
                      <a:endParaRPr lang="ru-RU" sz="1800" dirty="0">
                        <a:latin typeface="Times New Roman" pitchFamily="18" charset="0"/>
                        <a:ea typeface="Calibri"/>
                        <a:cs typeface="Times New Roman" pitchFamily="18" charset="0"/>
                      </a:endParaRPr>
                    </a:p>
                  </a:txBody>
                  <a:tcPr marL="60540" marR="60540" marT="0" marB="0"/>
                </a:tc>
              </a:tr>
              <a:tr h="1518052">
                <a:tc>
                  <a:txBody>
                    <a:bodyPr/>
                    <a:lstStyle/>
                    <a:p>
                      <a:pPr algn="just">
                        <a:lnSpc>
                          <a:spcPct val="115000"/>
                        </a:lnSpc>
                        <a:spcAft>
                          <a:spcPts val="0"/>
                        </a:spcAft>
                      </a:pPr>
                      <a:r>
                        <a:rPr lang="ru-RU" sz="1800" dirty="0" smtClean="0">
                          <a:latin typeface="Times New Roman" pitchFamily="18" charset="0"/>
                          <a:ea typeface="Calibri"/>
                          <a:cs typeface="Times New Roman" pitchFamily="18" charset="0"/>
                        </a:rPr>
                        <a:t>30</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b="0" dirty="0" smtClean="0">
                          <a:solidFill>
                            <a:schemeClr val="tx1"/>
                          </a:solidFill>
                          <a:latin typeface="Times New Roman" pitchFamily="18" charset="0"/>
                          <a:cs typeface="Times New Roman" pitchFamily="18" charset="0"/>
                        </a:rPr>
                        <a:t>Керосиновые лампы </a:t>
                      </a:r>
                      <a:endParaRPr lang="ru-RU" sz="1800" b="0" dirty="0">
                        <a:solidFill>
                          <a:schemeClr val="tx1"/>
                        </a:solidFill>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a:latin typeface="Times New Roman" pitchFamily="18" charset="0"/>
                          <a:cs typeface="Times New Roman" pitchFamily="18" charset="0"/>
                        </a:rPr>
                        <a:t>2</a:t>
                      </a:r>
                      <a:endParaRPr lang="ru-RU" sz="1800" dirty="0">
                        <a:latin typeface="Times New Roman" pitchFamily="18" charset="0"/>
                        <a:ea typeface="Calibri"/>
                        <a:cs typeface="Times New Roman" pitchFamily="18" charset="0"/>
                      </a:endParaRPr>
                    </a:p>
                  </a:txBody>
                  <a:tcPr marL="60540" marR="605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воспитатель ДОУ</a:t>
                      </a:r>
                      <a:endParaRPr lang="ru-RU" sz="1800" dirty="0" smtClean="0">
                        <a:solidFill>
                          <a:srgbClr val="990033"/>
                        </a:solidFill>
                        <a:latin typeface="Times New Roman" pitchFamily="18" charset="0"/>
                        <a:ea typeface="Calibri"/>
                        <a:cs typeface="Times New Roman" pitchFamily="18" charset="0"/>
                      </a:endParaRPr>
                    </a:p>
                    <a:p>
                      <a:pPr algn="just">
                        <a:lnSpc>
                          <a:spcPct val="115000"/>
                        </a:lnSpc>
                        <a:spcAft>
                          <a:spcPts val="0"/>
                        </a:spcAft>
                      </a:pPr>
                      <a:endParaRPr lang="ru-RU" sz="1800" dirty="0">
                        <a:latin typeface="Times New Roman" pitchFamily="18" charset="0"/>
                        <a:ea typeface="Calibri"/>
                        <a:cs typeface="Times New Roman" pitchFamily="18" charset="0"/>
                      </a:endParaRPr>
                    </a:p>
                  </a:txBody>
                  <a:tcPr marL="60540" marR="605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Экспонаты переданы для украшения мини-музея национальной культуры</a:t>
                      </a:r>
                      <a:endParaRPr lang="ru-RU" sz="1800" dirty="0" smtClean="0">
                        <a:solidFill>
                          <a:srgbClr val="660033"/>
                        </a:solidFill>
                        <a:latin typeface="Times New Roman" pitchFamily="18" charset="0"/>
                        <a:ea typeface="Calibri"/>
                        <a:cs typeface="Times New Roman" pitchFamily="18" charset="0"/>
                      </a:endParaRPr>
                    </a:p>
                    <a:p>
                      <a:pPr algn="just">
                        <a:lnSpc>
                          <a:spcPct val="115000"/>
                        </a:lnSpc>
                        <a:spcAft>
                          <a:spcPts val="0"/>
                        </a:spcAft>
                      </a:pPr>
                      <a:endParaRPr lang="ru-RU" sz="1800" dirty="0">
                        <a:latin typeface="Times New Roman" pitchFamily="18" charset="0"/>
                        <a:ea typeface="Calibri"/>
                        <a:cs typeface="Times New Roman" pitchFamily="18" charset="0"/>
                      </a:endParaRPr>
                    </a:p>
                  </a:txBody>
                  <a:tcPr marL="60540" marR="60540" marT="0" marB="0"/>
                </a:tc>
              </a:tr>
              <a:tr h="1518052">
                <a:tc>
                  <a:txBody>
                    <a:bodyPr/>
                    <a:lstStyle/>
                    <a:p>
                      <a:pPr algn="just">
                        <a:lnSpc>
                          <a:spcPct val="115000"/>
                        </a:lnSpc>
                        <a:spcAft>
                          <a:spcPts val="0"/>
                        </a:spcAft>
                      </a:pPr>
                      <a:r>
                        <a:rPr lang="ru-RU" sz="1800" dirty="0" smtClean="0">
                          <a:latin typeface="Times New Roman" pitchFamily="18" charset="0"/>
                          <a:ea typeface="Calibri"/>
                          <a:cs typeface="Times New Roman" pitchFamily="18" charset="0"/>
                        </a:rPr>
                        <a:t>31</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smtClean="0">
                          <a:latin typeface="Times New Roman" pitchFamily="18" charset="0"/>
                          <a:ea typeface="Calibri"/>
                          <a:cs typeface="Times New Roman" pitchFamily="18" charset="0"/>
                        </a:rPr>
                        <a:t>Мордовские</a:t>
                      </a:r>
                      <a:r>
                        <a:rPr lang="ru-RU" sz="1800" baseline="0" dirty="0" smtClean="0">
                          <a:latin typeface="Times New Roman" pitchFamily="18" charset="0"/>
                          <a:ea typeface="Calibri"/>
                          <a:cs typeface="Times New Roman" pitchFamily="18" charset="0"/>
                        </a:rPr>
                        <a:t> матрешки</a:t>
                      </a:r>
                      <a:endParaRPr lang="ru-RU" sz="1800" dirty="0">
                        <a:latin typeface="Times New Roman" pitchFamily="18" charset="0"/>
                        <a:ea typeface="Calibri"/>
                        <a:cs typeface="Times New Roman" pitchFamily="18" charset="0"/>
                      </a:endParaRPr>
                    </a:p>
                  </a:txBody>
                  <a:tcPr marL="60540" marR="60540" marT="0" marB="0"/>
                </a:tc>
                <a:tc>
                  <a:txBody>
                    <a:bodyPr/>
                    <a:lstStyle/>
                    <a:p>
                      <a:pPr algn="just">
                        <a:lnSpc>
                          <a:spcPct val="115000"/>
                        </a:lnSpc>
                        <a:spcAft>
                          <a:spcPts val="0"/>
                        </a:spcAft>
                      </a:pPr>
                      <a:r>
                        <a:rPr lang="ru-RU" sz="1800" dirty="0" smtClean="0">
                          <a:latin typeface="Times New Roman" pitchFamily="18" charset="0"/>
                          <a:ea typeface="Calibri"/>
                          <a:cs typeface="Times New Roman" pitchFamily="18" charset="0"/>
                        </a:rPr>
                        <a:t>10</a:t>
                      </a:r>
                      <a:endParaRPr lang="ru-RU" sz="1800" dirty="0">
                        <a:latin typeface="Times New Roman" pitchFamily="18" charset="0"/>
                        <a:ea typeface="Calibri"/>
                        <a:cs typeface="Times New Roman" pitchFamily="18" charset="0"/>
                      </a:endParaRPr>
                    </a:p>
                  </a:txBody>
                  <a:tcPr marL="60540" marR="605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воспитатель ДОУ</a:t>
                      </a:r>
                      <a:endParaRPr lang="ru-RU" sz="1800" dirty="0" smtClean="0">
                        <a:solidFill>
                          <a:srgbClr val="990033"/>
                        </a:solidFill>
                        <a:latin typeface="Times New Roman" pitchFamily="18" charset="0"/>
                        <a:ea typeface="Calibri"/>
                        <a:cs typeface="Times New Roman" pitchFamily="18" charset="0"/>
                      </a:endParaRPr>
                    </a:p>
                    <a:p>
                      <a:pPr algn="just">
                        <a:lnSpc>
                          <a:spcPct val="115000"/>
                        </a:lnSpc>
                        <a:spcAft>
                          <a:spcPts val="0"/>
                        </a:spcAft>
                      </a:pPr>
                      <a:endParaRPr lang="ru-RU" sz="1800" dirty="0">
                        <a:latin typeface="Times New Roman" pitchFamily="18" charset="0"/>
                        <a:ea typeface="Calibri"/>
                        <a:cs typeface="Times New Roman" pitchFamily="18" charset="0"/>
                      </a:endParaRPr>
                    </a:p>
                  </a:txBody>
                  <a:tcPr marL="60540" marR="6054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800" dirty="0" smtClean="0">
                          <a:latin typeface="Times New Roman" pitchFamily="18" charset="0"/>
                          <a:cs typeface="Times New Roman" pitchFamily="18" charset="0"/>
                        </a:rPr>
                        <a:t>Экспонаты переданы для украшения мини-музея национальной культуры</a:t>
                      </a:r>
                      <a:endParaRPr lang="ru-RU" sz="1800" dirty="0" smtClean="0">
                        <a:solidFill>
                          <a:srgbClr val="660033"/>
                        </a:solidFill>
                        <a:latin typeface="Times New Roman" pitchFamily="18" charset="0"/>
                        <a:ea typeface="Calibri"/>
                        <a:cs typeface="Times New Roman" pitchFamily="18" charset="0"/>
                      </a:endParaRPr>
                    </a:p>
                    <a:p>
                      <a:pPr algn="just">
                        <a:lnSpc>
                          <a:spcPct val="115000"/>
                        </a:lnSpc>
                        <a:spcAft>
                          <a:spcPts val="0"/>
                        </a:spcAft>
                      </a:pPr>
                      <a:endParaRPr lang="ru-RU" sz="1800" dirty="0">
                        <a:latin typeface="Times New Roman" pitchFamily="18" charset="0"/>
                        <a:ea typeface="Calibri"/>
                        <a:cs typeface="Times New Roman" pitchFamily="18" charset="0"/>
                      </a:endParaRPr>
                    </a:p>
                  </a:txBody>
                  <a:tcPr marL="60540" marR="60540" marT="0" marB="0"/>
                </a:tc>
              </a:tr>
            </a:tbl>
          </a:graphicData>
        </a:graphic>
      </p:graphicFrame>
    </p:spTree>
    <p:extLst>
      <p:ext uri="{BB962C8B-B14F-4D97-AF65-F5344CB8AC3E}">
        <p14:creationId xmlns:p14="http://schemas.microsoft.com/office/powerpoint/2010/main" val="2502990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8" y="428178"/>
            <a:ext cx="7992888" cy="6001643"/>
          </a:xfrm>
          <a:prstGeom prst="rect">
            <a:avLst/>
          </a:prstGeom>
          <a:noFill/>
        </p:spPr>
        <p:txBody>
          <a:bodyPr wrap="square" rtlCol="0">
            <a:spAutoFit/>
          </a:bodyPr>
          <a:lstStyle/>
          <a:p>
            <a:pPr algn="just"/>
            <a:r>
              <a:rPr lang="ru-RU" sz="3200" dirty="0">
                <a:solidFill>
                  <a:srgbClr val="C00000"/>
                </a:solidFill>
                <a:latin typeface="Times New Roman" panose="02020603050405020304" pitchFamily="18" charset="0"/>
                <a:cs typeface="Times New Roman" panose="02020603050405020304" pitchFamily="18" charset="0"/>
              </a:rPr>
              <a:t>Народная культура передает национальную самобытность народа. Это богатый материал для воспитания любви к Родине. Фольклор, народно-прикладное творчество не только формирует любовь к традициям своего народа, но и обогащает знания детей об окружающей жизни. Народная культура близка детям, доступна их пониманию, так как окружающий мир отражается условно через символические образы. </a:t>
            </a:r>
            <a:r>
              <a:rPr lang="ru-RU" sz="3200" dirty="0" smtClean="0">
                <a:solidFill>
                  <a:srgbClr val="C00000"/>
                </a:solidFill>
                <a:latin typeface="Times New Roman" panose="02020603050405020304" pitchFamily="18" charset="0"/>
                <a:cs typeface="Times New Roman" panose="02020603050405020304" pitchFamily="18" charset="0"/>
              </a:rPr>
              <a:t>Потому очень важно </a:t>
            </a:r>
            <a:r>
              <a:rPr lang="ru-RU" sz="3200" dirty="0">
                <a:solidFill>
                  <a:srgbClr val="C00000"/>
                </a:solidFill>
                <a:latin typeface="Times New Roman" panose="02020603050405020304" pitchFamily="18" charset="0"/>
                <a:cs typeface="Times New Roman" panose="02020603050405020304" pitchFamily="18" charset="0"/>
              </a:rPr>
              <a:t>знакомить детей с настоящими предметами и материалами старины.</a:t>
            </a:r>
          </a:p>
        </p:txBody>
      </p:sp>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Схема 3"/>
          <p:cNvGraphicFramePr/>
          <p:nvPr/>
        </p:nvGraphicFramePr>
        <p:xfrm>
          <a:off x="785786" y="1071546"/>
          <a:ext cx="7881982" cy="4071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Группа 5"/>
          <p:cNvGrpSpPr/>
          <p:nvPr/>
        </p:nvGrpSpPr>
        <p:grpSpPr>
          <a:xfrm>
            <a:off x="785786" y="4929198"/>
            <a:ext cx="1040038" cy="1485769"/>
            <a:chOff x="1" y="2583409"/>
            <a:chExt cx="1040038" cy="1485769"/>
          </a:xfrm>
          <a:scene3d>
            <a:camera prst="orthographicFront"/>
            <a:lightRig rig="flat" dir="t"/>
          </a:scene3d>
        </p:grpSpPr>
        <p:sp>
          <p:nvSpPr>
            <p:cNvPr id="7" name="Нашивка 6"/>
            <p:cNvSpPr/>
            <p:nvPr/>
          </p:nvSpPr>
          <p:spPr>
            <a:xfrm rot="5400000">
              <a:off x="-222865" y="2806275"/>
              <a:ext cx="1485769" cy="1040038"/>
            </a:xfrm>
            <a:prstGeom prst="chevron">
              <a:avLst/>
            </a:prstGeom>
            <a:sp3d prstMaterial="plastic">
              <a:bevelT w="120900" h="88900"/>
              <a:bevelB w="88900" h="31750" prst="angle"/>
            </a:sp3d>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Нашивка 4"/>
            <p:cNvSpPr/>
            <p:nvPr/>
          </p:nvSpPr>
          <p:spPr>
            <a:xfrm>
              <a:off x="1" y="3103428"/>
              <a:ext cx="1040038" cy="4457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ru-RU" sz="2800" kern="1200" dirty="0" smtClean="0">
                  <a:sym typeface="Symbol"/>
                </a:rPr>
                <a:t></a:t>
              </a:r>
              <a:endParaRPr lang="ru-RU" sz="2800" kern="1200" dirty="0"/>
            </a:p>
          </p:txBody>
        </p:sp>
      </p:grpSp>
      <p:grpSp>
        <p:nvGrpSpPr>
          <p:cNvPr id="9" name="Группа 8"/>
          <p:cNvGrpSpPr/>
          <p:nvPr/>
        </p:nvGrpSpPr>
        <p:grpSpPr>
          <a:xfrm>
            <a:off x="1857356" y="4929198"/>
            <a:ext cx="6841943" cy="965750"/>
            <a:chOff x="1040038" y="2583411"/>
            <a:chExt cx="6841943" cy="965750"/>
          </a:xfrm>
          <a:scene3d>
            <a:camera prst="orthographicFront"/>
            <a:lightRig rig="flat" dir="t"/>
          </a:scene3d>
        </p:grpSpPr>
        <p:sp>
          <p:nvSpPr>
            <p:cNvPr id="10" name="Прямоугольник с двумя скругленными соседними углами 9"/>
            <p:cNvSpPr/>
            <p:nvPr/>
          </p:nvSpPr>
          <p:spPr>
            <a:xfrm rot="5400000">
              <a:off x="3978135" y="-354686"/>
              <a:ext cx="965750" cy="6841943"/>
            </a:xfrm>
            <a:prstGeom prst="round2SameRect">
              <a:avLst/>
            </a:prstGeom>
            <a:sp3d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1" name="Прямоугольник 10"/>
            <p:cNvSpPr/>
            <p:nvPr/>
          </p:nvSpPr>
          <p:spPr>
            <a:xfrm>
              <a:off x="1040039" y="2630554"/>
              <a:ext cx="6794799" cy="87146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285750" lvl="1" indent="-285750" algn="l" defTabSz="1600200">
                <a:lnSpc>
                  <a:spcPct val="90000"/>
                </a:lnSpc>
                <a:spcBef>
                  <a:spcPct val="0"/>
                </a:spcBef>
                <a:spcAft>
                  <a:spcPct val="15000"/>
                </a:spcAft>
                <a:buChar char="••"/>
              </a:pPr>
              <a:endParaRPr lang="ru-RU" sz="3600" kern="1200" dirty="0"/>
            </a:p>
          </p:txBody>
        </p:sp>
      </p:grpSp>
      <p:sp>
        <p:nvSpPr>
          <p:cNvPr id="13" name="Прямоугольник 12"/>
          <p:cNvSpPr/>
          <p:nvPr/>
        </p:nvSpPr>
        <p:spPr>
          <a:xfrm>
            <a:off x="1857356" y="4929198"/>
            <a:ext cx="6858048" cy="646331"/>
          </a:xfrm>
          <a:prstGeom prst="rect">
            <a:avLst/>
          </a:prstGeom>
        </p:spPr>
        <p:txBody>
          <a:bodyPr wrap="square">
            <a:spAutoFit/>
          </a:bodyPr>
          <a:lstStyle/>
          <a:p>
            <a:pPr algn="just">
              <a:buFont typeface="Arial" pitchFamily="34" charset="0"/>
              <a:buChar char="•"/>
            </a:pPr>
            <a:r>
              <a:rPr lang="ru-RU" dirty="0" smtClean="0">
                <a:latin typeface="Times New Roman" panose="02020603050405020304" pitchFamily="18" charset="0"/>
                <a:cs typeface="Times New Roman" panose="02020603050405020304" pitchFamily="18" charset="0"/>
              </a:rPr>
              <a:t> </a:t>
            </a:r>
            <a:r>
              <a:rPr lang="ru-RU" dirty="0" smtClean="0">
                <a:solidFill>
                  <a:srgbClr val="7A0000"/>
                </a:solidFill>
                <a:latin typeface="Times New Roman" panose="02020603050405020304" pitchFamily="18" charset="0"/>
                <a:cs typeface="Times New Roman" panose="02020603050405020304" pitchFamily="18" charset="0"/>
              </a:rPr>
              <a:t>Воспитывать бережное отношение к культурному наследию своей страны, развивать чувство гордости за свой народ.</a:t>
            </a:r>
            <a:endParaRPr lang="ru-RU" dirty="0">
              <a:solidFill>
                <a:srgbClr val="7A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428596" y="1285860"/>
            <a:ext cx="8358246" cy="34163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err="1" smtClean="0">
                <a:ln w="11430"/>
                <a:solidFill>
                  <a:srgbClr val="7A0000"/>
                </a:solidFill>
                <a:effectLst>
                  <a:outerShdw blurRad="50800" dist="39000" dir="5460000" algn="tl">
                    <a:srgbClr val="000000">
                      <a:alpha val="38000"/>
                    </a:srgbClr>
                  </a:outerShdw>
                </a:effectLst>
                <a:latin typeface="Times New Roman" pitchFamily="18" charset="0"/>
                <a:cs typeface="Times New Roman" pitchFamily="18" charset="0"/>
              </a:rPr>
              <a:t>Фотоотчет</a:t>
            </a:r>
            <a:endParaRPr lang="ru-RU" sz="5400" b="1" dirty="0" smtClean="0">
              <a:ln w="11430"/>
              <a:solidFill>
                <a:srgbClr val="7A0000"/>
              </a:solidFill>
              <a:effectLst>
                <a:outerShdw blurRad="50800" dist="39000" dir="5460000" algn="tl">
                  <a:srgbClr val="000000">
                    <a:alpha val="38000"/>
                  </a:srgbClr>
                </a:outerShdw>
              </a:effectLst>
              <a:latin typeface="Times New Roman" pitchFamily="18" charset="0"/>
              <a:cs typeface="Times New Roman" pitchFamily="18" charset="0"/>
            </a:endParaRPr>
          </a:p>
          <a:p>
            <a:pPr algn="ctr"/>
            <a:r>
              <a:rPr lang="ru-RU" sz="5400" b="1" dirty="0" smtClean="0">
                <a:ln w="11430"/>
                <a:solidFill>
                  <a:srgbClr val="7A0000"/>
                </a:solidFill>
                <a:effectLst>
                  <a:outerShdw blurRad="50800" dist="39000" dir="5460000" algn="tl">
                    <a:srgbClr val="000000">
                      <a:alpha val="38000"/>
                    </a:srgbClr>
                  </a:outerShdw>
                </a:effectLst>
                <a:latin typeface="Times New Roman" pitchFamily="18" charset="0"/>
                <a:cs typeface="Times New Roman" pitchFamily="18" charset="0"/>
              </a:rPr>
              <a:t> «Организационно-содержательной</a:t>
            </a:r>
          </a:p>
          <a:p>
            <a:pPr algn="ctr"/>
            <a:r>
              <a:rPr lang="ru-RU" sz="5400" b="1" dirty="0" smtClean="0">
                <a:ln w="11430"/>
                <a:solidFill>
                  <a:srgbClr val="7A0000"/>
                </a:solidFill>
                <a:effectLst>
                  <a:outerShdw blurRad="50800" dist="39000" dir="5460000" algn="tl">
                    <a:srgbClr val="000000">
                      <a:alpha val="38000"/>
                    </a:srgbClr>
                  </a:outerShdw>
                </a:effectLst>
                <a:latin typeface="Times New Roman" pitchFamily="18" charset="0"/>
                <a:cs typeface="Times New Roman" pitchFamily="18" charset="0"/>
              </a:rPr>
              <a:t>работы с детьми» </a:t>
            </a:r>
            <a:endParaRPr lang="ru-RU" sz="5400" b="1" dirty="0">
              <a:ln w="11430"/>
              <a:solidFill>
                <a:srgbClr val="7A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p:txBody>
          <a:bodyPr>
            <a:normAutofit fontScale="90000"/>
          </a:bodyPr>
          <a:lstStyle/>
          <a:p>
            <a:r>
              <a:rPr lang="ru-RU" dirty="0" smtClean="0"/>
              <a:t/>
            </a:r>
            <a:br>
              <a:rPr lang="ru-RU" dirty="0" smtClean="0"/>
            </a:br>
            <a:endParaRPr lang="ru-RU" dirty="0"/>
          </a:p>
        </p:txBody>
      </p:sp>
      <p:pic>
        <p:nvPicPr>
          <p:cNvPr id="6" name="Picture 4" descr="E:\ФОТО ЖИЗНЬ МАДОУ\фото храмова мордовочка+ 8 март 8 гр\IMG_9033.JPG"/>
          <p:cNvPicPr>
            <a:picLocks noChangeAspect="1" noChangeArrowheads="1"/>
          </p:cNvPicPr>
          <p:nvPr/>
        </p:nvPicPr>
        <p:blipFill>
          <a:blip r:embed="rId3" cstate="print"/>
          <a:srcRect/>
          <a:stretch>
            <a:fillRect/>
          </a:stretch>
        </p:blipFill>
        <p:spPr bwMode="auto">
          <a:xfrm>
            <a:off x="4714876" y="3571876"/>
            <a:ext cx="4031308" cy="2687539"/>
          </a:xfrm>
          <a:prstGeom prst="rect">
            <a:avLst/>
          </a:prstGeom>
          <a:ln>
            <a:noFill/>
          </a:ln>
          <a:effectLst>
            <a:softEdge rad="112500"/>
          </a:effectLst>
        </p:spPr>
      </p:pic>
      <p:pic>
        <p:nvPicPr>
          <p:cNvPr id="7" name="Picture 4" descr="G:\ФОТО ЖИЗНЬ МАДОУ\фото печать национальнорегиональныйкомпонент 89сад\IMG_9905.JPG"/>
          <p:cNvPicPr>
            <a:picLocks noChangeAspect="1" noChangeArrowheads="1"/>
          </p:cNvPicPr>
          <p:nvPr/>
        </p:nvPicPr>
        <p:blipFill>
          <a:blip r:embed="rId4" cstate="print"/>
          <a:srcRect/>
          <a:stretch>
            <a:fillRect/>
          </a:stretch>
        </p:blipFill>
        <p:spPr bwMode="auto">
          <a:xfrm>
            <a:off x="571472" y="3571876"/>
            <a:ext cx="4176464" cy="2784309"/>
          </a:xfrm>
          <a:prstGeom prst="rect">
            <a:avLst/>
          </a:prstGeom>
          <a:ln>
            <a:noFill/>
          </a:ln>
          <a:effectLst>
            <a:softEdge rad="112500"/>
          </a:effectLst>
        </p:spPr>
      </p:pic>
      <p:pic>
        <p:nvPicPr>
          <p:cNvPr id="10" name="Рисунок 9" descr="IMG-1fbfdb721169f43333fe9b525c8079f5-V.jpg"/>
          <p:cNvPicPr>
            <a:picLocks noChangeAspect="1"/>
          </p:cNvPicPr>
          <p:nvPr/>
        </p:nvPicPr>
        <p:blipFill>
          <a:blip r:embed="rId5"/>
          <a:stretch>
            <a:fillRect/>
          </a:stretch>
        </p:blipFill>
        <p:spPr>
          <a:xfrm>
            <a:off x="2468852" y="428604"/>
            <a:ext cx="4071966" cy="314327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E:\ФОТО ЖИЗНЬ МАДОУ\развивающая среда МАДОУ\фото китаева изба\IMG_4644.JPG"/>
          <p:cNvPicPr>
            <a:picLocks noChangeAspect="1" noChangeArrowheads="1"/>
          </p:cNvPicPr>
          <p:nvPr/>
        </p:nvPicPr>
        <p:blipFill>
          <a:blip r:embed="rId3" cstate="print"/>
          <a:srcRect/>
          <a:stretch>
            <a:fillRect/>
          </a:stretch>
        </p:blipFill>
        <p:spPr bwMode="auto">
          <a:xfrm>
            <a:off x="357158" y="500042"/>
            <a:ext cx="4286280" cy="2857520"/>
          </a:xfrm>
          <a:prstGeom prst="rect">
            <a:avLst/>
          </a:prstGeom>
          <a:ln>
            <a:noFill/>
          </a:ln>
          <a:effectLst>
            <a:softEdge rad="112500"/>
          </a:effectLst>
        </p:spPr>
      </p:pic>
      <p:pic>
        <p:nvPicPr>
          <p:cNvPr id="5" name="Picture 1" descr="E:\воспитатель года 2018\ВГ Леша\+ проект для детей\14 слайд музей\IMG_0800.JPG"/>
          <p:cNvPicPr>
            <a:picLocks noChangeAspect="1" noChangeArrowheads="1"/>
          </p:cNvPicPr>
          <p:nvPr/>
        </p:nvPicPr>
        <p:blipFill>
          <a:blip r:embed="rId4" cstate="print"/>
          <a:srcRect/>
          <a:stretch>
            <a:fillRect/>
          </a:stretch>
        </p:blipFill>
        <p:spPr bwMode="auto">
          <a:xfrm>
            <a:off x="4714876" y="3643314"/>
            <a:ext cx="4286279" cy="2928958"/>
          </a:xfrm>
          <a:prstGeom prst="rect">
            <a:avLst/>
          </a:prstGeom>
          <a:ln>
            <a:noFill/>
          </a:ln>
          <a:effectLst>
            <a:softEdge rad="112500"/>
          </a:effectLst>
        </p:spPr>
      </p:pic>
      <p:pic>
        <p:nvPicPr>
          <p:cNvPr id="8" name="Picture 6" descr="E:\воспитатель года 2018\ВГ Леша\+ проект для детей\15 слайд\IMG_9916.JPG"/>
          <p:cNvPicPr>
            <a:picLocks noChangeAspect="1" noChangeArrowheads="1"/>
          </p:cNvPicPr>
          <p:nvPr/>
        </p:nvPicPr>
        <p:blipFill>
          <a:blip r:embed="rId5" cstate="print"/>
          <a:srcRect/>
          <a:stretch>
            <a:fillRect/>
          </a:stretch>
        </p:blipFill>
        <p:spPr bwMode="auto">
          <a:xfrm>
            <a:off x="285720" y="3643314"/>
            <a:ext cx="4387416" cy="2924944"/>
          </a:xfrm>
          <a:prstGeom prst="rect">
            <a:avLst/>
          </a:prstGeom>
          <a:ln>
            <a:noFill/>
          </a:ln>
          <a:effectLst>
            <a:softEdge rad="112500"/>
          </a:effectLst>
        </p:spPr>
      </p:pic>
      <p:pic>
        <p:nvPicPr>
          <p:cNvPr id="7" name="Picture 2" descr="C:\Users\пользователь\Desktop\рабочий стол\фото ВГ 18\DSC_6414.JPG"/>
          <p:cNvPicPr>
            <a:picLocks noChangeAspect="1" noChangeArrowheads="1"/>
          </p:cNvPicPr>
          <p:nvPr/>
        </p:nvPicPr>
        <p:blipFill>
          <a:blip r:embed="rId6" cstate="print"/>
          <a:srcRect/>
          <a:stretch>
            <a:fillRect/>
          </a:stretch>
        </p:blipFill>
        <p:spPr bwMode="auto">
          <a:xfrm>
            <a:off x="4714876" y="642918"/>
            <a:ext cx="4031308" cy="267008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descr="E:\воспитатель года 2018\ВГ Леша\+ проект для детей\15 слайд\IMG_9896.JPG"/>
          <p:cNvPicPr>
            <a:picLocks noChangeAspect="1" noChangeArrowheads="1"/>
          </p:cNvPicPr>
          <p:nvPr/>
        </p:nvPicPr>
        <p:blipFill>
          <a:blip r:embed="rId3" cstate="print"/>
          <a:srcRect/>
          <a:stretch>
            <a:fillRect/>
          </a:stretch>
        </p:blipFill>
        <p:spPr bwMode="auto">
          <a:xfrm>
            <a:off x="428596" y="571480"/>
            <a:ext cx="4111300" cy="2740867"/>
          </a:xfrm>
          <a:prstGeom prst="rect">
            <a:avLst/>
          </a:prstGeom>
          <a:ln>
            <a:noFill/>
          </a:ln>
          <a:effectLst>
            <a:softEdge rad="112500"/>
          </a:effectLst>
        </p:spPr>
      </p:pic>
      <p:pic>
        <p:nvPicPr>
          <p:cNvPr id="5" name="Picture 4" descr="G:\ФОТО ЖИЗНЬ МАДОУ\фото к проекту ВГ 2018\IMG_9588.JPG"/>
          <p:cNvPicPr>
            <a:picLocks noChangeAspect="1" noChangeArrowheads="1"/>
          </p:cNvPicPr>
          <p:nvPr/>
        </p:nvPicPr>
        <p:blipFill>
          <a:blip r:embed="rId4" cstate="print"/>
          <a:srcRect/>
          <a:stretch>
            <a:fillRect/>
          </a:stretch>
        </p:blipFill>
        <p:spPr bwMode="auto">
          <a:xfrm>
            <a:off x="357159" y="3786190"/>
            <a:ext cx="4347584" cy="2564904"/>
          </a:xfrm>
          <a:prstGeom prst="rect">
            <a:avLst/>
          </a:prstGeom>
          <a:ln>
            <a:noFill/>
          </a:ln>
          <a:effectLst>
            <a:softEdge rad="112500"/>
          </a:effectLst>
        </p:spPr>
      </p:pic>
      <p:pic>
        <p:nvPicPr>
          <p:cNvPr id="6" name="Picture 2" descr="H:\DCIM\103CANON\IMG_9647.JPG"/>
          <p:cNvPicPr>
            <a:picLocks noGrp="1" noChangeAspect="1" noChangeArrowheads="1"/>
          </p:cNvPicPr>
          <p:nvPr>
            <p:ph idx="1"/>
          </p:nvPr>
        </p:nvPicPr>
        <p:blipFill>
          <a:blip r:embed="rId5" cstate="print"/>
          <a:srcRect/>
          <a:stretch>
            <a:fillRect/>
          </a:stretch>
        </p:blipFill>
        <p:spPr bwMode="auto">
          <a:xfrm>
            <a:off x="4786314" y="571480"/>
            <a:ext cx="4104457" cy="2736304"/>
          </a:xfrm>
          <a:prstGeom prst="rect">
            <a:avLst/>
          </a:prstGeom>
          <a:ln>
            <a:noFill/>
          </a:ln>
          <a:effectLst>
            <a:softEdge rad="112500"/>
          </a:effectLst>
        </p:spPr>
      </p:pic>
      <p:pic>
        <p:nvPicPr>
          <p:cNvPr id="8" name="Picture 5" descr="H:\храмова\фото храмова мордовочка\IMG_9016.JPG"/>
          <p:cNvPicPr>
            <a:picLocks noChangeAspect="1" noChangeArrowheads="1"/>
          </p:cNvPicPr>
          <p:nvPr/>
        </p:nvPicPr>
        <p:blipFill>
          <a:blip r:embed="rId6"/>
          <a:srcRect/>
          <a:stretch>
            <a:fillRect/>
          </a:stretch>
        </p:blipFill>
        <p:spPr bwMode="auto">
          <a:xfrm>
            <a:off x="4857752" y="3714752"/>
            <a:ext cx="4000528" cy="266761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descr="C:\Users\Рабочий\Desktop\Добкина Н.Х\13-01-2023_08-43-13\IMG-c4eebd35b8bff6c8bb46cc0bf7e980dd-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86" y="642918"/>
            <a:ext cx="3643338" cy="29289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3" descr="C:\Users\Рабочий\Desktop\Добкина Н.Х\13-01-2023_08-43-13\6.jpg"/>
          <p:cNvPicPr>
            <a:picLocks noChangeAspect="1" noChangeArrowheads="1"/>
          </p:cNvPicPr>
          <p:nvPr/>
        </p:nvPicPr>
        <p:blipFill rotWithShape="1">
          <a:blip r:embed="rId4">
            <a:extLst>
              <a:ext uri="{28A0092B-C50C-407E-A947-70E740481C1C}">
                <a14:useLocalDpi xmlns:a14="http://schemas.microsoft.com/office/drawing/2010/main" val="0"/>
              </a:ext>
            </a:extLst>
          </a:blip>
          <a:srcRect b="2882"/>
          <a:stretch/>
        </p:blipFill>
        <p:spPr bwMode="auto">
          <a:xfrm>
            <a:off x="785786" y="3714752"/>
            <a:ext cx="3643338" cy="26432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C:\Users\Рабочий\Desktop\Добкина Н.Х\13-01-2023_08-43-13\4.jpg"/>
          <p:cNvPicPr>
            <a:picLocks noChangeAspect="1" noChangeArrowheads="1"/>
          </p:cNvPicPr>
          <p:nvPr/>
        </p:nvPicPr>
        <p:blipFill rotWithShape="1">
          <a:blip r:embed="rId5">
            <a:extLst>
              <a:ext uri="{28A0092B-C50C-407E-A947-70E740481C1C}">
                <a14:useLocalDpi xmlns:a14="http://schemas.microsoft.com/office/drawing/2010/main" val="0"/>
              </a:ext>
            </a:extLst>
          </a:blip>
          <a:srcRect l="17123" r="11206"/>
          <a:stretch/>
        </p:blipFill>
        <p:spPr bwMode="auto">
          <a:xfrm>
            <a:off x="5286380" y="3643314"/>
            <a:ext cx="3000396" cy="2684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C:\Users\Рабочий\Desktop\Добкина Н.Х\13-01-2023_08-43-13\IMG-17045eab4c321aac5fc4bd2076be56ca-V.jpg"/>
          <p:cNvPicPr>
            <a:picLocks noChangeAspect="1" noChangeArrowheads="1"/>
          </p:cNvPicPr>
          <p:nvPr/>
        </p:nvPicPr>
        <p:blipFill rotWithShape="1">
          <a:blip r:embed="rId6">
            <a:extLst>
              <a:ext uri="{28A0092B-C50C-407E-A947-70E740481C1C}">
                <a14:useLocalDpi xmlns:a14="http://schemas.microsoft.com/office/drawing/2010/main" val="0"/>
              </a:ext>
            </a:extLst>
          </a:blip>
          <a:srcRect l="15591" t="5700"/>
          <a:stretch/>
        </p:blipFill>
        <p:spPr bwMode="auto">
          <a:xfrm>
            <a:off x="4929190" y="642918"/>
            <a:ext cx="3571900" cy="28575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D:\Народная изба\морд.изб\IMG_3964.jpg"/>
          <p:cNvPicPr>
            <a:picLocks noChangeAspect="1" noChangeArrowheads="1"/>
          </p:cNvPicPr>
          <p:nvPr/>
        </p:nvPicPr>
        <p:blipFill>
          <a:blip r:embed="rId3" cstate="print"/>
          <a:srcRect/>
          <a:stretch>
            <a:fillRect/>
          </a:stretch>
        </p:blipFill>
        <p:spPr bwMode="auto">
          <a:xfrm>
            <a:off x="571472" y="428604"/>
            <a:ext cx="3929090" cy="2910257"/>
          </a:xfrm>
          <a:prstGeom prst="rect">
            <a:avLst/>
          </a:prstGeom>
          <a:ln>
            <a:noFill/>
          </a:ln>
          <a:effectLst>
            <a:softEdge rad="112500"/>
          </a:effectLst>
        </p:spPr>
      </p:pic>
      <p:pic>
        <p:nvPicPr>
          <p:cNvPr id="2049" name="Picture 1" descr="C:\Users\User\Desktop\Народная изба\морд.изб\IMG_3961.jpg"/>
          <p:cNvPicPr>
            <a:picLocks noChangeAspect="1" noChangeArrowheads="1"/>
          </p:cNvPicPr>
          <p:nvPr/>
        </p:nvPicPr>
        <p:blipFill>
          <a:blip r:embed="rId4" cstate="print"/>
          <a:srcRect/>
          <a:stretch>
            <a:fillRect/>
          </a:stretch>
        </p:blipFill>
        <p:spPr bwMode="auto">
          <a:xfrm>
            <a:off x="4786314" y="1071546"/>
            <a:ext cx="3571900" cy="4786346"/>
          </a:xfrm>
          <a:prstGeom prst="rect">
            <a:avLst/>
          </a:prstGeom>
          <a:ln>
            <a:noFill/>
          </a:ln>
          <a:effectLst>
            <a:softEdge rad="112500"/>
          </a:effectLst>
        </p:spPr>
      </p:pic>
      <p:pic>
        <p:nvPicPr>
          <p:cNvPr id="9" name="Picture 1" descr="C:\Users\User\Desktop\Народная изба\Месячник народной культуры\морд.изба\IMG_4787.jpg"/>
          <p:cNvPicPr>
            <a:picLocks noChangeAspect="1" noChangeArrowheads="1"/>
          </p:cNvPicPr>
          <p:nvPr/>
        </p:nvPicPr>
        <p:blipFill>
          <a:blip r:embed="rId5" cstate="print"/>
          <a:srcRect/>
          <a:stretch>
            <a:fillRect/>
          </a:stretch>
        </p:blipFill>
        <p:spPr bwMode="auto">
          <a:xfrm>
            <a:off x="642910" y="3500438"/>
            <a:ext cx="4000528" cy="285752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User\Desktop\Народная изба\Месячник народной культуры\морд.изба\IMG_4780.jpg"/>
          <p:cNvPicPr>
            <a:picLocks noChangeAspect="1" noChangeArrowheads="1"/>
          </p:cNvPicPr>
          <p:nvPr/>
        </p:nvPicPr>
        <p:blipFill>
          <a:blip r:embed="rId3" cstate="print"/>
          <a:srcRect/>
          <a:stretch>
            <a:fillRect/>
          </a:stretch>
        </p:blipFill>
        <p:spPr bwMode="auto">
          <a:xfrm>
            <a:off x="4572000" y="714356"/>
            <a:ext cx="3500462" cy="2714644"/>
          </a:xfrm>
          <a:prstGeom prst="rect">
            <a:avLst/>
          </a:prstGeom>
          <a:ln>
            <a:noFill/>
          </a:ln>
          <a:effectLst>
            <a:softEdge rad="112500"/>
          </a:effectLst>
        </p:spPr>
      </p:pic>
      <p:pic>
        <p:nvPicPr>
          <p:cNvPr id="7" name="Picture 3" descr="E:\Конкурсы\Лучшая няня\дс89_4мая\фото\DSC_06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348" y="3714752"/>
            <a:ext cx="3786214" cy="26432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E:\Конкурсы\Лучшая няня\дс89_4мая\фото\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4876" y="3714752"/>
            <a:ext cx="4032448" cy="26881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3" descr="E:\Конкурсы\Лучшая няня\дс89_4мая\фото\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158" y="642918"/>
            <a:ext cx="4038933" cy="29046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 name="Содержимое 9" descr="VY1AEs2MFrA.jpg"/>
          <p:cNvPicPr>
            <a:picLocks noGrp="1" noChangeAspect="1"/>
          </p:cNvPicPr>
          <p:nvPr>
            <p:ph idx="1"/>
          </p:nvPr>
        </p:nvPicPr>
        <p:blipFill>
          <a:blip r:embed="rId2"/>
          <a:stretch>
            <a:fillRect/>
          </a:stretch>
        </p:blipFill>
        <p:spPr>
          <a:xfrm>
            <a:off x="2428875" y="2253456"/>
            <a:ext cx="4286250" cy="3219450"/>
          </a:xfrm>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User\Desktop\Народная изба\ФОТО\8P9FOdUjW0E.jpg"/>
          <p:cNvPicPr>
            <a:picLocks noChangeAspect="1" noChangeArrowheads="1"/>
          </p:cNvPicPr>
          <p:nvPr/>
        </p:nvPicPr>
        <p:blipFill>
          <a:blip r:embed="rId4" cstate="print"/>
          <a:srcRect/>
          <a:stretch>
            <a:fillRect/>
          </a:stretch>
        </p:blipFill>
        <p:spPr bwMode="auto">
          <a:xfrm>
            <a:off x="785786" y="785794"/>
            <a:ext cx="3786214" cy="3000372"/>
          </a:xfrm>
          <a:prstGeom prst="rect">
            <a:avLst/>
          </a:prstGeom>
          <a:ln>
            <a:noFill/>
          </a:ln>
          <a:effectLst>
            <a:softEdge rad="112500"/>
          </a:effectLst>
        </p:spPr>
      </p:pic>
      <p:pic>
        <p:nvPicPr>
          <p:cNvPr id="1027" name="Picture 3" descr="C:\Users\User\Desktop\Народная изба\ФОТО\b9feqF565nE.jpg"/>
          <p:cNvPicPr>
            <a:picLocks noChangeAspect="1" noChangeArrowheads="1"/>
          </p:cNvPicPr>
          <p:nvPr/>
        </p:nvPicPr>
        <p:blipFill>
          <a:blip r:embed="rId5" cstate="print"/>
          <a:srcRect/>
          <a:stretch>
            <a:fillRect/>
          </a:stretch>
        </p:blipFill>
        <p:spPr bwMode="auto">
          <a:xfrm>
            <a:off x="4643438" y="857232"/>
            <a:ext cx="3500462" cy="2786058"/>
          </a:xfrm>
          <a:prstGeom prst="rect">
            <a:avLst/>
          </a:prstGeom>
          <a:ln>
            <a:noFill/>
          </a:ln>
          <a:effectLst>
            <a:softEdge rad="112500"/>
          </a:effectLst>
        </p:spPr>
      </p:pic>
      <p:pic>
        <p:nvPicPr>
          <p:cNvPr id="12" name="Рисунок 11" descr="8ah8Oe3x2FE.jpg"/>
          <p:cNvPicPr>
            <a:picLocks noChangeAspect="1"/>
          </p:cNvPicPr>
          <p:nvPr/>
        </p:nvPicPr>
        <p:blipFill>
          <a:blip r:embed="rId6"/>
          <a:stretch>
            <a:fillRect/>
          </a:stretch>
        </p:blipFill>
        <p:spPr>
          <a:xfrm>
            <a:off x="785786" y="3786190"/>
            <a:ext cx="3429024" cy="2571768"/>
          </a:xfrm>
          <a:prstGeom prst="rect">
            <a:avLst/>
          </a:prstGeom>
          <a:ln>
            <a:noFill/>
          </a:ln>
          <a:effectLst>
            <a:softEdge rad="112500"/>
          </a:effectLst>
        </p:spPr>
      </p:pic>
      <p:pic>
        <p:nvPicPr>
          <p:cNvPr id="13" name="Рисунок 12" descr="VY1AEs2MFrA.jpg"/>
          <p:cNvPicPr>
            <a:picLocks noChangeAspect="1"/>
          </p:cNvPicPr>
          <p:nvPr/>
        </p:nvPicPr>
        <p:blipFill>
          <a:blip r:embed="rId2"/>
          <a:stretch>
            <a:fillRect/>
          </a:stretch>
        </p:blipFill>
        <p:spPr>
          <a:xfrm>
            <a:off x="4500562" y="3714752"/>
            <a:ext cx="3714776" cy="264320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Выноска со стрелкой вниз 6"/>
          <p:cNvSpPr/>
          <p:nvPr/>
        </p:nvSpPr>
        <p:spPr>
          <a:xfrm>
            <a:off x="1928794" y="1071546"/>
            <a:ext cx="5286412" cy="1428760"/>
          </a:xfrm>
          <a:prstGeom prst="downArrowCallout">
            <a:avLst/>
          </a:prstGeom>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6000" b="1" dirty="0" err="1" smtClean="0">
                <a:ln w="11430"/>
                <a:solidFill>
                  <a:srgbClr val="7A0000"/>
                </a:solidFill>
                <a:effectLst>
                  <a:outerShdw blurRad="50800" dist="39000" dir="5460000" algn="tl">
                    <a:srgbClr val="000000">
                      <a:alpha val="38000"/>
                    </a:srgbClr>
                  </a:outerShdw>
                </a:effectLst>
                <a:latin typeface="Times New Roman" pitchFamily="18" charset="0"/>
                <a:cs typeface="Times New Roman" pitchFamily="18" charset="0"/>
              </a:rPr>
              <a:t>Адресность</a:t>
            </a:r>
            <a:endParaRPr lang="ru-RU" sz="6000" b="1" dirty="0">
              <a:ln w="11430"/>
              <a:solidFill>
                <a:srgbClr val="7A0000"/>
              </a:solidFill>
              <a:effectLst>
                <a:outerShdw blurRad="50800" dist="39000" dir="5460000" algn="tl">
                  <a:srgbClr val="000000">
                    <a:alpha val="38000"/>
                  </a:srgbClr>
                </a:outerShdw>
              </a:effectLst>
              <a:latin typeface="Times New Roman" pitchFamily="18" charset="0"/>
              <a:cs typeface="Times New Roman" pitchFamily="18" charset="0"/>
            </a:endParaRPr>
          </a:p>
        </p:txBody>
      </p:sp>
      <p:grpSp>
        <p:nvGrpSpPr>
          <p:cNvPr id="8" name="Группа 7"/>
          <p:cNvGrpSpPr/>
          <p:nvPr/>
        </p:nvGrpSpPr>
        <p:grpSpPr>
          <a:xfrm>
            <a:off x="714348" y="2786058"/>
            <a:ext cx="7858179" cy="3257280"/>
            <a:chOff x="0" y="0"/>
            <a:chExt cx="7858179" cy="3257280"/>
          </a:xfrm>
        </p:grpSpPr>
        <p:sp>
          <p:nvSpPr>
            <p:cNvPr id="9" name="Скругленный прямоугольник 8"/>
            <p:cNvSpPr/>
            <p:nvPr/>
          </p:nvSpPr>
          <p:spPr>
            <a:xfrm>
              <a:off x="0" y="0"/>
              <a:ext cx="7858179" cy="3257280"/>
            </a:xfrm>
            <a:prstGeom prst="roundRect">
              <a:avLst/>
            </a:prstGeom>
          </p:spPr>
          <p:style>
            <a:lnRef idx="2">
              <a:schemeClr val="accent2"/>
            </a:lnRef>
            <a:fillRef idx="1">
              <a:schemeClr val="lt1"/>
            </a:fillRef>
            <a:effectRef idx="0">
              <a:schemeClr val="accent2"/>
            </a:effectRef>
            <a:fontRef idx="minor">
              <a:schemeClr val="dk1"/>
            </a:fontRef>
          </p:style>
        </p:sp>
        <p:sp>
          <p:nvSpPr>
            <p:cNvPr id="10" name="Скругленный прямоугольник 4"/>
            <p:cNvSpPr/>
            <p:nvPr/>
          </p:nvSpPr>
          <p:spPr>
            <a:xfrm>
              <a:off x="159007" y="159007"/>
              <a:ext cx="7540165" cy="293926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10490" tIns="110490" rIns="110490" bIns="110490" numCol="1" spcCol="1270" anchor="ctr" anchorCtr="0">
              <a:noAutofit/>
            </a:bodyPr>
            <a:lstStyle/>
            <a:p>
              <a:pPr lvl="0" indent="723900" algn="just" defTabSz="1289050">
                <a:lnSpc>
                  <a:spcPct val="90000"/>
                </a:lnSpc>
                <a:spcBef>
                  <a:spcPct val="0"/>
                </a:spcBef>
                <a:spcAft>
                  <a:spcPct val="35000"/>
                </a:spcAft>
              </a:pPr>
              <a:r>
                <a:rPr lang="ru-RU" sz="3200" dirty="0" smtClean="0">
                  <a:solidFill>
                    <a:srgbClr val="7A0000"/>
                  </a:solidFill>
                  <a:latin typeface="Times New Roman" panose="02020603050405020304" pitchFamily="18" charset="0"/>
                  <a:cs typeface="Times New Roman" panose="02020603050405020304" pitchFamily="18" charset="0"/>
                </a:rPr>
                <a:t>Мини-музей предназначен для воспитанников и родителей воспитанников группы, где проводятся ООД по образовательным областям с детьми дошкольного возраста; досуги и развлекательные мероприятия.</a:t>
              </a:r>
              <a:endParaRPr lang="ru-RU" sz="2900" kern="1200" dirty="0">
                <a:solidFill>
                  <a:srgbClr val="7A0000"/>
                </a:solidFill>
              </a:endParaRPr>
            </a:p>
          </p:txBody>
        </p:sp>
      </p:grpSp>
    </p:spTree>
    <p:extLst>
      <p:ext uri="{BB962C8B-B14F-4D97-AF65-F5344CB8AC3E}">
        <p14:creationId xmlns:p14="http://schemas.microsoft.com/office/powerpoint/2010/main" val="1366139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Выноска со стрелкой вниз 6"/>
          <p:cNvSpPr/>
          <p:nvPr/>
        </p:nvSpPr>
        <p:spPr>
          <a:xfrm>
            <a:off x="1000100" y="571480"/>
            <a:ext cx="7286676" cy="1500174"/>
          </a:xfrm>
          <a:prstGeom prst="downArrowCallout">
            <a:avLst/>
          </a:prstGeom>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400" b="1" i="1" dirty="0" smtClean="0">
                <a:ln w="11430"/>
                <a:solidFill>
                  <a:srgbClr val="7A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Формы работы в музее:</a:t>
            </a:r>
          </a:p>
          <a:p>
            <a:pPr algn="ct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8" name="Схема 7"/>
          <p:cNvGraphicFramePr/>
          <p:nvPr/>
        </p:nvGraphicFramePr>
        <p:xfrm>
          <a:off x="571472" y="2143116"/>
          <a:ext cx="8167734" cy="4286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3621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9641" r="5348" b="11920"/>
          <a:stretch/>
        </p:blipFill>
        <p:spPr bwMode="auto">
          <a:xfrm>
            <a:off x="1235927" y="1143908"/>
            <a:ext cx="6665612" cy="51323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71600" y="620688"/>
            <a:ext cx="7488832" cy="523220"/>
          </a:xfrm>
          <a:prstGeom prst="rect">
            <a:avLst/>
          </a:prstGeom>
          <a:noFill/>
        </p:spPr>
        <p:txBody>
          <a:bodyPr wrap="square" rtlCol="0">
            <a:spAutoFit/>
          </a:bodyPr>
          <a:lstStyle/>
          <a:p>
            <a:pPr algn="ctr"/>
            <a:r>
              <a:rPr lang="ru-RU" sz="2800" b="1" i="1" dirty="0" smtClean="0">
                <a:solidFill>
                  <a:srgbClr val="C00000"/>
                </a:solidFill>
                <a:latin typeface="Times New Roman" panose="02020603050405020304" pitchFamily="18" charset="0"/>
                <a:cs typeface="Times New Roman" panose="02020603050405020304" pitchFamily="18" charset="0"/>
              </a:rPr>
              <a:t>Мордовская изба – часть  русской культуры</a:t>
            </a:r>
            <a:endParaRPr lang="ru-RU" sz="28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52" y="571480"/>
            <a:ext cx="8136903" cy="1200329"/>
          </a:xfrm>
          <a:prstGeom prst="rect">
            <a:avLst/>
          </a:prstGeom>
          <a:noFill/>
        </p:spPr>
        <p:txBody>
          <a:bodyPr wrap="square" rtlCol="0">
            <a:spAutoFit/>
          </a:bodyPr>
          <a:lstStyle/>
          <a:p>
            <a:pPr algn="ctr"/>
            <a:r>
              <a:rPr lang="ru-RU" sz="2400" dirty="0" smtClean="0">
                <a:solidFill>
                  <a:srgbClr val="7A0000"/>
                </a:solidFill>
                <a:latin typeface="Times New Roman" panose="02020603050405020304" pitchFamily="18" charset="0"/>
                <a:ea typeface="Calibri"/>
                <a:cs typeface="Times New Roman" panose="02020603050405020304" pitchFamily="18" charset="0"/>
              </a:rPr>
              <a:t>Для ознакомления детей с внутренним убранством народной избы в нашем детском саду создан мини-музей</a:t>
            </a:r>
          </a:p>
          <a:p>
            <a:pPr algn="ctr"/>
            <a:r>
              <a:rPr lang="ru-RU" sz="2400" b="1" dirty="0" smtClean="0">
                <a:solidFill>
                  <a:srgbClr val="7A0000"/>
                </a:solidFill>
                <a:latin typeface="Times New Roman" panose="02020603050405020304" pitchFamily="18" charset="0"/>
                <a:ea typeface="Calibri"/>
                <a:cs typeface="Times New Roman" panose="02020603050405020304" pitchFamily="18" charset="0"/>
              </a:rPr>
              <a:t> «Народная изба»</a:t>
            </a:r>
            <a:endParaRPr lang="ru-RU" sz="2400" b="1" dirty="0">
              <a:solidFill>
                <a:srgbClr val="7A0000"/>
              </a:solidFill>
              <a:latin typeface="Times New Roman" panose="02020603050405020304" pitchFamily="18" charset="0"/>
              <a:cs typeface="Times New Roman" panose="02020603050405020304" pitchFamily="18" charset="0"/>
            </a:endParaRPr>
          </a:p>
        </p:txBody>
      </p:sp>
      <p:pic>
        <p:nvPicPr>
          <p:cNvPr id="1026" name="Picture 2" descr="C:\Users\User\Downloads\20240319_131720.jpg"/>
          <p:cNvPicPr>
            <a:picLocks noChangeAspect="1" noChangeArrowheads="1"/>
          </p:cNvPicPr>
          <p:nvPr/>
        </p:nvPicPr>
        <p:blipFill>
          <a:blip r:embed="rId3" cstate="print"/>
          <a:srcRect/>
          <a:stretch>
            <a:fillRect/>
          </a:stretch>
        </p:blipFill>
        <p:spPr bwMode="auto">
          <a:xfrm>
            <a:off x="1500166" y="1857364"/>
            <a:ext cx="6143668" cy="4286280"/>
          </a:xfrm>
          <a:prstGeom prst="rect">
            <a:avLst/>
          </a:prstGeom>
          <a:ln>
            <a:noFill/>
          </a:ln>
          <a:effectLst>
            <a:softEdge rad="112500"/>
          </a:effectLst>
        </p:spPr>
      </p:pic>
    </p:spTree>
    <p:extLst>
      <p:ext uri="{BB962C8B-B14F-4D97-AF65-F5344CB8AC3E}">
        <p14:creationId xmlns:p14="http://schemas.microsoft.com/office/powerpoint/2010/main" val="324432970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2046</TotalTime>
  <Words>1477</Words>
  <Application>Microsoft Office PowerPoint</Application>
  <PresentationFormat>Экран (4:3)</PresentationFormat>
  <Paragraphs>307</Paragraphs>
  <Slides>57</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57</vt:i4>
      </vt:variant>
    </vt:vector>
  </HeadingPairs>
  <TitlesOfParts>
    <vt:vector size="58"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Наташа</dc:creator>
  <cp:lastModifiedBy>Рабочий</cp:lastModifiedBy>
  <cp:revision>216</cp:revision>
  <dcterms:created xsi:type="dcterms:W3CDTF">2021-03-23T18:12:36Z</dcterms:created>
  <dcterms:modified xsi:type="dcterms:W3CDTF">2024-03-27T12:11:52Z</dcterms:modified>
</cp:coreProperties>
</file>