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08" r:id="rId1"/>
  </p:sldMasterIdLst>
  <p:sldIdLst>
    <p:sldId id="256" r:id="rId2"/>
    <p:sldId id="259" r:id="rId3"/>
    <p:sldId id="257" r:id="rId4"/>
    <p:sldId id="258" r:id="rId5"/>
    <p:sldId id="260" r:id="rId6"/>
    <p:sldId id="261" r:id="rId7"/>
    <p:sldId id="262" r:id="rId8"/>
    <p:sldId id="284" r:id="rId9"/>
    <p:sldId id="263" r:id="rId10"/>
    <p:sldId id="286" r:id="rId11"/>
    <p:sldId id="265" r:id="rId12"/>
    <p:sldId id="266" r:id="rId13"/>
    <p:sldId id="291" r:id="rId14"/>
    <p:sldId id="292" r:id="rId15"/>
    <p:sldId id="285" r:id="rId16"/>
    <p:sldId id="287" r:id="rId17"/>
    <p:sldId id="267" r:id="rId18"/>
    <p:sldId id="271" r:id="rId19"/>
    <p:sldId id="268" r:id="rId20"/>
    <p:sldId id="269" r:id="rId21"/>
    <p:sldId id="270" r:id="rId22"/>
    <p:sldId id="273" r:id="rId23"/>
    <p:sldId id="288" r:id="rId24"/>
    <p:sldId id="289" r:id="rId25"/>
    <p:sldId id="272" r:id="rId26"/>
    <p:sldId id="274" r:id="rId27"/>
    <p:sldId id="275" r:id="rId28"/>
    <p:sldId id="290" r:id="rId29"/>
    <p:sldId id="276" r:id="rId30"/>
    <p:sldId id="294" r:id="rId31"/>
    <p:sldId id="277" r:id="rId32"/>
    <p:sldId id="293" r:id="rId33"/>
    <p:sldId id="278" r:id="rId34"/>
    <p:sldId id="280" r:id="rId35"/>
    <p:sldId id="281" r:id="rId36"/>
    <p:sldId id="282" r:id="rId37"/>
    <p:sldId id="28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0185"/>
    <a:srgbClr val="9900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692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12.02.2021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upload2.schoolrm.ru/iblock/f26/f2664f7e88f63c853b2d7aaa3b137e5d/2e4cb84c50e603616f32ebb7264bc078.pdf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504056"/>
          </a:xfrm>
        </p:spPr>
        <p:txBody>
          <a:bodyPr/>
          <a:lstStyle/>
          <a:p>
            <a:pPr algn="ctr"/>
            <a:r>
              <a:rPr lang="ru-RU" sz="3200" cap="all" dirty="0" smtClean="0">
                <a:ln w="500">
                  <a:solidFill>
                    <a:srgbClr val="B13F9A">
                      <a:shade val="20000"/>
                      <a:satMod val="120000"/>
                    </a:srgbClr>
                  </a:solidFill>
                </a:ln>
                <a:solidFill>
                  <a:srgbClr val="CC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Министерство образования РМ</a:t>
            </a:r>
            <a:endParaRPr lang="ru-RU" sz="3200" dirty="0">
              <a:solidFill>
                <a:srgbClr val="CC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84101" y="836712"/>
            <a:ext cx="4680520" cy="5832648"/>
          </a:xfrm>
        </p:spPr>
        <p:txBody>
          <a:bodyPr>
            <a:normAutofit fontScale="92500" lnSpcReduction="10000"/>
          </a:bodyPr>
          <a:lstStyle/>
          <a:p>
            <a:pPr lvl="0" algn="ctr"/>
            <a:r>
              <a:rPr lang="ru-RU" b="1" u="sng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u="sng" dirty="0" smtClean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Игнатьевой Натальи Николаевны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воспитателя МАДОУ</a:t>
            </a:r>
          </a:p>
          <a:p>
            <a:pPr lvl="0" algn="ctr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«Детский сад №82 комбинированного вида» городского округа Саранск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Дата рождения: 20.02.1977</a:t>
            </a:r>
          </a:p>
          <a:p>
            <a:pPr lvl="0"/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образование: высшее, МГПИ им. М. Е. </a:t>
            </a:r>
            <a:r>
              <a:rPr lang="ru-RU" sz="2100" b="1" dirty="0" err="1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1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  2000г. по специальности «Филология. Учитель русского языка и литературы».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Профессиональная переподготовка: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ГБУ  ДПО «Мордовский республиканский институт образования» 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21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«Педагогика и методика дошкольного образования», 2016 г.</a:t>
            </a:r>
          </a:p>
          <a:p>
            <a:pPr lvl="0" fontAlgn="base">
              <a:lnSpc>
                <a:spcPct val="90000"/>
              </a:lnSpc>
              <a:spcAft>
                <a:spcPct val="0"/>
              </a:spcAft>
            </a:pPr>
            <a:r>
              <a:rPr lang="ru-RU" sz="1900" b="1" dirty="0" smtClean="0">
                <a:solidFill>
                  <a:srgbClr val="0A0185"/>
                </a:solidFill>
                <a:latin typeface="Times New Roman"/>
                <a:ea typeface="Times New Roman"/>
              </a:rPr>
              <a:t>Стаж педагогической работы: 16лет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Общий трудовой стаж: 16 лет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Наличие квалификационной категории: высшая</a:t>
            </a:r>
          </a:p>
          <a:p>
            <a:pPr lvl="0" fontAlgn="base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</a:pPr>
            <a:r>
              <a:rPr lang="ru-RU" altLang="ru-RU" sz="1900" b="1" dirty="0" smtClean="0">
                <a:solidFill>
                  <a:srgbClr val="0A0185"/>
                </a:solidFill>
                <a:latin typeface="Times New Roman" pitchFamily="18" charset="0"/>
              </a:rPr>
              <a:t>Дата последней аттестации: 20.05.2016г.</a:t>
            </a:r>
          </a:p>
          <a:p>
            <a:pPr lvl="0" algn="ctr"/>
            <a:endParaRPr lang="ru-RU" b="1" dirty="0" smtClean="0">
              <a:solidFill>
                <a:srgbClr val="6E0882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821000"/>
            <a:ext cx="2991724" cy="365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A0185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2050" name="Picture 2" descr="C:\Users\Лида\Desktop\1356008-149-150-sert.jpg"/>
          <p:cNvPicPr>
            <a:picLocks noChangeAspect="1" noChangeArrowheads="1"/>
          </p:cNvPicPr>
          <p:nvPr/>
        </p:nvPicPr>
        <p:blipFill>
          <a:blip r:embed="rId2" cstate="print"/>
          <a:srcRect l="1667" t="1236" r="3333" b="1140"/>
          <a:stretch>
            <a:fillRect/>
          </a:stretch>
        </p:blipFill>
        <p:spPr bwMode="auto">
          <a:xfrm>
            <a:off x="467544" y="908721"/>
            <a:ext cx="3896635" cy="54006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186" t="1262" r="14858" b="1557"/>
          <a:stretch>
            <a:fillRect/>
          </a:stretch>
        </p:blipFill>
        <p:spPr bwMode="auto">
          <a:xfrm>
            <a:off x="5004048" y="908720"/>
            <a:ext cx="3960440" cy="547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412776"/>
            <a:ext cx="3686451" cy="518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861204" cy="5301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r="25077"/>
          <a:stretch>
            <a:fillRect/>
          </a:stretch>
        </p:blipFill>
        <p:spPr bwMode="auto">
          <a:xfrm>
            <a:off x="323528" y="1268760"/>
            <a:ext cx="3693157" cy="518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268760"/>
            <a:ext cx="3784761" cy="5203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4" name="Picture 2" descr="C:\Users\user\Pictures\2021-01-11\002.jpg"/>
          <p:cNvPicPr>
            <a:picLocks noChangeAspect="1" noChangeArrowheads="1"/>
          </p:cNvPicPr>
          <p:nvPr/>
        </p:nvPicPr>
        <p:blipFill>
          <a:blip r:embed="rId2" cstate="print"/>
          <a:srcRect r="2743"/>
          <a:stretch>
            <a:fillRect/>
          </a:stretch>
        </p:blipFill>
        <p:spPr>
          <a:xfrm>
            <a:off x="395536" y="1189544"/>
            <a:ext cx="3888432" cy="549763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920" y="1196752"/>
            <a:ext cx="392840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4" name="Picture 5" descr="G:\Категория 2021\001 (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5"/>
          <a:stretch>
            <a:fillRect/>
          </a:stretch>
        </p:blipFill>
        <p:spPr bwMode="auto">
          <a:xfrm>
            <a:off x="467544" y="1268760"/>
            <a:ext cx="3817477" cy="5400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3605" y="1266154"/>
            <a:ext cx="3877925" cy="5331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864096"/>
          </a:xfrm>
        </p:spPr>
        <p:txBody>
          <a:bodyPr>
            <a:noAutofit/>
          </a:bodyPr>
          <a:lstStyle/>
          <a:p>
            <a:pPr algn="ctr"/>
            <a:r>
              <a:rPr lang="ru-RU" altLang="ru-RU" sz="3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4.Результат участия воспитанников в конкурсах, турнирах, выставках, соревнованиях</a:t>
            </a:r>
            <a:endParaRPr lang="ru-RU" sz="3000" dirty="0">
              <a:solidFill>
                <a:srgbClr val="990033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 r="2396"/>
          <a:stretch>
            <a:fillRect/>
          </a:stretch>
        </p:blipFill>
        <p:spPr bwMode="auto">
          <a:xfrm>
            <a:off x="395536" y="1196752"/>
            <a:ext cx="3888432" cy="548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960440" cy="5444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8072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017392"/>
            <a:ext cx="4248472" cy="584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40960" cy="504056"/>
          </a:xfrm>
        </p:spPr>
        <p:txBody>
          <a:bodyPr>
            <a:norm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  <a:endParaRPr lang="ru-RU" sz="2600" dirty="0">
              <a:solidFill>
                <a:srgbClr val="990033"/>
              </a:solidFill>
            </a:endParaRPr>
          </a:p>
        </p:txBody>
      </p:sp>
      <p:pic>
        <p:nvPicPr>
          <p:cNvPr id="1027" name="Picture 3" descr="C:\Users\Лида\Desktop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52736"/>
            <a:ext cx="3926837" cy="5400600"/>
          </a:xfrm>
          <a:prstGeom prst="rect">
            <a:avLst/>
          </a:prstGeom>
          <a:noFill/>
        </p:spPr>
      </p:pic>
      <p:pic>
        <p:nvPicPr>
          <p:cNvPr id="1028" name="Picture 4" descr="C:\Users\Лида\Desktop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3979195" cy="54726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12776"/>
            <a:ext cx="4105961" cy="525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52128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800" dirty="0">
              <a:solidFill>
                <a:srgbClr val="990033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4032448" cy="5090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 descr="C:\Users\Лида\Desktop\Безымянный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43051"/>
            <a:ext cx="3672408" cy="5054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04056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к аттестации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107546"/>
            <a:ext cx="3888433" cy="5345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052736"/>
            <a:ext cx="3890467" cy="534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080120"/>
          </a:xfrm>
        </p:spPr>
        <p:txBody>
          <a:bodyPr>
            <a:noAutofit/>
          </a:bodyPr>
          <a:lstStyle/>
          <a:p>
            <a:pPr algn="ctr"/>
            <a:r>
              <a:rPr lang="ru-RU" sz="2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 – практических конференциях, педагогических чтениях, семинарах, секциях, радиопередачах</a:t>
            </a:r>
            <a:endParaRPr lang="ru-RU" sz="2600" dirty="0">
              <a:solidFill>
                <a:srgbClr val="990033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30814"/>
            <a:ext cx="3810530" cy="523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5" y="980729"/>
            <a:ext cx="4176465" cy="5741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3953335" cy="542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user\Desktop\Рисунок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102" y="1196752"/>
            <a:ext cx="4136370" cy="542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3319" b="6346"/>
          <a:stretch>
            <a:fillRect/>
          </a:stretch>
        </p:blipFill>
        <p:spPr bwMode="auto">
          <a:xfrm>
            <a:off x="467544" y="1196752"/>
            <a:ext cx="3713617" cy="5515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8332" y="1196752"/>
            <a:ext cx="3980788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2388" b="2001"/>
          <a:stretch>
            <a:fillRect/>
          </a:stretch>
        </p:blipFill>
        <p:spPr bwMode="auto">
          <a:xfrm>
            <a:off x="395536" y="1124744"/>
            <a:ext cx="3569891" cy="548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 l="4129"/>
          <a:stretch>
            <a:fillRect/>
          </a:stretch>
        </p:blipFill>
        <p:spPr bwMode="auto">
          <a:xfrm>
            <a:off x="4860032" y="1124744"/>
            <a:ext cx="3816424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864096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7.Проведение  открытых занятий, мастер – классов, мероприятий.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C:\Users\user\Desktop\сканер\2016-12-05\003.jpg"/>
          <p:cNvPicPr/>
          <p:nvPr/>
        </p:nvPicPr>
        <p:blipFill>
          <a:blip r:embed="rId2" cstate="print"/>
          <a:srcRect l="3270" t="8115" r="4703" b="7503"/>
          <a:stretch>
            <a:fillRect/>
          </a:stretch>
        </p:blipFill>
        <p:spPr bwMode="auto">
          <a:xfrm>
            <a:off x="3059832" y="1844824"/>
            <a:ext cx="586747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r="13851"/>
          <a:stretch>
            <a:fillRect/>
          </a:stretch>
        </p:blipFill>
        <p:spPr bwMode="auto">
          <a:xfrm>
            <a:off x="179512" y="1340768"/>
            <a:ext cx="3584954" cy="4991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07904" y="1196752"/>
            <a:ext cx="172819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не имею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708688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9.Общественно педагогическая активность</a:t>
            </a:r>
            <a:r>
              <a:rPr lang="en-US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в конкурсах</a:t>
            </a:r>
            <a:endParaRPr lang="ru-RU" sz="24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7"/>
            <a:ext cx="4032448" cy="554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086415" cy="5620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648072"/>
          </a:xfrm>
        </p:spPr>
        <p:txBody>
          <a:bodyPr>
            <a:noAutofit/>
          </a:bodyPr>
          <a:lstStyle/>
          <a:p>
            <a:pPr algn="ctr"/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9.Общественно педагогическая активность</a:t>
            </a:r>
            <a:r>
              <a:rPr lang="en-US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24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в жюри, в конкурсах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960440" cy="544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3960440" cy="5447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4124170" cy="5669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1801" y="908720"/>
            <a:ext cx="4085545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Представление педагогического опыта</a:t>
            </a:r>
            <a: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</a:rPr>
              <a:t>«Духовно-нравственное воспитание дошкольников через ознакомление с традициями, фольклором и православной культурой»</a:t>
            </a:r>
            <a:endParaRPr lang="ru-RU" sz="2400" b="1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720080"/>
          </a:xfrm>
          <a:ln>
            <a:solidFill>
              <a:srgbClr val="0A0185"/>
            </a:solidFill>
          </a:ln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dirty="0">
                <a:solidFill>
                  <a:srgbClr val="0A0185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https://upload2.schoolrm.ru/iblock/f26/f2664f7e88f63c853b2d7aaa3b137e5d/2e4cb84c50e603616f32ebb7264bc078.pdf</a:t>
            </a:r>
            <a:endParaRPr lang="ru-RU" sz="2000" dirty="0">
              <a:solidFill>
                <a:srgbClr val="0A018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5160" t="168" r="1517" b="5105"/>
          <a:stretch/>
        </p:blipFill>
        <p:spPr bwMode="auto">
          <a:xfrm>
            <a:off x="395536" y="2677532"/>
            <a:ext cx="8424936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432048"/>
          </a:xfrm>
        </p:spPr>
        <p:txBody>
          <a:bodyPr>
            <a:no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836712"/>
            <a:ext cx="4104456" cy="564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2832" y="836712"/>
            <a:ext cx="408554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576064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24744"/>
            <a:ext cx="4020046" cy="552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225" y="1124744"/>
            <a:ext cx="403316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964488" cy="564672"/>
          </a:xfrm>
        </p:spPr>
        <p:txBody>
          <a:bodyPr>
            <a:normAutofit/>
          </a:bodyPr>
          <a:lstStyle/>
          <a:p>
            <a:pPr algn="ctr"/>
            <a:r>
              <a:rPr lang="ru-RU" altLang="ru-RU" sz="32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  <a:endParaRPr lang="ru-RU" sz="32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525" r="3571"/>
          <a:stretch>
            <a:fillRect/>
          </a:stretch>
        </p:blipFill>
        <p:spPr bwMode="auto">
          <a:xfrm>
            <a:off x="395536" y="1052736"/>
            <a:ext cx="3888432" cy="555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052736"/>
            <a:ext cx="4035063" cy="554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712968" cy="1440160"/>
          </a:xfrm>
        </p:spPr>
        <p:txBody>
          <a:bodyPr>
            <a:normAutofit fontScale="90000"/>
          </a:bodyPr>
          <a:lstStyle/>
          <a:p>
            <a:pPr algn="ctr"/>
            <a:r>
              <a:rPr lang="ru-RU" altLang="ru-RU" sz="27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социально-неблагополучных семей</a:t>
            </a:r>
            <a: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54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200" b="1" dirty="0" smtClean="0">
                <a:latin typeface="Times New Roman" pitchFamily="18" charset="0"/>
                <a:cs typeface="Times New Roman" pitchFamily="18" charset="0"/>
              </a:rPr>
              <a:t>Таких семей нет</a:t>
            </a:r>
            <a:endParaRPr lang="ru-RU" sz="22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836712"/>
            <a:ext cx="4248472" cy="5840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84976" cy="506320"/>
          </a:xfrm>
        </p:spPr>
        <p:txBody>
          <a:bodyPr>
            <a:normAutofit/>
          </a:bodyPr>
          <a:lstStyle/>
          <a:p>
            <a:r>
              <a:rPr lang="ru-RU" altLang="ru-RU" sz="2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:\ДЛЯ ВОСПИТАТЕЛЕЙ\7327-916271-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888432" cy="5616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Users\Пкашка\Downloads\3bc1caa6f37c6077b5b7339bc1d841e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816424" cy="56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504056"/>
          </a:xfrm>
        </p:spPr>
        <p:txBody>
          <a:bodyPr>
            <a:normAutofit/>
          </a:bodyPr>
          <a:lstStyle/>
          <a:p>
            <a:pPr algn="ctr"/>
            <a:r>
              <a:rPr lang="ru-RU" altLang="ru-RU" sz="2800" b="1" dirty="0" smtClean="0">
                <a:solidFill>
                  <a:srgbClr val="7A2292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764704"/>
            <a:ext cx="4176464" cy="5645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52733"/>
            <a:ext cx="3888432" cy="566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305800" cy="434312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764704"/>
            <a:ext cx="4104456" cy="5760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305800" cy="506320"/>
          </a:xfrm>
        </p:spPr>
        <p:txBody>
          <a:bodyPr>
            <a:noAutofit/>
          </a:bodyPr>
          <a:lstStyle/>
          <a:p>
            <a:pPr algn="ctr"/>
            <a:r>
              <a:rPr lang="ru-RU" altLang="ru-RU" sz="36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:\ДЛЯ ВОСПИТАТЕЛЕЙ\7327-916271-p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836712"/>
            <a:ext cx="4320480" cy="5733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Pictures\2021-02-01\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836712"/>
            <a:ext cx="4079897" cy="561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305800" cy="1080120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>
              <a:solidFill>
                <a:srgbClr val="990033"/>
              </a:solidFill>
            </a:endParaRPr>
          </a:p>
        </p:txBody>
      </p:sp>
      <p:pic>
        <p:nvPicPr>
          <p:cNvPr id="3" name="Picture 3" descr="H:\аттестация Вишнякова высшая\СКАНЫ ПРИКАЗ\скан ПРИКАЗ от 27 мая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3672408" cy="491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:\аттестация Вишнякова высшая\СКАНЫ ПРИКАЗ\скан Приказ 94 сад.jpeg"/>
          <p:cNvPicPr>
            <a:picLocks noChangeAspect="1" noChangeArrowheads="1"/>
          </p:cNvPicPr>
          <p:nvPr/>
        </p:nvPicPr>
        <p:blipFill>
          <a:blip r:embed="rId3" cstate="print"/>
          <a:srcRect l="5283" t="10851" r="1830"/>
          <a:stretch>
            <a:fillRect/>
          </a:stretch>
        </p:blipFill>
        <p:spPr>
          <a:xfrm>
            <a:off x="3995936" y="2177359"/>
            <a:ext cx="5003602" cy="34963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325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1008112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68692"/>
            <a:ext cx="3960440" cy="544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7676" y="1196753"/>
            <a:ext cx="3980787" cy="547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1008112"/>
          </a:xfrm>
        </p:spPr>
        <p:txBody>
          <a:bodyPr>
            <a:noAutofit/>
          </a:bodyPr>
          <a:lstStyle/>
          <a:p>
            <a:pPr algn="ctr"/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1.Участие в инновационной </a:t>
            </a:r>
            <a:b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8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(экспериментальной) деятельности</a:t>
            </a:r>
            <a:endParaRPr lang="ru-RU" sz="3800" dirty="0"/>
          </a:p>
        </p:txBody>
      </p:sp>
      <p:pic>
        <p:nvPicPr>
          <p:cNvPr id="1028" name="Picture 4" descr="C:\Users\Лида\Desktop\инновац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3555638" cy="504056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484784"/>
            <a:ext cx="3561757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908720"/>
            <a:ext cx="4098543" cy="5639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305800" cy="576064"/>
          </a:xfrm>
        </p:spPr>
        <p:txBody>
          <a:bodyPr>
            <a:no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836712"/>
            <a:ext cx="424268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256" y="836712"/>
            <a:ext cx="424268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305800" cy="720080"/>
          </a:xfrm>
        </p:spPr>
        <p:txBody>
          <a:bodyPr>
            <a:normAutofit/>
          </a:bodyPr>
          <a:lstStyle/>
          <a:p>
            <a:pPr algn="ctr"/>
            <a:r>
              <a:rPr lang="ru-RU" altLang="ru-RU" sz="4000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3. Наличие публикаций</a:t>
            </a:r>
            <a:endParaRPr lang="ru-RU" sz="4000" dirty="0">
              <a:solidFill>
                <a:srgbClr val="990033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 l="26038" t="16823" r="51691" b="22400"/>
          <a:stretch>
            <a:fillRect/>
          </a:stretch>
        </p:blipFill>
        <p:spPr bwMode="auto">
          <a:xfrm>
            <a:off x="323528" y="908720"/>
            <a:ext cx="388843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 l="17252" t="7986" r="7467" b="28128"/>
          <a:stretch>
            <a:fillRect/>
          </a:stretch>
        </p:blipFill>
        <p:spPr bwMode="auto">
          <a:xfrm>
            <a:off x="4716015" y="1052736"/>
            <a:ext cx="4104457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6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F8D1D3"/>
      </a:accent2>
      <a:accent3>
        <a:srgbClr val="F7C1A3"/>
      </a:accent3>
      <a:accent4>
        <a:srgbClr val="39639D"/>
      </a:accent4>
      <a:accent5>
        <a:srgbClr val="474B78"/>
      </a:accent5>
      <a:accent6>
        <a:srgbClr val="7D3C4A"/>
      </a:accent6>
      <a:hlink>
        <a:srgbClr val="2A4A75"/>
      </a:hlink>
      <a:folHlink>
        <a:srgbClr val="44B9E8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1175</TotalTime>
  <Words>399</Words>
  <Application>Microsoft Office PowerPoint</Application>
  <PresentationFormat>Экран (4:3)</PresentationFormat>
  <Paragraphs>52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Министерство образования РМ</vt:lpstr>
      <vt:lpstr>Представление к аттестации</vt:lpstr>
      <vt:lpstr>Представление педагогического опыта «Духовно-нравственное воспитание дошкольников через ознакомление с традициями, фольклором и православной культурой»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1.Участие в инновационной  (экспериментальной) деятельности</vt:lpstr>
      <vt:lpstr>2. Наставничество</vt:lpstr>
      <vt:lpstr>2. Наставничество</vt:lpstr>
      <vt:lpstr>3. Наличие публикаций</vt:lpstr>
      <vt:lpstr>3. Наличие публикаций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4.Результат участия воспитанников в конкурсах, турнирах, выставках, соревнованиях</vt:lpstr>
      <vt:lpstr>5. Наличие авторских программ, методических пособий</vt:lpstr>
      <vt:lpstr>5. Наличие авторских программ, методических пособий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6.Выступления на заседаниях методических советов, научно – практических конференциях, педагогических чтениях, семинарах, секциях, радиопередачах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7.Проведение  открытых занятий, мастер – классов, мероприятий.</vt:lpstr>
      <vt:lpstr>8. Экспертная деятельность</vt:lpstr>
      <vt:lpstr>9.Общественно педагогическая активность: участие в комиссиях, педагогических сообществах, в жюри, в конкурсах</vt:lpstr>
      <vt:lpstr>9.Общественно педагогическая активность: участие в комиссиях, педагогических сообществах, в жюри, в конкурсах</vt:lpstr>
      <vt:lpstr>10. Позитивные результаты работы с воспитанниками</vt:lpstr>
      <vt:lpstr>10. Позитивные результаты работы с воспитанниками</vt:lpstr>
      <vt:lpstr>11. Качество взаимодействия с родителями</vt:lpstr>
      <vt:lpstr>11. Качество взаимодействия с родителями</vt:lpstr>
      <vt:lpstr>12. Работа с детьми из социально-неблагополучных семей  Таких семей нет</vt:lpstr>
      <vt:lpstr>13. Участие педагога в профессиональных конкурсах</vt:lpstr>
      <vt:lpstr>13. Участие педагога в профессиональных конкурсах</vt:lpstr>
      <vt:lpstr>14. Награды и поощрения</vt:lpstr>
      <vt:lpstr>14. Награды и поощрения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</dc:title>
  <dc:creator>Лида</dc:creator>
  <cp:lastModifiedBy>user</cp:lastModifiedBy>
  <cp:revision>138</cp:revision>
  <dcterms:created xsi:type="dcterms:W3CDTF">2021-01-31T20:39:46Z</dcterms:created>
  <dcterms:modified xsi:type="dcterms:W3CDTF">2021-02-12T08:57:43Z</dcterms:modified>
</cp:coreProperties>
</file>