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</p:sldMasterIdLst>
  <p:notesMasterIdLst>
    <p:notesMasterId r:id="rId54"/>
  </p:notesMasterIdLst>
  <p:sldIdLst>
    <p:sldId id="339" r:id="rId6"/>
    <p:sldId id="304" r:id="rId7"/>
    <p:sldId id="257" r:id="rId8"/>
    <p:sldId id="275" r:id="rId9"/>
    <p:sldId id="277" r:id="rId10"/>
    <p:sldId id="313" r:id="rId11"/>
    <p:sldId id="301" r:id="rId12"/>
    <p:sldId id="317" r:id="rId13"/>
    <p:sldId id="316" r:id="rId14"/>
    <p:sldId id="319" r:id="rId15"/>
    <p:sldId id="320" r:id="rId16"/>
    <p:sldId id="314" r:id="rId17"/>
    <p:sldId id="315" r:id="rId18"/>
    <p:sldId id="329" r:id="rId19"/>
    <p:sldId id="330" r:id="rId20"/>
    <p:sldId id="331" r:id="rId21"/>
    <p:sldId id="342" r:id="rId22"/>
    <p:sldId id="343" r:id="rId23"/>
    <p:sldId id="344" r:id="rId24"/>
    <p:sldId id="345" r:id="rId25"/>
    <p:sldId id="354" r:id="rId26"/>
    <p:sldId id="267" r:id="rId27"/>
    <p:sldId id="268" r:id="rId28"/>
    <p:sldId id="318" r:id="rId29"/>
    <p:sldId id="307" r:id="rId30"/>
    <p:sldId id="308" r:id="rId31"/>
    <p:sldId id="341" r:id="rId32"/>
    <p:sldId id="346" r:id="rId33"/>
    <p:sldId id="347" r:id="rId34"/>
    <p:sldId id="269" r:id="rId35"/>
    <p:sldId id="340" r:id="rId36"/>
    <p:sldId id="348" r:id="rId37"/>
    <p:sldId id="355" r:id="rId38"/>
    <p:sldId id="349" r:id="rId39"/>
    <p:sldId id="296" r:id="rId40"/>
    <p:sldId id="271" r:id="rId41"/>
    <p:sldId id="272" r:id="rId42"/>
    <p:sldId id="326" r:id="rId43"/>
    <p:sldId id="327" r:id="rId44"/>
    <p:sldId id="322" r:id="rId45"/>
    <p:sldId id="350" r:id="rId46"/>
    <p:sldId id="351" r:id="rId47"/>
    <p:sldId id="353" r:id="rId48"/>
    <p:sldId id="352" r:id="rId49"/>
    <p:sldId id="273" r:id="rId50"/>
    <p:sldId id="295" r:id="rId51"/>
    <p:sldId id="299" r:id="rId52"/>
    <p:sldId id="300" r:id="rId53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  <p:sp>
        <p:nvSpPr>
          <p:cNvPr id="24579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  <p:sp>
        <p:nvSpPr>
          <p:cNvPr id="24580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  <p:sp>
        <p:nvSpPr>
          <p:cNvPr id="24581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  <p:sp>
        <p:nvSpPr>
          <p:cNvPr id="24582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  <p:sp>
        <p:nvSpPr>
          <p:cNvPr id="24583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  <p:sp>
        <p:nvSpPr>
          <p:cNvPr id="24584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  <p:sp>
        <p:nvSpPr>
          <p:cNvPr id="63497" name="Rectangle 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5700" y="933450"/>
            <a:ext cx="4341813" cy="3351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6153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1031875" y="4624388"/>
            <a:ext cx="4595813" cy="37226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noProof="0" smtClean="0"/>
          </a:p>
        </p:txBody>
      </p:sp>
    </p:spTree>
    <p:extLst>
      <p:ext uri="{BB962C8B-B14F-4D97-AF65-F5344CB8AC3E}">
        <p14:creationId xmlns:p14="http://schemas.microsoft.com/office/powerpoint/2010/main" val="28946417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1988" cy="33543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553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75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861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963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065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168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270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0273F-3DA1-4A13-BE02-F333A036B212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2A8891-CA73-42B3-B060-30B4DE93A507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96063" y="128588"/>
            <a:ext cx="2044700" cy="5973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5986463" cy="5973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7D3E3F-1EB5-4AFA-91A7-25A1E7CFE78F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7937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1850" y="1906588"/>
            <a:ext cx="3819525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12C6-CE92-49F3-A2E3-CC2A0EFBE1AF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627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8684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7937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1850" y="1906588"/>
            <a:ext cx="3819525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B6B48-2968-4ECB-9040-420E7EC25997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627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9525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3438" y="1906588"/>
            <a:ext cx="3819525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14788" cy="4502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4388" y="1600200"/>
            <a:ext cx="4016375" cy="4502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376678-5F3F-423F-812F-DA0A9DEABD2B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7863" cy="62753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53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9525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3438" y="1906588"/>
            <a:ext cx="3819525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0C87E-C5BE-43B5-9D2C-A9D524C7754E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7863" cy="62753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53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358B1-EDC0-4289-ACCB-84FD642B036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04C3C-1F97-4552-A596-5369320F013D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059F73-DA67-4985-94E2-177EC6E7985F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C94E9-1FDE-4661-B309-897F5777E414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18356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83563" cy="4502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087563" cy="4302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ea typeface="MS Gothic" charset="-128"/>
              </a:defRPr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49563" cy="4302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ea typeface="MS Gothic" charset="-128"/>
              </a:defRPr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087563" cy="4302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ea typeface="MS Gothic" charset="-128"/>
              </a:defRPr>
            </a:lvl1pPr>
          </a:lstStyle>
          <a:p>
            <a:pPr>
              <a:defRPr/>
            </a:pPr>
            <a:fld id="{75742778-0DA6-4A52-9095-94FC14AD2EC5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Gothic" charset="-128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Gothic" charset="-128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Gothic" charset="-128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Gothic" charset="-128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89862" cy="1868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89862" cy="4506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053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  <p:sp>
        <p:nvSpPr>
          <p:cNvPr id="2054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  <p:sp>
        <p:nvSpPr>
          <p:cNvPr id="2055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89862" cy="1868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89862" cy="4506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3077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  <p:sp>
        <p:nvSpPr>
          <p:cNvPr id="3078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  <p:sp>
        <p:nvSpPr>
          <p:cNvPr id="3079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91450" cy="1868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91450" cy="4508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4101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  <p:sp>
        <p:nvSpPr>
          <p:cNvPr id="4102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  <p:sp>
        <p:nvSpPr>
          <p:cNvPr id="4103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91450" cy="1868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91450" cy="4508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5125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  <p:sp>
        <p:nvSpPr>
          <p:cNvPr id="5126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  <p:sp>
        <p:nvSpPr>
          <p:cNvPr id="5127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 altLang="ru-RU" dirty="0">
              <a:ea typeface="MS Gothic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7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.png"/><Relationship Id="rId5" Type="http://schemas.openxmlformats.org/officeDocument/2006/relationships/hyperlink" Target="http://phototusya.narod.ru/q051.png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jpe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jpe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2.png"/><Relationship Id="rId4" Type="http://schemas.openxmlformats.org/officeDocument/2006/relationships/hyperlink" Target="http://403303.ru/upload/iblock/d59/11266.00.jpe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hyperlink" Target="http://403303.ru/upload/iblock/d59/11266.00.jpe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jpe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jpe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hyperlink" Target="http://403303.ru/upload/iblock/d59/11266.00.jpeg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hyperlink" Target="http://403303.ru/upload/iblock/d59/11266.00.jpeg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jpe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hyperlink" Target="http://403303.ru/upload/iblock/d59/11266.00.jpeg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hyperlink" Target="http://403303.ru/upload/iblock/d59/11266.00.jpeg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jpe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hyperlink" Target="http://403303.ru/upload/iblock/d59/11266.00.jpeg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jpeg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7.jpeg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8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403303.ru/upload/iblock/d59/11266.00.jpe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04938" y="1052513"/>
            <a:ext cx="3648076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 descr="Картинка 14 из 89951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email">
            <a:duotone>
              <a:prstClr val="black"/>
              <a:schemeClr val="accent3">
                <a:lumMod val="50000"/>
                <a:tint val="45000"/>
                <a:satMod val="400000"/>
              </a:schemeClr>
            </a:duotone>
            <a:extLst/>
          </a:blip>
          <a:srcRect/>
          <a:stretch>
            <a:fillRect/>
          </a:stretch>
        </p:blipFill>
        <p:spPr bwMode="auto">
          <a:xfrm>
            <a:off x="1907704" y="476672"/>
            <a:ext cx="5643435" cy="4112225"/>
          </a:xfrm>
          <a:prstGeom prst="rect">
            <a:avLst/>
          </a:prstGeom>
          <a:noFill/>
          <a:ln>
            <a:noFill/>
          </a:ln>
          <a:scene3d>
            <a:camera prst="isometricOffAxis2Left"/>
            <a:lightRig rig="threePt" dir="t"/>
          </a:scene3d>
          <a:extLst/>
        </p:spPr>
      </p:pic>
      <p:sp>
        <p:nvSpPr>
          <p:cNvPr id="8" name="Прямоугольник 7"/>
          <p:cNvSpPr/>
          <p:nvPr/>
        </p:nvSpPr>
        <p:spPr>
          <a:xfrm>
            <a:off x="1259632" y="163324"/>
            <a:ext cx="705678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i="1" dirty="0">
                <a:solidFill>
                  <a:srgbClr val="CC0000"/>
                </a:solidFill>
              </a:rPr>
              <a:t>Министерство образования РМ</a:t>
            </a:r>
            <a:br>
              <a:rPr lang="ru-RU" altLang="ru-RU" sz="3200" b="1" i="1" dirty="0">
                <a:solidFill>
                  <a:srgbClr val="CC0000"/>
                </a:solidFill>
              </a:rPr>
            </a:br>
            <a:r>
              <a:rPr lang="ru-RU" altLang="ru-RU" sz="3200" b="1" i="1" dirty="0">
                <a:solidFill>
                  <a:srgbClr val="CC0000"/>
                </a:solidFill>
              </a:rPr>
              <a:t/>
            </a:r>
            <a:br>
              <a:rPr lang="ru-RU" altLang="ru-RU" sz="3200" b="1" i="1" dirty="0">
                <a:solidFill>
                  <a:srgbClr val="CC0000"/>
                </a:solidFill>
              </a:rPr>
            </a:br>
            <a:r>
              <a:rPr lang="ru-RU" altLang="ru-RU" sz="1400" i="1" dirty="0">
                <a:solidFill>
                  <a:srgbClr val="CC0000"/>
                </a:solidFill>
              </a:rPr>
              <a:t/>
            </a:r>
            <a:br>
              <a:rPr lang="ru-RU" altLang="ru-RU" sz="1400" i="1" dirty="0">
                <a:solidFill>
                  <a:srgbClr val="CC0000"/>
                </a:solidFill>
              </a:rPr>
            </a:br>
            <a:r>
              <a:rPr lang="en-US" altLang="ru-RU" sz="1400" i="1" dirty="0">
                <a:solidFill>
                  <a:srgbClr val="CC0000"/>
                </a:solidFill>
              </a:rPr>
              <a:t/>
            </a:r>
            <a:br>
              <a:rPr lang="en-US" altLang="ru-RU" sz="1400" i="1" dirty="0">
                <a:solidFill>
                  <a:srgbClr val="CC0000"/>
                </a:solidFill>
              </a:rPr>
            </a:br>
            <a:r>
              <a:rPr lang="ru-RU" altLang="ru-RU" sz="1400" i="1" dirty="0">
                <a:solidFill>
                  <a:srgbClr val="CC0000"/>
                </a:solidFill>
              </a:rPr>
              <a:t/>
            </a:r>
            <a:br>
              <a:rPr lang="ru-RU" altLang="ru-RU" sz="1400" i="1" dirty="0">
                <a:solidFill>
                  <a:srgbClr val="CC0000"/>
                </a:solidFill>
              </a:rPr>
            </a:b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383587" y="2388768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43608" y="3645024"/>
            <a:ext cx="74168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dirty="0">
                <a:solidFill>
                  <a:schemeClr val="accent2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Портфолио</a:t>
            </a:r>
            <a:r>
              <a:rPr lang="ru-RU" altLang="ru-RU" dirty="0">
                <a:solidFill>
                  <a:srgbClr val="000099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br>
              <a:rPr lang="ru-RU" altLang="ru-RU" dirty="0">
                <a:solidFill>
                  <a:srgbClr val="000099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ru-RU" altLang="ru-RU" dirty="0" smtClean="0">
                <a:solidFill>
                  <a:srgbClr val="000099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Лисиной Любови Ивановны, </a:t>
            </a:r>
            <a:r>
              <a:rPr lang="ru-RU" altLang="ru-RU" dirty="0">
                <a:solidFill>
                  <a:srgbClr val="000099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/>
            </a:r>
            <a:br>
              <a:rPr lang="ru-RU" altLang="ru-RU" dirty="0">
                <a:solidFill>
                  <a:srgbClr val="000099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ru-RU" altLang="ru-RU" dirty="0">
                <a:solidFill>
                  <a:srgbClr val="000099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педагога дополнительного образования детей. </a:t>
            </a:r>
            <a:br>
              <a:rPr lang="ru-RU" altLang="ru-RU" dirty="0">
                <a:solidFill>
                  <a:srgbClr val="000099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ru-RU" altLang="ru-RU" dirty="0">
                <a:solidFill>
                  <a:srgbClr val="000099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МБУ ДО «Дом детского творчества», г. </a:t>
            </a:r>
            <a:r>
              <a:rPr lang="ru-RU" altLang="ru-RU" dirty="0" err="1">
                <a:solidFill>
                  <a:srgbClr val="000099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Ковылкино</a:t>
            </a:r>
            <a:r>
              <a:rPr lang="ru-RU" altLang="ru-RU" dirty="0">
                <a:solidFill>
                  <a:srgbClr val="000099"/>
                </a:solidFill>
                <a:latin typeface="Arial Black" panose="020B0A04020102020204" pitchFamily="34" charset="0"/>
              </a:rPr>
              <a:t/>
            </a:r>
            <a:br>
              <a:rPr lang="ru-RU" altLang="ru-RU" dirty="0">
                <a:solidFill>
                  <a:srgbClr val="000099"/>
                </a:solidFill>
                <a:latin typeface="Arial Black" panose="020B0A04020102020204" pitchFamily="34" charset="0"/>
              </a:rPr>
            </a:b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55576" y="4868863"/>
            <a:ext cx="7848872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eaLnBrk="1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>
                <a:solidFill>
                  <a:schemeClr val="tx1"/>
                </a:solidFill>
                <a:latin typeface="Times New Roman" pitchFamily="18" charset="0"/>
              </a:rPr>
              <a:t>Дата рождения</a:t>
            </a:r>
            <a:r>
              <a:rPr lang="ru-RU" altLang="ru-RU" b="1" dirty="0">
                <a:solidFill>
                  <a:srgbClr val="B80047"/>
                </a:solidFill>
                <a:latin typeface="Times New Roman" pitchFamily="18" charset="0"/>
              </a:rPr>
              <a:t>:   </a:t>
            </a:r>
            <a:r>
              <a:rPr lang="ru-RU" altLang="ru-RU" b="1" dirty="0" smtClean="0">
                <a:solidFill>
                  <a:srgbClr val="B80047"/>
                </a:solidFill>
                <a:latin typeface="Times New Roman" pitchFamily="18" charset="0"/>
              </a:rPr>
              <a:t>30.12.1958г</a:t>
            </a:r>
            <a:r>
              <a:rPr lang="ru-RU" altLang="ru-RU" b="1" dirty="0">
                <a:solidFill>
                  <a:srgbClr val="B80047"/>
                </a:solidFill>
                <a:latin typeface="Times New Roman" pitchFamily="18" charset="0"/>
              </a:rPr>
              <a:t>.</a:t>
            </a:r>
          </a:p>
          <a:p>
            <a:pPr marL="0" indent="0" eaLnBrk="1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>
                <a:solidFill>
                  <a:schemeClr val="tx1"/>
                </a:solidFill>
                <a:latin typeface="Times New Roman" pitchFamily="18" charset="0"/>
              </a:rPr>
              <a:t>Профессиональное образование</a:t>
            </a:r>
            <a:r>
              <a:rPr lang="ru-RU" altLang="ru-RU" b="1" dirty="0">
                <a:solidFill>
                  <a:srgbClr val="B80047"/>
                </a:solidFill>
                <a:latin typeface="Times New Roman" pitchFamily="18" charset="0"/>
              </a:rPr>
              <a:t>: </a:t>
            </a:r>
            <a:r>
              <a:rPr lang="ru-RU" altLang="ru-RU" b="1" dirty="0" smtClean="0">
                <a:solidFill>
                  <a:srgbClr val="B80047"/>
                </a:solidFill>
                <a:latin typeface="Times New Roman" pitchFamily="18" charset="0"/>
              </a:rPr>
              <a:t>воспитатель в дошкольных учреждениях , </a:t>
            </a:r>
            <a:r>
              <a:rPr lang="ru-RU" altLang="ru-RU" b="1" dirty="0" err="1" smtClean="0">
                <a:solidFill>
                  <a:srgbClr val="B80047"/>
                </a:solidFill>
                <a:latin typeface="Times New Roman" pitchFamily="18" charset="0"/>
              </a:rPr>
              <a:t>Зубово</a:t>
            </a:r>
            <a:r>
              <a:rPr lang="ru-RU" altLang="ru-RU" b="1" dirty="0" smtClean="0">
                <a:solidFill>
                  <a:srgbClr val="B80047"/>
                </a:solidFill>
                <a:latin typeface="Times New Roman" pitchFamily="18" charset="0"/>
              </a:rPr>
              <a:t> –</a:t>
            </a:r>
            <a:r>
              <a:rPr lang="ru-RU" altLang="ru-RU" b="1" dirty="0" err="1" smtClean="0">
                <a:solidFill>
                  <a:srgbClr val="B80047"/>
                </a:solidFill>
                <a:latin typeface="Times New Roman" pitchFamily="18" charset="0"/>
              </a:rPr>
              <a:t>Полянское</a:t>
            </a:r>
            <a:r>
              <a:rPr lang="ru-RU" altLang="ru-RU" b="1" dirty="0" smtClean="0">
                <a:solidFill>
                  <a:srgbClr val="B80047"/>
                </a:solidFill>
                <a:latin typeface="Times New Roman" pitchFamily="18" charset="0"/>
              </a:rPr>
              <a:t> педагогическое училище.</a:t>
            </a:r>
            <a:endParaRPr lang="ru-RU" altLang="ru-RU" b="1" dirty="0">
              <a:solidFill>
                <a:srgbClr val="B80047"/>
              </a:solidFill>
              <a:latin typeface="Times New Roman" pitchFamily="18" charset="0"/>
            </a:endParaRPr>
          </a:p>
          <a:p>
            <a:pPr marL="0" indent="0" eaLnBrk="1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>
                <a:solidFill>
                  <a:schemeClr val="tx1"/>
                </a:solidFill>
                <a:latin typeface="Times New Roman" pitchFamily="18" charset="0"/>
              </a:rPr>
              <a:t>Стаж педагогической работы (по специальности</a:t>
            </a:r>
            <a:r>
              <a:rPr lang="ru-RU" altLang="ru-RU" b="1" dirty="0">
                <a:solidFill>
                  <a:srgbClr val="B80047"/>
                </a:solidFill>
                <a:latin typeface="Times New Roman" pitchFamily="18" charset="0"/>
              </a:rPr>
              <a:t>): </a:t>
            </a:r>
            <a:r>
              <a:rPr lang="ru-RU" altLang="ru-RU" b="1" dirty="0" smtClean="0">
                <a:solidFill>
                  <a:srgbClr val="B80047"/>
                </a:solidFill>
                <a:latin typeface="Times New Roman" pitchFamily="18" charset="0"/>
              </a:rPr>
              <a:t>41 г.</a:t>
            </a:r>
            <a:endParaRPr lang="ru-RU" altLang="ru-RU" b="1" dirty="0">
              <a:solidFill>
                <a:srgbClr val="B80047"/>
              </a:solidFill>
              <a:latin typeface="Times New Roman" pitchFamily="18" charset="0"/>
            </a:endParaRPr>
          </a:p>
          <a:p>
            <a:pPr marL="0" indent="0" eaLnBrk="1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>
                <a:solidFill>
                  <a:schemeClr val="tx1"/>
                </a:solidFill>
                <a:latin typeface="Times New Roman" pitchFamily="18" charset="0"/>
              </a:rPr>
              <a:t>Общий трудовой стаж</a:t>
            </a:r>
            <a:r>
              <a:rPr lang="ru-RU" altLang="ru-RU" b="1" dirty="0">
                <a:solidFill>
                  <a:srgbClr val="B80047"/>
                </a:solidFill>
                <a:latin typeface="Times New Roman" pitchFamily="18" charset="0"/>
              </a:rPr>
              <a:t>: </a:t>
            </a:r>
            <a:r>
              <a:rPr lang="ru-RU" altLang="ru-RU" b="1" dirty="0" smtClean="0">
                <a:solidFill>
                  <a:srgbClr val="B80047"/>
                </a:solidFill>
                <a:latin typeface="Times New Roman" pitchFamily="18" charset="0"/>
              </a:rPr>
              <a:t>41 г.</a:t>
            </a:r>
            <a:endParaRPr lang="ru-RU" altLang="ru-RU" b="1" dirty="0">
              <a:solidFill>
                <a:srgbClr val="B80047"/>
              </a:solidFill>
              <a:latin typeface="Times New Roman" pitchFamily="18" charset="0"/>
            </a:endParaRPr>
          </a:p>
          <a:p>
            <a:pPr marL="0" indent="0" eaLnBrk="1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>
                <a:solidFill>
                  <a:schemeClr val="tx1"/>
                </a:solidFill>
                <a:latin typeface="Times New Roman" pitchFamily="18" charset="0"/>
              </a:rPr>
              <a:t>Наличие квалификационной категории:  </a:t>
            </a:r>
            <a:r>
              <a:rPr lang="ru-RU" altLang="ru-RU" b="1" dirty="0" smtClean="0">
                <a:solidFill>
                  <a:srgbClr val="B80047"/>
                </a:solidFill>
                <a:latin typeface="Times New Roman" pitchFamily="18" charset="0"/>
              </a:rPr>
              <a:t>высшая </a:t>
            </a:r>
            <a:endParaRPr lang="ru-RU" altLang="ru-RU" b="1" dirty="0">
              <a:solidFill>
                <a:srgbClr val="B80047"/>
              </a:solidFill>
              <a:latin typeface="Times New Roman" pitchFamily="18" charset="0"/>
            </a:endParaRPr>
          </a:p>
          <a:p>
            <a:pPr marL="0" indent="0" eaLnBrk="1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>
                <a:solidFill>
                  <a:schemeClr val="tx1"/>
                </a:solidFill>
                <a:latin typeface="Times New Roman" pitchFamily="18" charset="0"/>
              </a:rPr>
              <a:t>Дата последней аттестации: </a:t>
            </a:r>
            <a:r>
              <a:rPr lang="ru-RU" altLang="ru-RU" b="1" dirty="0" smtClean="0">
                <a:solidFill>
                  <a:schemeClr val="tx1"/>
                </a:solidFill>
                <a:latin typeface="Times New Roman" pitchFamily="18" charset="0"/>
              </a:rPr>
              <a:t> № 153 от 25.02.2015г.</a:t>
            </a:r>
            <a:endParaRPr lang="ru-RU" altLang="ru-RU" b="1" dirty="0">
              <a:solidFill>
                <a:schemeClr val="tx1"/>
              </a:solidFill>
              <a:latin typeface="Times New Roman" pitchFamily="18" charset="0"/>
            </a:endParaRPr>
          </a:p>
          <a:p>
            <a:pPr marL="0" indent="0" eaLnBrk="1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>
                <a:solidFill>
                  <a:schemeClr val="tx1"/>
                </a:solidFill>
                <a:latin typeface="Times New Roman" pitchFamily="18" charset="0"/>
              </a:rPr>
              <a:t>Звание</a:t>
            </a:r>
            <a:r>
              <a:rPr lang="ru-RU" altLang="ru-RU" b="1" dirty="0">
                <a:solidFill>
                  <a:srgbClr val="B80047"/>
                </a:solidFill>
                <a:latin typeface="Times New Roman" pitchFamily="18" charset="0"/>
              </a:rPr>
              <a:t>: педагог дополнительного образование детей.</a:t>
            </a:r>
          </a:p>
        </p:txBody>
      </p:sp>
      <p:pic>
        <p:nvPicPr>
          <p:cNvPr id="5" name="Picture 2" descr="C:\Users\Q\Desktop\2ccd866c545d5a411b430b2d50ccc55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888" y="980728"/>
            <a:ext cx="1975098" cy="27919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985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2253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22532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76375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1124744"/>
            <a:ext cx="3755855" cy="51845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1124744"/>
            <a:ext cx="3724611" cy="51125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2355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23556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76375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1097360"/>
            <a:ext cx="3847102" cy="557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5" y="1196752"/>
            <a:ext cx="3772703" cy="53285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2457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24580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76375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124744"/>
            <a:ext cx="4088038" cy="53285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1052736"/>
            <a:ext cx="4091174" cy="5400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25605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76375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1556792"/>
            <a:ext cx="3380984" cy="47525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1556792"/>
            <a:ext cx="3375683" cy="47278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76375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1484784"/>
            <a:ext cx="3265839" cy="47525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1556792"/>
            <a:ext cx="3456384" cy="47400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424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76375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1412776"/>
            <a:ext cx="3528392" cy="48919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1412775"/>
            <a:ext cx="3528392" cy="49919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816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76375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1628799"/>
            <a:ext cx="3240360" cy="47706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96046" y="1556792"/>
            <a:ext cx="3590634" cy="49685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791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76375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1628800"/>
            <a:ext cx="3024336" cy="47108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1" y="1628800"/>
            <a:ext cx="3459922" cy="4680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76375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1556792"/>
            <a:ext cx="3254464" cy="4680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1556791"/>
            <a:ext cx="3384376" cy="46960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76375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1340768"/>
            <a:ext cx="3571643" cy="49685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1268760"/>
            <a:ext cx="3571630" cy="51125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Обобщение </a:t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педагогического опыта</a:t>
            </a:r>
            <a:endParaRPr lang="ru-RU" dirty="0" smtClean="0"/>
          </a:p>
        </p:txBody>
      </p:sp>
      <p:sp>
        <p:nvSpPr>
          <p:cNvPr id="819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>
              <a:lnSpc>
                <a:spcPct val="83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сайт </a:t>
            </a:r>
            <a:r>
              <a:rPr lang="ru-RU" altLang="ru-RU" sz="2400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МБУ ДО «Дома детского творчества»: </a:t>
            </a:r>
            <a:endParaRPr lang="en-US" altLang="ru-RU" sz="2400" b="1" dirty="0" smtClean="0">
              <a:solidFill>
                <a:srgbClr val="280099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>
              <a:lnSpc>
                <a:spcPct val="83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ru-RU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http://ddtkov.schoolrm.ru/</a:t>
            </a:r>
            <a:endParaRPr lang="ru-RU" dirty="0" smtClean="0"/>
          </a:p>
        </p:txBody>
      </p:sp>
      <p:pic>
        <p:nvPicPr>
          <p:cNvPr id="8197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260475" y="1989138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 Наличие публикаций.</a:t>
            </a:r>
            <a:endParaRPr lang="ru-RU" sz="3600" dirty="0"/>
          </a:p>
        </p:txBody>
      </p:sp>
      <p:pic>
        <p:nvPicPr>
          <p:cNvPr id="5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76375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Admin\Desktop\1 001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047" y="1412776"/>
            <a:ext cx="6198329" cy="45069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76375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Admin\Desktop\2 001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28" y="957196"/>
            <a:ext cx="3491963" cy="5456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85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20725" y="134938"/>
            <a:ext cx="7797800" cy="1133475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5. Наличие авторских</a:t>
            </a:r>
            <a:br>
              <a:rPr lang="ru-RU" alt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программ , методических пособий</a:t>
            </a:r>
          </a:p>
        </p:txBody>
      </p:sp>
      <p:pic>
        <p:nvPicPr>
          <p:cNvPr id="28677" name="Picture 15" descr="Картинка 144 из 96000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404938" y="1628775"/>
            <a:ext cx="3648076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088" y="1484784"/>
            <a:ext cx="3432996" cy="48965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C:\Users\Q\Desktop\папка аттестация Лисина\аттестация Лисина\CCI31032015_000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1595232"/>
            <a:ext cx="3456384" cy="49301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184150"/>
            <a:ext cx="8569325" cy="1300163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6.</a:t>
            </a:r>
            <a:r>
              <a:rPr lang="ru-RU" altLang="ru-RU" sz="28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Выступления на методических советах, научно-практических конференциях, педагогических чтениях, семинарах, секциях, форумах, радиопередачах (</a:t>
            </a:r>
            <a:r>
              <a:rPr lang="ru-RU" altLang="ru-RU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altLang="ru-RU" sz="28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6" name="Прямоугольник 4"/>
          <p:cNvSpPr>
            <a:spLocks noChangeArrowheads="1"/>
          </p:cNvSpPr>
          <p:nvPr/>
        </p:nvSpPr>
        <p:spPr bwMode="auto">
          <a:xfrm>
            <a:off x="468312" y="1773238"/>
            <a:ext cx="8675687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677863" indent="-677863">
              <a:buFont typeface="Times New Roman" pitchFamily="18" charset="0"/>
              <a:buChar char="•"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/>
            </a:pPr>
            <a:r>
              <a:rPr lang="ru-RU" altLang="ru-RU" sz="3200" b="1" dirty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Образовательная организация:</a:t>
            </a:r>
          </a:p>
          <a:p>
            <a:pPr marL="677863" indent="-677863">
              <a:buFont typeface="Times New Roman" pitchFamily="18" charset="0"/>
              <a:buChar char="•"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/>
            </a:pPr>
            <a:r>
              <a:rPr lang="ru-RU" altLang="ru-RU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2017-2018г.г</a:t>
            </a:r>
            <a:r>
              <a:rPr lang="ru-RU" altLang="ru-RU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/>
            </a:pPr>
            <a:r>
              <a:rPr lang="ru-RU" alt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Педагогический совет МБУ ДО «Дом детского творчества», тема:   </a:t>
            </a:r>
            <a:r>
              <a:rPr lang="ru-RU" alt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«Обобщение педагогического опыта с детьми школьного возраста «О поощрении и наказании»2017г.</a:t>
            </a:r>
          </a:p>
          <a:p>
            <a:pPr marL="677863" indent="-677863"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/>
            </a:pPr>
            <a:r>
              <a:rPr lang="ru-RU" alt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- «Обобщение педагогического опыта работы в кружке «Волшебный мир оригами»2018г.</a:t>
            </a:r>
          </a:p>
          <a:p>
            <a:pPr marL="677863" indent="-677863"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/>
            </a:pPr>
            <a:endParaRPr lang="ru-RU" alt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5" name="Picture 15" descr="Картинка 144 из 96000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404938" y="1628775"/>
            <a:ext cx="3648076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32772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76375" y="1700213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Q\Desktop\Лисина справки2019\скан Лисина\2 001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1484784"/>
            <a:ext cx="3528392" cy="48525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34820" name="Содержимое 2"/>
          <p:cNvSpPr>
            <a:spLocks noGrp="1"/>
          </p:cNvSpPr>
          <p:nvPr>
            <p:ph idx="1"/>
          </p:nvPr>
        </p:nvSpPr>
        <p:spPr>
          <a:xfrm>
            <a:off x="395288" y="620713"/>
            <a:ext cx="8353425" cy="5792787"/>
          </a:xfrm>
        </p:spPr>
        <p:txBody>
          <a:bodyPr/>
          <a:lstStyle/>
          <a:p>
            <a:pPr marL="677863" indent="-677863" algn="ctr">
              <a:buFont typeface="Times New Roman" pitchFamily="18" charset="0"/>
              <a:buChar char="•"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Проведение мастер-классов, открытых мероприятий</a:t>
            </a:r>
          </a:p>
          <a:p>
            <a:pPr marL="677863" indent="-677863">
              <a:buFont typeface="Times New Roman" pitchFamily="18" charset="0"/>
              <a:buChar char="•"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endParaRPr lang="ru-RU" altLang="ru-RU" b="1" dirty="0" smtClean="0">
              <a:solidFill>
                <a:srgbClr val="28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>
              <a:buFont typeface="Times New Roman" pitchFamily="18" charset="0"/>
              <a:buChar char="•"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endParaRPr lang="ru-RU" altLang="ru-RU" sz="2400" b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>
              <a:buFont typeface="Times New Roman" pitchFamily="18" charset="0"/>
              <a:buChar char="•"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2017-2019г.г. </a:t>
            </a:r>
          </a:p>
          <a:p>
            <a:pPr marL="677863" indent="-677863"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alt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Открытый мастер-класс по оригами: «Снежинка», «Цветок-тюльпан», «Говорящая ворона», «</a:t>
            </a:r>
            <a:r>
              <a:rPr lang="ru-RU" altLang="ru-RU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Сюрикен</a:t>
            </a:r>
            <a:r>
              <a:rPr lang="ru-RU" alt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», «Когти </a:t>
            </a:r>
            <a:r>
              <a:rPr lang="ru-RU" altLang="ru-RU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Крюгера</a:t>
            </a:r>
            <a:r>
              <a:rPr lang="ru-RU" alt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», «Бабочка» в рамках проведения муниципальных школьных каникул, для детей города и района.</a:t>
            </a:r>
          </a:p>
          <a:p>
            <a:pPr marL="677863" indent="-677863"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endParaRPr lang="ru-RU" alt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>
              <a:buFont typeface="Times New Roman" pitchFamily="18" charset="0"/>
              <a:buChar char="•"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endParaRPr lang="ru-RU" alt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endParaRPr lang="ru-RU" dirty="0" smtClean="0"/>
          </a:p>
        </p:txBody>
      </p:sp>
      <p:pic>
        <p:nvPicPr>
          <p:cNvPr id="34821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76375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35847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04938" y="1628775"/>
            <a:ext cx="3648076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Admin\Desktop\001 (2)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217" y="1484784"/>
            <a:ext cx="3583754" cy="49287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906588"/>
            <a:ext cx="7849815" cy="4506912"/>
          </a:xfrm>
        </p:spPr>
        <p:txBody>
          <a:bodyPr/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.Организация выставки в краеведческом музее «Волшебный мир оригами»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сотрудничество с МБУ «Центр культуры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Ковылкинского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» и принимает участие в организации и проведении культурно - массовых мероприятиях, выставок и мастер – классов городского, муниципального уровня.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уровень: 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.Республиканский фестиваль народного творчества «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Шумбрат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Мордовия!»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Республиканское мероприятие «Республиканский день поля»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Республиканский «День славянской письменности»</a:t>
            </a:r>
          </a:p>
          <a:p>
            <a:endParaRPr lang="ru-RU" dirty="0"/>
          </a:p>
        </p:txBody>
      </p:sp>
      <p:pic>
        <p:nvPicPr>
          <p:cNvPr id="6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04938" y="1628775"/>
            <a:ext cx="3648076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043608" y="404664"/>
            <a:ext cx="6840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7863" indent="-677863">
              <a:buFont typeface="Times New Roman" pitchFamily="18" charset="0"/>
              <a:buChar char="•"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3600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r>
              <a:rPr lang="ru-RU" altLang="ru-RU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87435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04938" y="1628775"/>
            <a:ext cx="3648076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1196752"/>
            <a:ext cx="3714541" cy="52506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1196752"/>
            <a:ext cx="3769671" cy="53285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8.Экспертная деятельность.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04938" y="1628775"/>
            <a:ext cx="3648076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43" name="Text Box 2"/>
          <p:cNvSpPr txBox="1">
            <a:spLocks noChangeArrowheads="1"/>
          </p:cNvSpPr>
          <p:nvPr/>
        </p:nvSpPr>
        <p:spPr bwMode="auto">
          <a:xfrm>
            <a:off x="2700338" y="2830513"/>
            <a:ext cx="4140200" cy="1309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4000" dirty="0">
                <a:solidFill>
                  <a:srgbClr val="999999"/>
                </a:solidFill>
              </a:rPr>
              <a:t>представление</a:t>
            </a:r>
          </a:p>
        </p:txBody>
      </p:sp>
      <p:pic>
        <p:nvPicPr>
          <p:cNvPr id="10244" name="Picture 15" descr="Картинка 144 из 96000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260475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I:\Лисина справки2019\скан Лисина\1 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620688"/>
            <a:ext cx="4293658" cy="59046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20725" y="184150"/>
            <a:ext cx="8243888" cy="1435100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9. </a:t>
            </a:r>
            <a:r>
              <a:rPr lang="ru-RU" sz="2400" dirty="0" smtClean="0">
                <a:solidFill>
                  <a:srgbClr val="C00000"/>
                </a:solidFill>
              </a:rPr>
              <a:t>Общественно-педагогическая активность педагога: участие в  комиссиях, педагогических сообществах, в жюри конкурсов.</a:t>
            </a:r>
            <a:endParaRPr lang="ru-RU" altLang="ru-RU" sz="24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6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71513" y="1906588"/>
            <a:ext cx="7797800" cy="4514850"/>
          </a:xfrm>
        </p:spPr>
        <p:txBody>
          <a:bodyPr/>
          <a:lstStyle/>
          <a:p>
            <a:pPr marL="677863" indent="-677863" eaLnBrk="1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6" name="Picture 15" descr="Картинка 144 из 96000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549400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671512" y="1906588"/>
            <a:ext cx="7932935" cy="4546748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2016-2019 г.г. 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составе жюри муниципальных конкурсов:  «Есенинские чтения», «Одаренные дети», «Живая история».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dirty="0" smtClean="0">
                <a:latin typeface="Times New Roman"/>
                <a:ea typeface="Calibri"/>
              </a:rPr>
              <a:t>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Calibri"/>
              </a:rPr>
              <a:t>2016-2019 г.г. </a:t>
            </a:r>
            <a:r>
              <a:rPr lang="ru-RU" sz="2800" b="1" dirty="0" smtClean="0">
                <a:latin typeface="Times New Roman"/>
                <a:ea typeface="Calibri"/>
              </a:rPr>
              <a:t>работа в составе жюри республиканских   конкурсов: «Наследие», республиканский конкурс исследовательских работ учащихся ОУ «Природа и мы». 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49400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Admin\Desktop\001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0" y="1196752"/>
            <a:ext cx="3624262" cy="49844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3 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42010"/>
            <a:ext cx="3600400" cy="49512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49400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3" y="1628800"/>
            <a:ext cx="3413081" cy="48245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1556792"/>
            <a:ext cx="3384376" cy="47839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49400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1196752"/>
            <a:ext cx="3537202" cy="50007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40565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10. Наставничество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49400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49400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Заголовок 8"/>
          <p:cNvSpPr>
            <a:spLocks noGrp="1"/>
          </p:cNvSpPr>
          <p:nvPr>
            <p:ph type="title"/>
          </p:nvPr>
        </p:nvSpPr>
        <p:spPr>
          <a:xfrm>
            <a:off x="671513" y="0"/>
            <a:ext cx="7789862" cy="1412776"/>
          </a:xfrm>
        </p:spPr>
        <p:txBody>
          <a:bodyPr/>
          <a:lstStyle/>
          <a:p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11. Позитивные результаты работы с детьми:</a:t>
            </a:r>
            <a:endParaRPr lang="ru-RU" sz="3200" dirty="0" smtClean="0"/>
          </a:p>
        </p:txBody>
      </p:sp>
      <p:pic>
        <p:nvPicPr>
          <p:cNvPr id="7170" name="Picture 2" descr="C:\Users\Q\Desktop\Лисина справки2019\скан Лисина\4 001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7917" y="1340768"/>
            <a:ext cx="3688470" cy="50727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513" y="0"/>
            <a:ext cx="7797800" cy="1412875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12. Участие педагога в профессиональных конкурсах</a:t>
            </a:r>
          </a:p>
        </p:txBody>
      </p:sp>
      <p:sp>
        <p:nvSpPr>
          <p:cNvPr id="4506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71513" y="1125538"/>
            <a:ext cx="7797800" cy="5295900"/>
          </a:xfrm>
        </p:spPr>
        <p:txBody>
          <a:bodyPr/>
          <a:lstStyle/>
          <a:p>
            <a:pPr marL="677863" indent="-677863" eaLnBrk="1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800" b="1" dirty="0" smtClean="0">
              <a:solidFill>
                <a:srgbClr val="99284C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 eaLnBrk="1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800" b="1" dirty="0" smtClean="0">
              <a:solidFill>
                <a:srgbClr val="99284C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 eaLnBrk="1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800" b="1" dirty="0" smtClean="0">
              <a:solidFill>
                <a:srgbClr val="99284C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 eaLnBrk="1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800" b="1" dirty="0" smtClean="0">
              <a:solidFill>
                <a:srgbClr val="99284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62" name="Picture 15" descr="Картинка 144 из 96000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404938" y="1628775"/>
            <a:ext cx="3648076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15" descr="Картинка 144 из 96000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404938" y="1713778"/>
            <a:ext cx="3648076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513" y="184150"/>
            <a:ext cx="7797800" cy="1157288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11. Награды и поощрения педагога в межаттестационный период </a:t>
            </a:r>
            <a:endParaRPr lang="ru-RU" altLang="ru-RU" sz="28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15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95288" y="1268413"/>
            <a:ext cx="8497887" cy="5329237"/>
          </a:xfrm>
        </p:spPr>
        <p:txBody>
          <a:bodyPr/>
          <a:lstStyle/>
          <a:p>
            <a:pPr marL="677863" indent="-677863" eaLnBrk="1">
              <a:buFont typeface="Times New Roman" pitchFamily="18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400" b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 eaLnBrk="1">
              <a:buFont typeface="Times New Roman" pitchFamily="18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4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уровень:</a:t>
            </a:r>
          </a:p>
          <a:p>
            <a:pPr marL="677863" indent="-677863" eaLnBrk="1">
              <a:buFont typeface="Times New Roman" pitchFamily="18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Грамота «</a:t>
            </a:r>
            <a:r>
              <a:rPr lang="ru-RU" altLang="ru-RU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Шумбрат</a:t>
            </a:r>
            <a:r>
              <a:rPr lang="ru-RU" alt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Мордовия!» от заместителя  управления по социальной работе администрации </a:t>
            </a:r>
            <a:r>
              <a:rPr lang="ru-RU" altLang="ru-RU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Ковылкинского</a:t>
            </a:r>
            <a:r>
              <a:rPr lang="ru-RU" alt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муниципального района. 2015 г. </a:t>
            </a:r>
          </a:p>
          <a:p>
            <a:pPr marL="677863" indent="-677863" eaLnBrk="1">
              <a:buFont typeface="Times New Roman" pitchFamily="18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Благодарность от Главы </a:t>
            </a:r>
            <a:r>
              <a:rPr lang="ru-RU" altLang="ru-RU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Ковылкинского</a:t>
            </a:r>
            <a:r>
              <a:rPr lang="ru-RU" alt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муниципального района, 2017г.</a:t>
            </a:r>
          </a:p>
          <a:p>
            <a:pPr marL="677863" indent="-677863" eaLnBrk="1">
              <a:buFont typeface="Times New Roman" pitchFamily="18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Грамота от Главы </a:t>
            </a:r>
            <a:r>
              <a:rPr lang="ru-RU" altLang="ru-RU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Ковылкинского</a:t>
            </a:r>
            <a:r>
              <a:rPr lang="ru-RU" alt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муниципального района, 2018г.</a:t>
            </a:r>
          </a:p>
          <a:p>
            <a:pPr marL="677863" indent="-677863" eaLnBrk="1">
              <a:buFont typeface="Times New Roman" pitchFamily="18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Благодарственное письмо от директора МБУ ДО «Дом детского творчества», 2019г.</a:t>
            </a:r>
          </a:p>
        </p:txBody>
      </p:sp>
      <p:pic>
        <p:nvPicPr>
          <p:cNvPr id="49157" name="Picture 15" descr="Картинка 144 из 96000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620838" y="1628775"/>
            <a:ext cx="3648076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1513" y="476672"/>
            <a:ext cx="7789862" cy="1152103"/>
          </a:xfrm>
        </p:spPr>
        <p:txBody>
          <a:bodyPr/>
          <a:lstStyle/>
          <a:p>
            <a:pPr algn="ctr"/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11. Награды и поощрения педагога в </a:t>
            </a:r>
            <a:r>
              <a:rPr lang="ru-RU" altLang="ru-RU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период </a:t>
            </a:r>
            <a:endParaRPr lang="ru-RU" b="1" dirty="0"/>
          </a:p>
        </p:txBody>
      </p:sp>
      <p:pic>
        <p:nvPicPr>
          <p:cNvPr id="5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620838" y="1628775"/>
            <a:ext cx="3648076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259632" y="2136339"/>
            <a:ext cx="6912768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7863" indent="-677863">
              <a:buFont typeface="Times New Roman" pitchFamily="18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уровень:</a:t>
            </a:r>
          </a:p>
          <a:p>
            <a:pPr marL="677863" indent="-677863">
              <a:buFont typeface="Times New Roman" pitchFamily="18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Грамота за педагогическое мастерство в подготовке призёра </a:t>
            </a:r>
            <a:r>
              <a:rPr lang="en-US" alt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XII</a:t>
            </a:r>
            <a:r>
              <a:rPr lang="ru-RU" alt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Республиканского конкурса </a:t>
            </a:r>
            <a:r>
              <a:rPr lang="ru-RU" altLang="ru-RU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детско</a:t>
            </a:r>
            <a:r>
              <a:rPr lang="ru-RU" alt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–юношеского творчества по пожарной безопасности – 2015 г.</a:t>
            </a:r>
          </a:p>
          <a:p>
            <a:pPr marL="677863" indent="-677863">
              <a:buFont typeface="Times New Roman" pitchFamily="18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Грамота за организацию выставки </a:t>
            </a:r>
            <a:r>
              <a:rPr lang="ru-RU" alt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«Волшебный мир оригами» </a:t>
            </a:r>
            <a:r>
              <a:rPr lang="ru-RU" alt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altLang="ru-RU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Ковылкинском</a:t>
            </a:r>
            <a:r>
              <a:rPr lang="ru-RU" alt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музее. </a:t>
            </a:r>
            <a:r>
              <a:rPr lang="ru-RU" alt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2017-2018г.г.</a:t>
            </a:r>
          </a:p>
          <a:p>
            <a:pPr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>
              <a:buFont typeface="Times New Roman" pitchFamily="18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>
              <a:buFont typeface="Times New Roman" pitchFamily="18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>
              <a:buFont typeface="Times New Roman" pitchFamily="18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61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1512" y="476672"/>
            <a:ext cx="8004943" cy="5112568"/>
          </a:xfrm>
        </p:spPr>
        <p:txBody>
          <a:bodyPr/>
          <a:lstStyle/>
          <a:p>
            <a:pPr algn="ctr"/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11. Награды и поощрения педагога в </a:t>
            </a:r>
            <a:r>
              <a:rPr lang="ru-RU" altLang="ru-RU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период </a:t>
            </a:r>
            <a:endParaRPr lang="ru-RU" b="1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 </a:t>
            </a:r>
            <a:r>
              <a:rPr lang="ru-RU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Всероссийский</a:t>
            </a:r>
            <a:r>
              <a:rPr lang="ru-RU" altLang="ru-RU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уровень</a:t>
            </a:r>
            <a:r>
              <a:rPr lang="ru-RU" altLang="ru-RU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altLang="ru-RU" sz="2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Почётный работник общего образования РФ, 2015г.</a:t>
            </a:r>
          </a:p>
          <a:p>
            <a:r>
              <a:rPr lang="ru-RU" altLang="ru-RU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Благодарность от Центр Содействия развития образование «Инициатива» 2017г</a:t>
            </a:r>
            <a:r>
              <a:rPr lang="ru-RU" alt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alt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Грамота за подготовку участника в конкурсе «Созвездие Гагарина» </a:t>
            </a:r>
            <a:r>
              <a:rPr lang="en-US" alt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 </a:t>
            </a:r>
            <a:r>
              <a:rPr lang="ru-RU" alt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Международного </a:t>
            </a:r>
            <a:r>
              <a:rPr lang="ru-RU" altLang="ru-RU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Гагаринского</a:t>
            </a:r>
            <a:r>
              <a:rPr lang="ru-RU" alt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фестиваля, 2018г.</a:t>
            </a:r>
            <a:endParaRPr lang="ru-RU" alt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altLang="ru-RU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620838" y="1628775"/>
            <a:ext cx="3648076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997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201738"/>
          </a:xfrm>
        </p:spPr>
        <p:txBody>
          <a:bodyPr/>
          <a:lstStyle/>
          <a:p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2800" dirty="0" smtClean="0">
                <a:solidFill>
                  <a:srgbClr val="C00000"/>
                </a:solidFill>
              </a:rPr>
              <a:t>Реализация </a:t>
            </a:r>
            <a:br>
              <a:rPr lang="ru-RU" sz="2800" dirty="0" smtClean="0">
                <a:solidFill>
                  <a:srgbClr val="C00000"/>
                </a:solidFill>
              </a:rPr>
            </a:br>
            <a:r>
              <a:rPr lang="ru-RU" sz="2800" dirty="0" smtClean="0">
                <a:solidFill>
                  <a:srgbClr val="C00000"/>
                </a:solidFill>
              </a:rPr>
              <a:t>образовательных программ</a:t>
            </a:r>
            <a:endParaRPr lang="ru-RU" altLang="ru-RU" sz="2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8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331913" y="1628775"/>
            <a:ext cx="3648076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I:\Лисина справки2019\скан Лисина\3 001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7916" y="1181436"/>
            <a:ext cx="3804323" cy="52320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55300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04938" y="1628775"/>
            <a:ext cx="3648076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C:\Users\Q\Desktop\папка аттестация Лисина\Лисина грамоты 2016\DSCF2356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1124744"/>
            <a:ext cx="3825250" cy="53923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5" name="Picture 3" descr="C:\Users\Q\Desktop\папка аттестация Лисина\Лисина грамоты 2016\DSCF236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1124744"/>
            <a:ext cx="3953046" cy="54726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04938" y="1628775"/>
            <a:ext cx="3648076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C:\Users\Q\Desktop\папка аттестация Лисина\грамоты Лисина 2017\i (38)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1628800"/>
            <a:ext cx="3201545" cy="4680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19" name="Picture 3" descr="C:\Users\Q\Desktop\папка аттестация Лисина\грамоты Лисина 2017\i (42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1556792"/>
            <a:ext cx="3457837" cy="48965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04938" y="1628775"/>
            <a:ext cx="3648076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C:\Users\Q\Desktop\папка аттестация Лисина\грамоты Лисина 2018\i (37)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5" y="1484784"/>
            <a:ext cx="3546123" cy="50405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3" name="Picture 3" descr="C:\Users\Q\Desktop\папка аттестация Лисина\грамоты Лисина 2018\i (39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1412776"/>
            <a:ext cx="3703744" cy="51125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04938" y="1628775"/>
            <a:ext cx="3648076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 descr="D:\Благодарности\Лисина Любовь Ивановна (1)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1628800"/>
            <a:ext cx="3240360" cy="45835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C:\Users\Q\Desktop\папка аттестация Лисина\грамоты Лисина 2018\i (40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1484784"/>
            <a:ext cx="3384376" cy="4761174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04938" y="1628775"/>
            <a:ext cx="3648076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 descr="C:\Users\Q\Desktop\папка аттестация Лисина\грамоты Лисина2019\i (4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1484784"/>
            <a:ext cx="3456384" cy="48663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513" y="184150"/>
            <a:ext cx="7797800" cy="1084263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Повышение квалификации</a:t>
            </a:r>
          </a:p>
        </p:txBody>
      </p:sp>
      <p:sp>
        <p:nvSpPr>
          <p:cNvPr id="5734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39750" y="1700213"/>
            <a:ext cx="8424863" cy="4681537"/>
          </a:xfrm>
        </p:spPr>
        <p:txBody>
          <a:bodyPr/>
          <a:lstStyle/>
          <a:p>
            <a:pPr marL="677863" indent="-677863" eaLnBrk="1">
              <a:buFont typeface="Times New Roman" pitchFamily="18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200" b="1" dirty="0" smtClean="0">
              <a:solidFill>
                <a:srgbClr val="28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 eaLnBrk="1">
              <a:buFont typeface="Times New Roman" pitchFamily="18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200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«Современные педагогические технологии в системе дополнительного образования детей», г. Саранск МРИО, с 10.09.2018-03.10.2018г., 108ч.</a:t>
            </a:r>
          </a:p>
          <a:p>
            <a:pPr marL="677863" indent="-677863" eaLnBrk="1">
              <a:buFont typeface="Times New Roman" pitchFamily="18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200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«Профессиональная готовность педагога к реализации федерального государственного образовательного стандарта обучающихся с ОВЗ », ООО «Международный центр образования и социально-гуманитарных исследований», с 07.10.2019-21.10.2019г., 72 ч.</a:t>
            </a:r>
          </a:p>
          <a:p>
            <a:pPr marL="677863" indent="-677863" eaLnBrk="1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800" b="1" dirty="0" smtClean="0">
              <a:solidFill>
                <a:srgbClr val="28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 eaLnBrk="1">
              <a:buFont typeface="Times New Roman" pitchFamily="18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800" b="1" dirty="0" smtClean="0">
              <a:solidFill>
                <a:srgbClr val="28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7349" name="Picture 15" descr="Картинка 144 из 96000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404938" y="1628775"/>
            <a:ext cx="3648076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60421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76375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 descr="C:\Users\Q\Desktop\папка аттестация Лисина\Лисина Л.И\11 001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1556792"/>
            <a:ext cx="6580370" cy="4784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42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61444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76375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 descr="C:\Users\Q\Desktop\папка аттестация Лисина\Лисина Л.И\2019-2020\Лисина ОВЗ 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1484784"/>
            <a:ext cx="7275276" cy="51125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62469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04938" y="1628775"/>
            <a:ext cx="3648076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 descr="C:\Users\Q\Desktop\папка аттестация Лисина\Лисина Л.И\Certificate.pn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9" y="1214895"/>
            <a:ext cx="3676218" cy="51986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985838"/>
          </a:xfrm>
        </p:spPr>
        <p:txBody>
          <a:bodyPr/>
          <a:lstStyle/>
          <a:p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Результаты участия в инновационной (</a:t>
            </a:r>
            <a:r>
              <a:rPr lang="ru-RU" altLang="ru-RU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эксперементальной</a:t>
            </a:r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деятельности) </a:t>
            </a:r>
          </a:p>
        </p:txBody>
      </p:sp>
      <p:pic>
        <p:nvPicPr>
          <p:cNvPr id="12292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331913" y="1628775"/>
            <a:ext cx="3648076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1433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14340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Прямоугольник 4"/>
          <p:cNvSpPr>
            <a:spLocks noChangeArrowheads="1"/>
          </p:cNvSpPr>
          <p:nvPr/>
        </p:nvSpPr>
        <p:spPr bwMode="auto">
          <a:xfrm>
            <a:off x="1835150" y="0"/>
            <a:ext cx="626586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3.Участие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детей в:</a:t>
            </a:r>
            <a:b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конкурсах,  выставках,  турнирах,  соревнованиях, акциях, фестивалях.</a:t>
            </a:r>
          </a:p>
        </p:txBody>
      </p:sp>
      <p:sp>
        <p:nvSpPr>
          <p:cNvPr id="14342" name="Прямоугольник 5"/>
          <p:cNvSpPr>
            <a:spLocks noChangeArrowheads="1"/>
          </p:cNvSpPr>
          <p:nvPr/>
        </p:nvSpPr>
        <p:spPr bwMode="auto">
          <a:xfrm>
            <a:off x="179512" y="1340768"/>
            <a:ext cx="8964488" cy="661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Участники  участия          Название конкурса, Год участия           Результаты участия</a:t>
            </a:r>
          </a:p>
          <a:p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Афоничкина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Дарья                      Муниципальный конкурс «Осеннее настроение" 2015г                                 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место</a:t>
            </a:r>
          </a:p>
          <a:p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Афоничкина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Дарья   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XII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Республиканский конкурс  творчества по пожарной безопасности 2015г.           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место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Куколева Виктория                Муниципальный форум    «Одарённые дети»2016г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Призёр</a:t>
            </a:r>
          </a:p>
          <a:p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Тропина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Арина                       Муниципальный конкурс «Мамина улыбка» 2016                                             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место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Куколева Виктория                      Муниципальный конкурс «Мамина улыбка» 2016                                       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место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Звонарёв Сергей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Муниципальный конкурс «Со звёздами таинственная связь»2016г.                            Призёр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Куколева Виктория         Муниципальный конкурс творческих работ  «Осеннее настроение» 2016г.           Призёр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Понамарёва Диана                       Муниципальный конкурс «Мамина улыбка» 2017                                  Победитель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Быков Иван                      Муниципальный конкурс «Мамина улыбка» 2017                                                Призёр</a:t>
            </a:r>
          </a:p>
          <a:p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Байкин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Данил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Муниципальный конкурс «Со звёздами таинственная связь»2017г.                              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место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Пономарёва Диана          Муниципальный конкурс на знание символики РФ и РМ.2017г.                          Призёр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Пономарёва Диана              Муниципальный форум  «Одарённые дети -2018» .                                       Победитель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Судьёнков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Артём                Муниципальный форум  «Одарённые дети -2018»                                           Призёр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Цаплина Виктория           Республиканский конкурс «Калейдоскоп  профессий»2018г.                            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место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Пономарёва Диана               Муниципальный конкурс, посвящённый Дню Матери  2018г.                       Победитель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Судьёнков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Артём                Муниципальный конкурс, посвящённый Дню Матери 2018г.                        Призёр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Пономарёва Диана          Муниципальный конкурс на знание символики РФ и РМ.2018г.                          Победитель                                </a:t>
            </a:r>
            <a:endParaRPr lang="en-US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Горчаков Роман      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Муниципальный конкурс творческих работ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«Карнавал осенних красок » 2019.             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Призёр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Цаплина Виктория            Муниципальный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конкурс моделей одежды   «Флора - дизайн»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2019г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Победитель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Пономарёва  Елена         Муниципальный конкурс моделей одежды   «Флора - дизайн» 2019г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Призёр</a:t>
            </a:r>
          </a:p>
          <a:p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Гудков Даниил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Муниципальный конкурс «Со звёздами таинственная связь»2019г.                        Победитель</a:t>
            </a:r>
          </a:p>
          <a:p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Веряскина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Софья      Муниципальный конкурс «Песня в  солдатской шинели» 2019г.                             Победитель</a:t>
            </a:r>
          </a:p>
          <a:p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Пономарёва Диана       Республиканский конкурс «Неопалимая купина»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2019г.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место Цаплина Виктория        Республиканский конкурс по пожарной безопасности «Неопалимая купина»2019г.   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место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 smtClean="0"/>
          </a:p>
          <a:p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17414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04938" y="1628775"/>
            <a:ext cx="3648076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1340768"/>
            <a:ext cx="3674942" cy="52009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1412776"/>
            <a:ext cx="3548861" cy="50405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48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20486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76375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1052736"/>
            <a:ext cx="3763130" cy="53285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980728"/>
            <a:ext cx="3890127" cy="5400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 descr="Шаблон для презентации &quot;Портфель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25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21508" name="Picture 15" descr="Картинка 144 из 96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76375" y="1628775"/>
            <a:ext cx="36480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1772816"/>
            <a:ext cx="3442572" cy="47036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1700808"/>
            <a:ext cx="3456384" cy="47676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S Gothic"/>
        <a:cs typeface=""/>
      </a:majorFont>
      <a:minorFont>
        <a:latin typeface="Arial"/>
        <a:ea typeface="MS Gothic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3119</TotalTime>
  <Words>888</Words>
  <Application>Microsoft Office PowerPoint</Application>
  <PresentationFormat>Экран (4:3)</PresentationFormat>
  <Paragraphs>95</Paragraphs>
  <Slides>48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48</vt:i4>
      </vt:variant>
    </vt:vector>
  </HeadingPairs>
  <TitlesOfParts>
    <vt:vector size="53" baseType="lpstr">
      <vt:lpstr>Тема Office</vt:lpstr>
      <vt:lpstr>1_Тема Office</vt:lpstr>
      <vt:lpstr>2_Тема Office</vt:lpstr>
      <vt:lpstr>3_Тема Office</vt:lpstr>
      <vt:lpstr>4_Тема Office</vt:lpstr>
      <vt:lpstr>Презентация PowerPoint</vt:lpstr>
      <vt:lpstr>Обобщение  педагогического опыта</vt:lpstr>
      <vt:lpstr>Презентация PowerPoint</vt:lpstr>
      <vt:lpstr>1. Реализация  образовательных программ</vt:lpstr>
      <vt:lpstr>2. Результаты участия в инновационной (эксперементальной деятельности)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4. Наличие публикаций.</vt:lpstr>
      <vt:lpstr>Презентация PowerPoint</vt:lpstr>
      <vt:lpstr>5. Наличие авторских  программ , методических пособий</vt:lpstr>
      <vt:lpstr>6. Выступления на методических советах, научно-практических конференциях, педагогических чтениях, семинарах, секциях, форумах, радиопередачах (очно)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8.Экспертная деятельность.</vt:lpstr>
      <vt:lpstr>9. Общественно-педагогическая активность педагога: участие в  комиссиях, педагогических сообществах, в жюри конкурсов.</vt:lpstr>
      <vt:lpstr>Презентация PowerPoint</vt:lpstr>
      <vt:lpstr>Презентация PowerPoint</vt:lpstr>
      <vt:lpstr>Презентация PowerPoint</vt:lpstr>
      <vt:lpstr>10. Наставничество</vt:lpstr>
      <vt:lpstr>11. Позитивные результаты работы с детьми:</vt:lpstr>
      <vt:lpstr>12. Участие педагога в профессиональных конкурсах</vt:lpstr>
      <vt:lpstr>11. Награды и поощрения педагога в межаттестационный период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Повышение квалификации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ПНПО в развитии (модернизации) образования страны</dc:title>
  <dc:creator>User User</dc:creator>
  <cp:lastModifiedBy>Admin</cp:lastModifiedBy>
  <cp:revision>313</cp:revision>
  <cp:lastPrinted>1601-01-01T00:00:00Z</cp:lastPrinted>
  <dcterms:created xsi:type="dcterms:W3CDTF">2010-08-04T11:06:49Z</dcterms:created>
  <dcterms:modified xsi:type="dcterms:W3CDTF">2019-12-12T10:48:33Z</dcterms:modified>
</cp:coreProperties>
</file>