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90" r:id="rId1"/>
  </p:sldMasterIdLst>
  <p:sldIdLst>
    <p:sldId id="333" r:id="rId2"/>
    <p:sldId id="334" r:id="rId3"/>
    <p:sldId id="335" r:id="rId4"/>
    <p:sldId id="340" r:id="rId5"/>
    <p:sldId id="341" r:id="rId6"/>
    <p:sldId id="347" r:id="rId7"/>
    <p:sldId id="359" r:id="rId8"/>
    <p:sldId id="343" r:id="rId9"/>
    <p:sldId id="360" r:id="rId10"/>
    <p:sldId id="345" r:id="rId11"/>
    <p:sldId id="346" r:id="rId12"/>
    <p:sldId id="349" r:id="rId13"/>
    <p:sldId id="351" r:id="rId14"/>
    <p:sldId id="350" r:id="rId15"/>
    <p:sldId id="361" r:id="rId16"/>
    <p:sldId id="348" r:id="rId17"/>
    <p:sldId id="356" r:id="rId18"/>
    <p:sldId id="355" r:id="rId19"/>
    <p:sldId id="357" r:id="rId20"/>
    <p:sldId id="362" r:id="rId21"/>
    <p:sldId id="363" r:id="rId22"/>
    <p:sldId id="339" r:id="rId23"/>
    <p:sldId id="364" r:id="rId24"/>
    <p:sldId id="36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60" d="100"/>
          <a:sy n="60" d="100"/>
        </p:scale>
        <p:origin x="132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49255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166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64203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12020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6587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37918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03586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47048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53071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9949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6491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004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14057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35916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784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5159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069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42F7DD7-ABC0-4B9D-98DB-FB0AD8202B5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74A031-E23C-4E9E-87F6-9737D2D360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88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  <p:sldLayoutId id="21474840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https://ru.wikipedia.org/wiki/%D0%9E%D0%B4%D0%B5%D0%B6%D0%B4%D0%B0" TargetMode="External"/><Relationship Id="rId7" Type="http://schemas.openxmlformats.org/officeDocument/2006/relationships/image" Target="../media/image30.jpeg"/><Relationship Id="rId2" Type="http://schemas.openxmlformats.org/officeDocument/2006/relationships/hyperlink" Target="https://ru.wikipedia.org/wiki/%D0%A1%D1%82%D0%B8%D1%80%D0%BA%D0%B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hyperlink" Target="https://ru.wikipedia.org/wiki/%D0%9C%D0%BE%D1%8E%D1%89%D0%B5%D0%B5_%D1%81%D1%80%D0%B5%D0%B4%D1%81%D1%82%D0%B2%D0%B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lekds08.dtn.ru/DswMedia/prezentaciya_rus_izbu.ppt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7472007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605482" y="1956484"/>
            <a:ext cx="5601732" cy="300681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102442" y="1795849"/>
            <a:ext cx="68868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 мини-музея народного быта                                  «Мордовская изба»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МДОУ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«Детский сад №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117»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00345" y="4874845"/>
            <a:ext cx="1457339" cy="126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admin\Desktop\7472007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605482" y="1956485"/>
            <a:ext cx="5601732" cy="3006811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63558" y="4885356"/>
            <a:ext cx="1457339" cy="126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6364" y="691376"/>
            <a:ext cx="9166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</a:rPr>
              <a:t>ВАЛЁК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 – массивный, изогнутый кверху деревянный брусок с короткой рукояткой – служил не только для обмолота льна, но и для выколачивания белья во время стирки и полоскания, а также для беления готового холста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Стиральная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доска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 — приспособление для ручной 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hlinkClick r:id="rId2" tooltip="Стирка"/>
              </a:rPr>
              <a:t>стирки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, представляющее собой ребристую поверхность, о которую следует интенсивно тереть намоченную в мыльном растворе 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hlinkClick r:id="rId3" tooltip="Одежда"/>
              </a:rPr>
              <a:t>одежду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 с целью обеспечить более эффективное проникновение частиц 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hlinkClick r:id="rId4" tooltip="Моющее средство"/>
              </a:rPr>
              <a:t>моющего средства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 в поверхностный слой ткани и последующее удаление частиц грязи.</a:t>
            </a:r>
          </a:p>
        </p:txBody>
      </p:sp>
      <p:pic>
        <p:nvPicPr>
          <p:cNvPr id="3" name="Рисунок 2" descr="E:\узоры\44ea9ZA2biI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1242880" y="2534516"/>
            <a:ext cx="5561593" cy="169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286"/>
          <a:stretch/>
        </p:blipFill>
        <p:spPr>
          <a:xfrm>
            <a:off x="3479800" y="2593001"/>
            <a:ext cx="3467099" cy="35345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170"/>
          <a:stretch/>
        </p:blipFill>
        <p:spPr>
          <a:xfrm>
            <a:off x="7670800" y="1965540"/>
            <a:ext cx="2737048" cy="4198219"/>
          </a:xfrm>
          <a:prstGeom prst="rect">
            <a:avLst/>
          </a:prstGeom>
        </p:spPr>
      </p:pic>
      <p:pic>
        <p:nvPicPr>
          <p:cNvPr id="6" name="Рисунок 5" descr="E:\узоры\44ea9ZA2biI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-1216860" y="2813296"/>
            <a:ext cx="5561593" cy="144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7145" y="907812"/>
            <a:ext cx="726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РУБЕЛЬ</a:t>
            </a:r>
            <a:r>
              <a:rPr lang="ru-RU" sz="2400" dirty="0" smtClean="0"/>
              <a:t> – предмет домашнего быта, который в старину русские женщины использовали для глажения белья после стирки. Он представлял собой пластину из дерева твердых пород с ручкой на одном конце. </a:t>
            </a:r>
            <a:endParaRPr lang="ru-RU" sz="2400" dirty="0"/>
          </a:p>
        </p:txBody>
      </p:sp>
      <p:pic>
        <p:nvPicPr>
          <p:cNvPr id="3" name="Рисунок 2" descr="C:\Users\User\Desktop\orn1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382"/>
          <a:stretch/>
        </p:blipFill>
        <p:spPr bwMode="auto">
          <a:xfrm rot="16200000">
            <a:off x="-635216" y="1829017"/>
            <a:ext cx="5600699" cy="31110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3500" y="2654299"/>
            <a:ext cx="7073900" cy="30226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464" y="744131"/>
            <a:ext cx="86686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УХВАТ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 – длинная палка с металлической вилкой на конце, которой захватывают и ставят в русскую печь горшки, чугуны. Обычно ухватов в избе было несколько, они были разного размера, для больших и маленьких горшков, и с ручками разной длины. С ухватом имели дело, как правило, только женщины, так как приготовление пищи было женским делом.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C:\Users\User\Desktop\7472007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55803" y="2319768"/>
            <a:ext cx="5575303" cy="218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974"/>
          <a:stretch/>
        </p:blipFill>
        <p:spPr>
          <a:xfrm>
            <a:off x="4387630" y="2385189"/>
            <a:ext cx="2060466" cy="3733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317" b="7780"/>
          <a:stretch/>
        </p:blipFill>
        <p:spPr>
          <a:xfrm rot="5400000">
            <a:off x="7124627" y="3140597"/>
            <a:ext cx="3690883" cy="21393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rn1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382"/>
          <a:stretch/>
        </p:blipFill>
        <p:spPr bwMode="auto">
          <a:xfrm rot="16200000">
            <a:off x="-569526" y="1623628"/>
            <a:ext cx="5600700" cy="3547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3897148" y="675727"/>
            <a:ext cx="7632700" cy="1409700"/>
          </a:xfrm>
        </p:spPr>
        <p:txBody>
          <a:bodyPr>
            <a:normAutofit/>
          </a:bodyPr>
          <a:lstStyle/>
          <a:p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</a:rPr>
              <a:t>Маслобо́йка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 (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</a:rPr>
              <a:t>па́хталка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 — от «пахта») — приспособление для изготовления сливочного масла из слегка скисшего молока, сливок или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</a:rPr>
              <a:t>cметаны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, путём сбивания — механического воздействия на обрабатываемый продукт.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При механическом сбивании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сливок происходит отделение молочного жира.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20" b="16420"/>
          <a:stretch/>
        </p:blipFill>
        <p:spPr>
          <a:xfrm rot="5400000">
            <a:off x="3236916" y="2848035"/>
            <a:ext cx="4103515" cy="2374900"/>
          </a:xfrm>
          <a:prstGeom prst="rect">
            <a:avLst/>
          </a:prstGeom>
        </p:spPr>
      </p:pic>
      <p:pic>
        <p:nvPicPr>
          <p:cNvPr id="11" name="Рисунок 10" descr="C:\Users\User\Desktop\4-16-12-22-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65" t="11563" r="25000" b="17264"/>
          <a:stretch/>
        </p:blipFill>
        <p:spPr bwMode="auto">
          <a:xfrm>
            <a:off x="6836539" y="2031022"/>
            <a:ext cx="895350" cy="41624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Рисунок 11" descr="C:\Users\User\Desktop\9677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923" y="2015257"/>
            <a:ext cx="2476500" cy="2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2668" y="4563039"/>
            <a:ext cx="3023379" cy="146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7472007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81536" y="2144991"/>
            <a:ext cx="5889736" cy="25903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78233" y="748862"/>
            <a:ext cx="8699063" cy="8509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Корыто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для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 рубки капусты , 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мяса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 , овощей , зелени ,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с тяпкой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- сечкой».</a:t>
            </a:r>
            <a:r>
              <a:rPr lang="ru-RU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5534" y="1788948"/>
            <a:ext cx="6568705" cy="3176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8424" y="4620477"/>
            <a:ext cx="3073400" cy="1526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342290" y="804041"/>
            <a:ext cx="8376745" cy="126124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Утюг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 – это изделие, предназначенное для глажки. Раньше вещи гладили металлическими приспособлениями, предварительно нагретыми 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на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углях</a:t>
            </a:r>
            <a:r>
              <a:rPr lang="ru-RU" sz="2800" dirty="0"/>
              <a:t>. </a:t>
            </a:r>
          </a:p>
        </p:txBody>
      </p:sp>
      <p:pic>
        <p:nvPicPr>
          <p:cNvPr id="3" name="Рисунок 2" descr="C:\Users\User\Desktop\orn1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382"/>
          <a:stretch/>
        </p:blipFill>
        <p:spPr bwMode="auto">
          <a:xfrm rot="16200000">
            <a:off x="-740976" y="1922079"/>
            <a:ext cx="5575299" cy="30011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802"/>
          <a:stretch/>
        </p:blipFill>
        <p:spPr>
          <a:xfrm>
            <a:off x="5672083" y="2317529"/>
            <a:ext cx="3441699" cy="393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4094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7100" y="271288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3" name="Рисунок 2" descr="C:\Users\User\Desktop\1500x5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55895" y="2671605"/>
            <a:ext cx="5746118" cy="15598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2188779" y="593616"/>
            <a:ext cx="9372600" cy="104775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ПОСУДА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Среди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произведений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народного искусства особое место занимает посуда, и главным образом деревянная. Традиции ее изготовления складывались на протяжении многих столетий, вбирая в себя опыт целого ряда поколений русских мастеров-посудников — ложкарей,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ковшечников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судописцев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, бочаров,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</a:rPr>
              <a:t>олифленников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, токарей.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1914" y="1670726"/>
            <a:ext cx="3632196" cy="20193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0940" y="2247900"/>
            <a:ext cx="1759148" cy="3454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0806" y="1435100"/>
            <a:ext cx="2509917" cy="4800600"/>
          </a:xfrm>
          <a:prstGeom prst="rect">
            <a:avLst/>
          </a:prstGeom>
        </p:spPr>
      </p:pic>
      <p:pic>
        <p:nvPicPr>
          <p:cNvPr id="13" name="Рисунок 12" descr="C:\Users\User\Desktop\музей\IMG_263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30" t="11364" r="47884" b="19786"/>
          <a:stretch/>
        </p:blipFill>
        <p:spPr bwMode="auto">
          <a:xfrm>
            <a:off x="5230297" y="3973830"/>
            <a:ext cx="1228725" cy="1962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4" name="Рисунок 13" descr="C:\Users\User\Desktop\музей\IMG_263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09" t="73880" r="45798"/>
          <a:stretch/>
        </p:blipFill>
        <p:spPr bwMode="auto">
          <a:xfrm>
            <a:off x="2311401" y="4318000"/>
            <a:ext cx="2362200" cy="10388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orn1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382"/>
          <a:stretch/>
        </p:blipFill>
        <p:spPr bwMode="auto">
          <a:xfrm rot="16200000">
            <a:off x="-1072054" y="2017983"/>
            <a:ext cx="5864773" cy="28693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4862" y="2159874"/>
            <a:ext cx="5143500" cy="402195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373821" y="742292"/>
            <a:ext cx="8213834" cy="141758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Фотографии в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</a:rPr>
              <a:t>рамке.Рамки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изготовлялись из дерева, которое окрашивалось в различные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цвета  Осколки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истории - так называют старые фотографии. Они прекрасно 'консервируют' моменты из жизни, сохраняя их в неизменном, документальном виде Только старые фотографии позволяют пережить те же эмоции, что и люди на фото, заметить мельчайшие детали без украшательства и замалчивания.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190327" y="734028"/>
            <a:ext cx="8166100" cy="1147762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Национальный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костюм эрзян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формировался в центральной полосе европейской части России. Комплекс одежды включал нательную и верхнюю легкую одежду, набор теплой межсезонной и зимней одежды. Составной частью в костюм входили разнообразные детали и украшения.</a:t>
            </a:r>
          </a:p>
        </p:txBody>
      </p:sp>
      <p:pic>
        <p:nvPicPr>
          <p:cNvPr id="4" name="Рисунок 3" descr="C:\Users\User\Desktop\7472007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39957" y="2058401"/>
            <a:ext cx="5642928" cy="2617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869325" y="2616201"/>
            <a:ext cx="3657600" cy="2932386"/>
          </a:xfrm>
          <a:prstGeom prst="rect">
            <a:avLst/>
          </a:prstGeom>
        </p:spPr>
      </p:pic>
      <p:pic>
        <p:nvPicPr>
          <p:cNvPr id="7" name="Рисунок 6" descr="C:\Users\лариса\Desktop\Е.Н. фото для проекта\SAM_0202.JPG"/>
          <p:cNvPicPr/>
          <p:nvPr/>
        </p:nvPicPr>
        <p:blipFill>
          <a:blip r:embed="rId4" cstate="print"/>
          <a:srcRect l="15273" t="10750" r="15058"/>
          <a:stretch>
            <a:fillRect/>
          </a:stretch>
        </p:blipFill>
        <p:spPr bwMode="auto">
          <a:xfrm>
            <a:off x="8502953" y="1992997"/>
            <a:ext cx="2740025" cy="287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995951" y="2426847"/>
            <a:ext cx="2594675" cy="19460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67"/>
          <a:stretch/>
        </p:blipFill>
        <p:spPr>
          <a:xfrm rot="5400000">
            <a:off x="6946889" y="4257264"/>
            <a:ext cx="2008186" cy="18161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orn1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382"/>
          <a:stretch/>
        </p:blipFill>
        <p:spPr bwMode="auto">
          <a:xfrm rot="16200000">
            <a:off x="-941772" y="2100096"/>
            <a:ext cx="5651503" cy="2727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8" t="14197" r="3703" b="24568"/>
          <a:stretch/>
        </p:blipFill>
        <p:spPr>
          <a:xfrm rot="16200000">
            <a:off x="5511585" y="3591419"/>
            <a:ext cx="3670300" cy="1809611"/>
          </a:xfrm>
          <a:prstGeom prst="rect">
            <a:avLst/>
          </a:prstGeom>
        </p:spPr>
      </p:pic>
      <p:pic>
        <p:nvPicPr>
          <p:cNvPr id="6" name="Рисунок 5" descr="C:\Users\User\Desktop\музей\IMG_262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25" t="54412" r="22711" b="-530"/>
          <a:stretch/>
        </p:blipFill>
        <p:spPr bwMode="auto">
          <a:xfrm>
            <a:off x="8672072" y="2755668"/>
            <a:ext cx="2314575" cy="1323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08" r="34271"/>
          <a:stretch/>
        </p:blipFill>
        <p:spPr>
          <a:xfrm>
            <a:off x="3331614" y="2783928"/>
            <a:ext cx="2995614" cy="3352801"/>
          </a:xfrm>
          <a:prstGeom prst="rect">
            <a:avLst/>
          </a:prstGeom>
        </p:spPr>
      </p:pic>
      <p:pic>
        <p:nvPicPr>
          <p:cNvPr id="8" name="Рисунок 7" descr="C:\Users\User\Desktop\img1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021" r="37620" b="36495"/>
          <a:stretch/>
        </p:blipFill>
        <p:spPr bwMode="auto">
          <a:xfrm>
            <a:off x="4067503" y="725214"/>
            <a:ext cx="5454869" cy="18739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7381" y="4188893"/>
            <a:ext cx="3046419" cy="1869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075" y="626076"/>
            <a:ext cx="3583318" cy="5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367048" y="882870"/>
            <a:ext cx="692702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Segoe Script" pitchFamily="66" charset="0"/>
              </a:rPr>
              <a:t>Цель: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Segoe Script" pitchFamily="66" charset="0"/>
              </a:rPr>
              <a:t> 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Формировать у детей представления о традициях и быте народа; пробуждение интереса к истории мордовской культуры и быта, воспитание эстетического чувства, развитие эмоционального восприятия и художественного вкуса.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rPr>
              <a:t>Задачи: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Segoe Print" pitchFamily="2" charset="0"/>
            </a:endParaRP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Формировать у дошкольников представление о музее.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Познакомить детей с особенностями жизни и быта мордовского народа 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Дать понятие о  мордовском  костюме.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Помочь через знакомство с избой понять сказку, раскрыть некоторые незнакомые стороны жизни деревенского человека ребенку, живущему в современных городских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Прививать интерес к мордовской  культуре через обычаи, обряды, праздники, народное творчество, искусство.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Воспитывать свободную и творческую личность, осознающую свои корни, национальные истоки и способную ориентироваться в современном мире.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27" t="5432" r="17010" b="6853"/>
          <a:stretch>
            <a:fillRect/>
          </a:stretch>
        </p:blipFill>
        <p:spPr>
          <a:xfrm>
            <a:off x="2979682" y="2743199"/>
            <a:ext cx="4587766" cy="3231931"/>
          </a:xfrm>
          <a:prstGeom prst="rect">
            <a:avLst/>
          </a:prstGeom>
        </p:spPr>
      </p:pic>
      <p:pic>
        <p:nvPicPr>
          <p:cNvPr id="3" name="Рисунок 2" descr="C:\Users\User\Desktop\1500x5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84867" y="2548933"/>
            <a:ext cx="5626100" cy="17982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2648607" y="756745"/>
            <a:ext cx="9306910" cy="1375103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Лапти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 носились с портянками, или, как их еще называли, 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онучами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. От 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лаптя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 вверх и вокруг голени, на манер древнегреческой сандалии, шел лыковый шнурок, который крепился внизу и удерживал портянку от разматывания</a:t>
            </a:r>
            <a:r>
              <a:rPr lang="ru-RU" sz="2400" dirty="0"/>
              <a:t>.</a:t>
            </a:r>
          </a:p>
        </p:txBody>
      </p:sp>
      <p:pic>
        <p:nvPicPr>
          <p:cNvPr id="9" name="Рисунок 8" descr="C:\Users\User\Desktop\img2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50" t="30359" r="39870" b="35220"/>
          <a:stretch/>
        </p:blipFill>
        <p:spPr bwMode="auto">
          <a:xfrm>
            <a:off x="7989614" y="2338113"/>
            <a:ext cx="3174999" cy="36845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361065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74720071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41318" y="2342861"/>
            <a:ext cx="5612527" cy="209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:\музей\P10707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105518" flipV="1">
            <a:off x="6006663" y="3815254"/>
            <a:ext cx="1533616" cy="77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:\музей\P10707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6166" y="835572"/>
            <a:ext cx="7299433" cy="521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музей\P1070787.JPG"/>
          <p:cNvPicPr/>
          <p:nvPr/>
        </p:nvPicPr>
        <p:blipFill>
          <a:blip r:embed="rId2" cstate="print"/>
          <a:srcRect l="25924" t="14768"/>
          <a:stretch>
            <a:fillRect/>
          </a:stretch>
        </p:blipFill>
        <p:spPr bwMode="auto">
          <a:xfrm>
            <a:off x="4067502" y="756744"/>
            <a:ext cx="3389587" cy="34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:\музей\P1070788.JPG"/>
          <p:cNvPicPr/>
          <p:nvPr/>
        </p:nvPicPr>
        <p:blipFill>
          <a:blip r:embed="rId3" cstate="print"/>
          <a:srcRect t="14615"/>
          <a:stretch>
            <a:fillRect/>
          </a:stretch>
        </p:blipFill>
        <p:spPr bwMode="auto">
          <a:xfrm>
            <a:off x="7693572" y="788276"/>
            <a:ext cx="3436882" cy="316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fyjvhe-34iigvl2aep4eqlbjqvak35qjp7niag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741622" y="1846480"/>
            <a:ext cx="5684113" cy="317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:\музей\P107077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6663" y="3846787"/>
            <a:ext cx="28062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7999" y="1243787"/>
            <a:ext cx="816128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Опыт использования мини - музея в МДОУ №117 приносит результаты. Дети знают, что такое музей, правила поведения в нем, эмоционально реагируют на произведение искусства, с удовольствием сами принимают участие в создании музея и привлекают своих родителей. Родители в свою </a:t>
            </a:r>
            <a:r>
              <a:rPr lang="ru-RU" sz="2000" smtClean="0">
                <a:solidFill>
                  <a:schemeClr val="accent2">
                    <a:lumMod val="75000"/>
                  </a:schemeClr>
                </a:solidFill>
              </a:rPr>
              <a:t>очередь поддерживают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педагогов, стали уделять большое внимание музейной педагогике, многие родителя стали посещать “настоящие” музеи с детьми, о чем дошкольники потом с удовольствием рассказывали друг другу и воспитателям.  У детей возросли познавательная активность, интерес к миру. Они стали увереннее в себе, стремятся получить результат при достижении поставленной цели. Улучшилась речь детей. Дети ясно выражают свои мысли, правильно строят предположение, составляют связные творческие рассказы. У детей сложились предпосылки для дальнейшего обучения.</a:t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C:\Users\User\Desktop\74720071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15929" y="2245643"/>
            <a:ext cx="5580990" cy="2319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484180" y="703372"/>
          <a:ext cx="4529138" cy="5418137"/>
        </p:xfrm>
        <a:graphic>
          <a:graphicData uri="http://schemas.openxmlformats.org/presentationml/2006/ole">
            <p:oleObj spid="_x0000_s1026" name="Документ" r:id="rId3" imgW="5940204" imgH="7697968" progId="Word.Document.12">
              <p:embed/>
            </p:oleObj>
          </a:graphicData>
        </a:graphic>
      </p:graphicFrame>
      <p:pic>
        <p:nvPicPr>
          <p:cNvPr id="3" name="Рисунок 2" descr="C:\Users\User\Desktop\orn1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 t="22382"/>
          <a:stretch/>
        </p:blipFill>
        <p:spPr bwMode="auto">
          <a:xfrm rot="16200000">
            <a:off x="-804039" y="2065283"/>
            <a:ext cx="5533700" cy="26959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/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admin\Desktop\ukrainskiy-uzor-krestom-04.jpg"/>
          <p:cNvPicPr>
            <a:picLocks noChangeAspect="1" noChangeArrowheads="1"/>
          </p:cNvPicPr>
          <p:nvPr/>
        </p:nvPicPr>
        <p:blipFill>
          <a:blip r:embed="rId2" cstate="print"/>
          <a:srcRect b="13497"/>
          <a:stretch>
            <a:fillRect/>
          </a:stretch>
        </p:blipFill>
        <p:spPr bwMode="auto">
          <a:xfrm rot="16200000">
            <a:off x="-457840" y="1644080"/>
            <a:ext cx="5568779" cy="3450377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4083270" y="457200"/>
            <a:ext cx="6674069" cy="128417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</a:t>
            </a:r>
            <a:r>
              <a:rPr lang="ru-RU" sz="2800" b="1" dirty="0" smtClean="0">
                <a:solidFill>
                  <a:srgbClr val="C00000"/>
                </a:solidFill>
                <a:latin typeface="Segoe Script" pitchFamily="66" charset="0"/>
              </a:rPr>
              <a:t>Создание мини-музея </a:t>
            </a:r>
            <a:br>
              <a:rPr lang="ru-RU" sz="2800" b="1" dirty="0" smtClean="0">
                <a:solidFill>
                  <a:srgbClr val="C00000"/>
                </a:solidFill>
                <a:latin typeface="Segoe Script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Segoe Script" pitchFamily="66" charset="0"/>
              </a:rPr>
              <a:t>«Мордовская изба»</a:t>
            </a:r>
            <a:endParaRPr lang="ru-RU" sz="3600" b="1" dirty="0">
              <a:solidFill>
                <a:srgbClr val="C00000"/>
              </a:solidFill>
              <a:latin typeface="Segoe Script" pitchFamily="66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3988676" y="1583230"/>
            <a:ext cx="7551682" cy="4565322"/>
          </a:xfrm>
        </p:spPr>
        <p:txBody>
          <a:bodyPr>
            <a:noAutofit/>
          </a:bodyPr>
          <a:lstStyle/>
          <a:p>
            <a:endParaRPr lang="ru-RU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Первостепенным в нашей работе стало воссоздание неповторимой среды мордовского  быта, с помощью которой ребёнок как бы входит в мир национального фольклора, языка, уклада жизни. Благодаря созданию такой среды дети непосредственно соприкасаются с прошлым, приобщаются к мордовской народной культуре. Именно здесь впервые дети видят национальные костюмы, старинную посуду и мебель, предметы труда (самовар, сундук, колыбель, прялку и многое другое). Все эти предметы старины вызывают у детей неподдельный интерес, напоминают о традициях нашего культурного прошлого, расширяют их представления о жизни предков в прошлом.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Педагогический коллектив  детского сада   на протяжении нескольких лет  создавал свой собственный мини-музей «Мордовская изба». Сотрудники и родители воспитанников не только по крупицам собирают экспонаты для музея -  старинные вещи из деревенских домов со всей Мордовии. Здесь можно увидеть  детскую люльку, предметы быта, посуду. В 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hlinkClick r:id="rId3"/>
              </a:rPr>
              <a:t>«Мордовской избе»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 знакомим детей со старинными орудиями труда: серпом,  прялкой, рубанком.  В нашей избе можно поиграть покачать люльку – все происходит в виде игры. Играя, ребенок запоминает.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На занятиях в мини-музее дети заинтересовались мордовским национальным костюмом. Так в музее появились куклы наряженные в различные мордовские костюмы: мокши, эрзи. 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1500x5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203547" y="2470244"/>
            <a:ext cx="5593496" cy="192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:\музей\IMG_2622.JPG"/>
          <p:cNvPicPr/>
          <p:nvPr/>
        </p:nvPicPr>
        <p:blipFill>
          <a:blip r:embed="rId3" cstate="print"/>
          <a:srcRect l="12799" r="24604"/>
          <a:stretch>
            <a:fillRect/>
          </a:stretch>
        </p:blipFill>
        <p:spPr bwMode="auto">
          <a:xfrm>
            <a:off x="3237186" y="1188545"/>
            <a:ext cx="7061200" cy="488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231931" y="381328"/>
            <a:ext cx="6653048" cy="99218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«Хозяйка» нашего мини-музея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Олдай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ukrainskiy-uzor-krestom-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015599" y="1600477"/>
            <a:ext cx="5609973" cy="357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09392" y="691376"/>
            <a:ext cx="7164851" cy="173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СТОЛ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 занимал в доме важное место и служил для ежедневной или праздничной трапезы. В будничные дни стол стоял без скатерти, на нем могли находиться лишь хлеб, завернутый в скатерть, и солонка с солью.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ЛАВКА.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В мордовской избе лавки шли вдоль стен вкруговую, начиная от входа, и служили для сиденья,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спанья.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89" b="24070"/>
          <a:stretch/>
        </p:blipFill>
        <p:spPr>
          <a:xfrm rot="10800000">
            <a:off x="3873060" y="2001382"/>
            <a:ext cx="4711700" cy="3137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823"/>
          <a:stretch/>
        </p:blipFill>
        <p:spPr>
          <a:xfrm>
            <a:off x="7266699" y="4416534"/>
            <a:ext cx="4183634" cy="1620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узоры\5d6c019bed78.jpg"/>
          <p:cNvPicPr/>
          <p:nvPr/>
        </p:nvPicPr>
        <p:blipFill>
          <a:blip r:embed="rId2" cstate="print"/>
          <a:srcRect l="25281" t="2774" r="19115" b="6380"/>
          <a:stretch>
            <a:fillRect/>
          </a:stretch>
        </p:blipFill>
        <p:spPr bwMode="auto">
          <a:xfrm>
            <a:off x="461816" y="476042"/>
            <a:ext cx="2439041" cy="594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22"/>
          <a:stretch/>
        </p:blipFill>
        <p:spPr>
          <a:xfrm>
            <a:off x="3062713" y="2586063"/>
            <a:ext cx="2140843" cy="348083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134272" y="712131"/>
            <a:ext cx="8064500" cy="168433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Печь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 – это не только самое теплое, но и самое спокойное место в русской избе. Это домашний очаг, место священное и центральное для всякого дома.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1533" y="3020576"/>
            <a:ext cx="3892550" cy="305435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145810" y="3771836"/>
            <a:ext cx="2574537" cy="1930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узоры\1500x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388622" y="2425096"/>
            <a:ext cx="5908979" cy="2042433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776"/>
          <a:stretch/>
        </p:blipFill>
        <p:spPr>
          <a:xfrm>
            <a:off x="2794001" y="1724813"/>
            <a:ext cx="4445000" cy="267945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3239376" y="695435"/>
            <a:ext cx="7912100" cy="12446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Для новорожденного подвешивали к потолку избы на железный крюк нарядную 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ЛЮЛЬКУ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. Мягко покачиваясь, она убаюкивала младенца под напевную песнь крестьянки.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8000" y="1803641"/>
            <a:ext cx="2107426" cy="41526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3" t="30555" b="20001"/>
          <a:stretch/>
        </p:blipFill>
        <p:spPr>
          <a:xfrm>
            <a:off x="4095334" y="4600472"/>
            <a:ext cx="3771900" cy="14490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3" t="30555" b="20001"/>
          <a:stretch/>
        </p:blipFill>
        <p:spPr>
          <a:xfrm flipV="1">
            <a:off x="7702331" y="7288776"/>
            <a:ext cx="2025293" cy="7780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6261" y="579860"/>
            <a:ext cx="35157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Постоянной принадлежностью быта у женщины- с юности и до глубокой старости - была 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</a:rPr>
              <a:t>ПРЯЛКА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. Нарядную прялку мастерил добрый молодей своей невесте, дарил на память муж жене, отец дочери. Прялки хранили всю жизнь и передавали как память о матери следующему поколению.</a:t>
            </a: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 descr="E:\узоры\7472007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38559" y="2334084"/>
            <a:ext cx="5620216" cy="211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63"/>
          <a:stretch>
            <a:fillRect/>
          </a:stretch>
        </p:blipFill>
        <p:spPr>
          <a:xfrm>
            <a:off x="6161400" y="1579284"/>
            <a:ext cx="2935305" cy="45419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000"/>
          <a:stretch>
            <a:fillRect/>
          </a:stretch>
        </p:blipFill>
        <p:spPr>
          <a:xfrm>
            <a:off x="9469819" y="1306175"/>
            <a:ext cx="1975946" cy="4846605"/>
          </a:xfrm>
          <a:prstGeom prst="rect">
            <a:avLst/>
          </a:prstGeom>
        </p:spPr>
      </p:pic>
      <p:pic>
        <p:nvPicPr>
          <p:cNvPr id="6" name="Рисунок 5" descr="P1070787.JPG"/>
          <p:cNvPicPr>
            <a:picLocks noChangeAspect="1"/>
          </p:cNvPicPr>
          <p:nvPr/>
        </p:nvPicPr>
        <p:blipFill>
          <a:blip r:embed="rId5" cstate="print"/>
          <a:srcRect l="24968" t="39770" r="4534" b="4598"/>
          <a:stretch>
            <a:fillRect/>
          </a:stretch>
        </p:blipFill>
        <p:spPr>
          <a:xfrm>
            <a:off x="2774731" y="2806261"/>
            <a:ext cx="3056687" cy="3216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7400" y="693684"/>
            <a:ext cx="9474200" cy="5075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480"/>
              </a:spcBef>
              <a:spcAft>
                <a:spcPts val="600"/>
              </a:spcAft>
            </a:pPr>
            <a:r>
              <a:rPr lang="ru-RU" sz="2400" dirty="0" smtClean="0">
                <a:solidFill>
                  <a:srgbClr val="C00000"/>
                </a:solidFill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Прялка</a:t>
            </a:r>
            <a:endParaRPr lang="ru-RU" sz="2400" dirty="0">
              <a:solidFill>
                <a:srgbClr val="C00000"/>
              </a:solidFill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480"/>
              </a:spcBef>
              <a:spcAft>
                <a:spcPts val="600"/>
              </a:spcAft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Прялки очень ценились рукодельницами на Руси, прядение имело огромное значение и считалось одним из самых важных женских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занятий.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 имела вид колеса, расположенного перпендикулярно полу и цилиндра с веретеном. Женщины, одной рукой подавали к веретену нити, а другой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пряли.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Прялки очень ценились рукодельницами на Руси, прядение имело огромное значение и считалось одним из самых важных женских занятий Прялка Она имела вид колеса, расположенного перпендикулярно полу и цилиндра с веретеном. Женщины, одной рукой подавали к веретену нити, а другой прокручивали колесо. Такой способ скручивания волокон был проще и быстрее, что значительно облегчало работу. Прялки хранили всю жизнь и передавали как память о матери следующему поколению. Прялка моей матери досталась от моей бабушки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Ненилы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Бабушку научила прясть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пробабушка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маму бабушка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Ненила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Семья у нас была большая. В семье детей было семеро, шесть сестер и брат. Маме приходилось прясть ночами, после всяческих домашних дел, чтобы всем связать теплые шерстяные носки, варежки Шерсть для пряжи была своя, т.к. держали много овец. Стригла овец сама мама, а мы ей помогали, жаль, что не сохранились ножницы, которыми стригли овец. Мама обучила прясть всех своих дочерей. Сейчас эту прялку  можно увидеть только в музеях. Прялку я привезла из моего родного дома  села Морд-Давыдово, </a:t>
            </a:r>
            <a:r>
              <a:rPr lang="ru-RU" sz="1600" dirty="0" err="1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Кочкуровского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Bahnschrift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Старший воспитатель :Л.Ф </a:t>
            </a:r>
            <a:r>
              <a:rPr lang="ru-RU" sz="1600" dirty="0" err="1" smtClean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Водникова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" name="Рисунок 2" descr="C:\Users\User\Desktop\7472007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60937" y="2655461"/>
            <a:ext cx="5676901" cy="1559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992156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2560</TotalTime>
  <Words>619</Words>
  <Application>Microsoft Office PowerPoint</Application>
  <PresentationFormat>Произвольный</PresentationFormat>
  <Paragraphs>36</Paragraphs>
  <Slides>24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Натуральные материалы</vt:lpstr>
      <vt:lpstr>Документ</vt:lpstr>
      <vt:lpstr>Слайд 1</vt:lpstr>
      <vt:lpstr>Слайд 2</vt:lpstr>
      <vt:lpstr>   Создание мини-музея  «Мордовская изба»</vt:lpstr>
      <vt:lpstr>«Хозяйка» нашего мини-музея Олдай</vt:lpstr>
      <vt:lpstr>Слайд 5</vt:lpstr>
      <vt:lpstr>Печь – это не только самое теплое, но и самое спокойное место в русской избе. Это домашний очаг, место священное и центральное для всякого дома.</vt:lpstr>
      <vt:lpstr>Для новорожденного подвешивали к потолку избы на железный крюк нарядную ЛЮЛЬКУ. Мягко покачиваясь, она убаюкивала младенца под напевную песнь крестьянки. </vt:lpstr>
      <vt:lpstr>Слайд 8</vt:lpstr>
      <vt:lpstr>Слайд 9</vt:lpstr>
      <vt:lpstr>Слайд 10</vt:lpstr>
      <vt:lpstr>Слайд 11</vt:lpstr>
      <vt:lpstr>Слайд 12</vt:lpstr>
      <vt:lpstr>Маслобо́йка (па́хталка — от «пахта») — приспособление для изготовления сливочного масла из слегка скисшего молока, сливок или cметаны, путём сбивания — механического воздействия на обрабатываемый продукт. При механическом сбивании сливок происходит отделение молочного жира.</vt:lpstr>
      <vt:lpstr>Корыто для рубки капусты , мяса , овощей , зелени , с тяпкой - сечкой». </vt:lpstr>
      <vt:lpstr>Утюг – это изделие, предназначенное для глажки. Раньше вещи гладили металлическими приспособлениями, предварительно нагретыми на углях. </vt:lpstr>
      <vt:lpstr>ПОСУДА Среди произведений  народного искусства особое место занимает посуда, и главным образом деревянная. Традиции ее изготовления складывались на протяжении многих столетий, вбирая в себя опыт целого ряда поколений русских мастеров-посудников — ложкарей, ковшечников, судописцев, бочаров, олифленников, токарей.</vt:lpstr>
      <vt:lpstr>Фотографии в рамке.Рамки изготовлялись из дерева, которое окрашивалось в различные цвета  Осколки истории - так называют старые фотографии. Они прекрасно 'консервируют' моменты из жизни, сохраняя их в неизменном, документальном виде Только старые фотографии позволяют пережить те же эмоции, что и люди на фото, заметить мельчайшие детали без украшательства и замалчивания. </vt:lpstr>
      <vt:lpstr>Национальный костюм эрзян формировался в центральной полосе европейской части России. Комплекс одежды включал нательную и верхнюю легкую одежду, набор теплой межсезонной и зимней одежды. Составной частью в костюм входили разнообразные детали и украшения.</vt:lpstr>
      <vt:lpstr>Слайд 19</vt:lpstr>
      <vt:lpstr>Лапти носились с портянками, или, как их еще называли, онучами. От лаптя вверх и вокруг голени, на манер древнегреческой сандалии, шел лыковый шнурок, который крепился внизу и удерживал портянку от разматывания.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Инновационная деятельность педагогического коллектива  МДОУ «Детский сад №117 по теме: «Формирование нравственно-патриотических представлений у детей дошкольного возраста через проектную деятельность.</dc:title>
  <dc:creator>Лидия Федоровна</dc:creator>
  <cp:lastModifiedBy>1</cp:lastModifiedBy>
  <cp:revision>203</cp:revision>
  <dcterms:created xsi:type="dcterms:W3CDTF">2019-01-11T16:26:35Z</dcterms:created>
  <dcterms:modified xsi:type="dcterms:W3CDTF">2021-04-02T11:48:28Z</dcterms:modified>
</cp:coreProperties>
</file>