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2" r:id="rId5"/>
    <p:sldId id="263" r:id="rId6"/>
    <p:sldId id="282" r:id="rId7"/>
    <p:sldId id="264" r:id="rId8"/>
    <p:sldId id="270" r:id="rId9"/>
    <p:sldId id="265" r:id="rId10"/>
    <p:sldId id="266" r:id="rId11"/>
    <p:sldId id="268" r:id="rId12"/>
    <p:sldId id="269" r:id="rId13"/>
    <p:sldId id="272" r:id="rId14"/>
    <p:sldId id="277" r:id="rId15"/>
    <p:sldId id="273" r:id="rId16"/>
    <p:sldId id="279" r:id="rId17"/>
    <p:sldId id="280" r:id="rId18"/>
    <p:sldId id="271" r:id="rId19"/>
    <p:sldId id="283" r:id="rId20"/>
    <p:sldId id="278" r:id="rId21"/>
    <p:sldId id="274" r:id="rId22"/>
    <p:sldId id="275" r:id="rId23"/>
    <p:sldId id="28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2F08CCC0-CD8B-45E6-86A4-2ED656368953}">
          <p14:sldIdLst>
            <p14:sldId id="256"/>
            <p14:sldId id="257"/>
            <p14:sldId id="258"/>
            <p14:sldId id="262"/>
            <p14:sldId id="263"/>
            <p14:sldId id="264"/>
            <p14:sldId id="282"/>
            <p14:sldId id="270"/>
            <p14:sldId id="265"/>
            <p14:sldId id="266"/>
            <p14:sldId id="268"/>
            <p14:sldId id="269"/>
            <p14:sldId id="272"/>
            <p14:sldId id="277"/>
            <p14:sldId id="273"/>
            <p14:sldId id="279"/>
            <p14:sldId id="280"/>
            <p14:sldId id="271"/>
            <p14:sldId id="283"/>
            <p14:sldId id="278"/>
            <p14:sldId id="274"/>
            <p14:sldId id="275"/>
            <p14:sldId id="28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38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5DA3-2B92-4974-80EA-742274245D48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326B9-EEE7-4FCD-8898-B313E0366F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5DA3-2B92-4974-80EA-742274245D48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326B9-EEE7-4FCD-8898-B313E0366F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5DA3-2B92-4974-80EA-742274245D48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326B9-EEE7-4FCD-8898-B313E0366F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5DA3-2B92-4974-80EA-742274245D48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326B9-EEE7-4FCD-8898-B313E0366F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5DA3-2B92-4974-80EA-742274245D48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53326B9-EEE7-4FCD-8898-B313E0366F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5DA3-2B92-4974-80EA-742274245D48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326B9-EEE7-4FCD-8898-B313E0366F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5DA3-2B92-4974-80EA-742274245D48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326B9-EEE7-4FCD-8898-B313E0366F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5DA3-2B92-4974-80EA-742274245D48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326B9-EEE7-4FCD-8898-B313E0366F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5DA3-2B92-4974-80EA-742274245D48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326B9-EEE7-4FCD-8898-B313E0366F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5DA3-2B92-4974-80EA-742274245D48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326B9-EEE7-4FCD-8898-B313E0366F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5DA3-2B92-4974-80EA-742274245D48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326B9-EEE7-4FCD-8898-B313E0366F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4485DA3-2B92-4974-80EA-742274245D48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53326B9-EEE7-4FCD-8898-B313E0366F5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332656"/>
            <a:ext cx="8229600" cy="6382492"/>
          </a:xfrm>
        </p:spPr>
        <p:txBody>
          <a:bodyPr>
            <a:noAutofit/>
          </a:bodyPr>
          <a:lstStyle/>
          <a:p>
            <a:r>
              <a:rPr lang="ru-RU" sz="5400" dirty="0">
                <a:effectLst/>
              </a:rPr>
              <a:t>Реализация </a:t>
            </a:r>
            <a:r>
              <a:rPr lang="ru-RU" sz="5400" dirty="0" smtClean="0">
                <a:effectLst/>
              </a:rPr>
              <a:t>национально - регионального </a:t>
            </a:r>
            <a:r>
              <a:rPr lang="ru-RU" sz="5400" dirty="0">
                <a:effectLst/>
              </a:rPr>
              <a:t>компонента </a:t>
            </a:r>
            <a:r>
              <a:rPr lang="ru-RU" sz="5400" dirty="0" smtClean="0">
                <a:effectLst/>
              </a:rPr>
              <a:t>в практике работы </a:t>
            </a:r>
            <a:r>
              <a:rPr lang="ru-RU" sz="5400" dirty="0" smtClean="0">
                <a:effectLst/>
              </a:rPr>
              <a:t>МАДОУ</a:t>
            </a:r>
            <a:r>
              <a:rPr lang="ru-RU" sz="5400" dirty="0">
                <a:effectLst/>
              </a:rPr>
              <a:t>.</a:t>
            </a:r>
            <a:br>
              <a:rPr lang="ru-RU" sz="5400" dirty="0">
                <a:effectLst/>
              </a:rPr>
            </a:b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4437112"/>
            <a:ext cx="6400800" cy="124854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4396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 Мини музей.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454448"/>
            <a:ext cx="2376264" cy="29523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1800" y="1288404"/>
            <a:ext cx="3312368" cy="328057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2200" y="1468887"/>
            <a:ext cx="2448272" cy="28962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4437112"/>
            <a:ext cx="3384376" cy="2342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4550258"/>
            <a:ext cx="3456384" cy="2342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0238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ru-RU" sz="3600" dirty="0"/>
              <a:t>Третье направление - </a:t>
            </a:r>
            <a:r>
              <a:rPr lang="ru-RU" sz="3600" dirty="0">
                <a:effectLst/>
              </a:rPr>
              <a:t>инновационная или экспериментальная работа.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56792"/>
            <a:ext cx="3590528" cy="269289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5816" y="2852936"/>
            <a:ext cx="4032448" cy="3024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9861" y="3907396"/>
            <a:ext cx="3934139" cy="295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690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Участие в семинарах и конкурсах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20" y="4043071"/>
            <a:ext cx="3384376" cy="25382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4044133"/>
            <a:ext cx="3501719" cy="26262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340768"/>
            <a:ext cx="3433809" cy="23762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2709" y="1340769"/>
            <a:ext cx="3564396" cy="2376264"/>
          </a:xfrm>
          <a:prstGeom prst="rect">
            <a:avLst/>
          </a:prstGeom>
        </p:spPr>
      </p:pic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6110" y="2178240"/>
            <a:ext cx="2300863" cy="2906944"/>
          </a:xfrm>
        </p:spPr>
      </p:pic>
    </p:spTree>
    <p:extLst>
      <p:ext uri="{BB962C8B-B14F-4D97-AF65-F5344CB8AC3E}">
        <p14:creationId xmlns:p14="http://schemas.microsoft.com/office/powerpoint/2010/main" xmlns="" val="81019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26408">
            <a:off x="-252536" y="116632"/>
            <a:ext cx="4320480" cy="32403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68488">
            <a:off x="4844113" y="305769"/>
            <a:ext cx="4320480" cy="32403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96552" y="3568841"/>
            <a:ext cx="4360009" cy="32700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9796" y="3571393"/>
            <a:ext cx="4475591" cy="33566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5816" y="2348880"/>
            <a:ext cx="2893271" cy="21699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47401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ru-RU" dirty="0" err="1" smtClean="0"/>
              <a:t>Вечкевикс</a:t>
            </a:r>
            <a:r>
              <a:rPr lang="ru-RU" dirty="0" smtClean="0"/>
              <a:t> </a:t>
            </a:r>
            <a:r>
              <a:rPr lang="ru-RU" dirty="0" err="1" smtClean="0"/>
              <a:t>мастор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763" y="1196752"/>
            <a:ext cx="3398506" cy="25488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5816" y="1628800"/>
            <a:ext cx="3392265" cy="25441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6137" y="1916832"/>
            <a:ext cx="3360373" cy="25202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3789040"/>
            <a:ext cx="3419872" cy="25649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847" y="4293096"/>
            <a:ext cx="3040281" cy="22802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4975" y="4492177"/>
            <a:ext cx="3199025" cy="239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176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Четвёртое направление –формы сотрудничества с семьей.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2348880"/>
            <a:ext cx="4579404" cy="30529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1628800"/>
            <a:ext cx="3240360" cy="48605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xmlns="" val="41766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Праздники и развлечения.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4876" y="4214818"/>
            <a:ext cx="4176464" cy="278430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4876" y="1285860"/>
            <a:ext cx="4071966" cy="30539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4002429"/>
            <a:ext cx="4283356" cy="285557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1285860"/>
            <a:ext cx="4194212" cy="279614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67474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05" y="546269"/>
            <a:ext cx="4487237" cy="2991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2305" y="465426"/>
            <a:ext cx="4290175" cy="30729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9072" y="3645024"/>
            <a:ext cx="4499992" cy="29999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05" y="3645024"/>
            <a:ext cx="45720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14845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4454"/>
            <a:ext cx="3888432" cy="2592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7686" y="0"/>
            <a:ext cx="3960440" cy="26402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267" y="2276872"/>
            <a:ext cx="3888685" cy="259245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6248" y="2214554"/>
            <a:ext cx="3928329" cy="261888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4047656"/>
            <a:ext cx="3902200" cy="28103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9124" y="4071942"/>
            <a:ext cx="3915049" cy="26100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6614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 Победы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00174"/>
            <a:ext cx="3924036" cy="2616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848" y="1485877"/>
            <a:ext cx="3672408" cy="27543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4204235"/>
            <a:ext cx="3926726" cy="26178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2706" y="1197871"/>
            <a:ext cx="2448272" cy="32640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8518" y="4049688"/>
            <a:ext cx="3744416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32426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1163216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Любить Родину – значит знать её, знать прежде всего, свою малую Родину.</a:t>
            </a:r>
            <a:endParaRPr lang="ru-RU" sz="18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815" r="19815"/>
          <a:stretch>
            <a:fillRect/>
          </a:stretch>
        </p:blipFill>
        <p:spPr>
          <a:xfrm>
            <a:off x="467544" y="2204864"/>
            <a:ext cx="8208912" cy="403244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836712"/>
            <a:ext cx="8208912" cy="1008111"/>
          </a:xfrm>
        </p:spPr>
        <p:txBody>
          <a:bodyPr>
            <a:normAutofit/>
          </a:bodyPr>
          <a:lstStyle/>
          <a:p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38080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Сотрудничество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306661">
            <a:off x="4526420" y="1835067"/>
            <a:ext cx="4392488" cy="29283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441520">
            <a:off x="165244" y="1670102"/>
            <a:ext cx="4211960" cy="28079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8738" y="3861048"/>
            <a:ext cx="4608512" cy="307234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67070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effectLst/>
              </a:rPr>
              <a:t>Подготовка педагогического коллектива к реализации регионального компонента дошкольного </a:t>
            </a:r>
            <a:r>
              <a:rPr lang="ru-RU" sz="2700" dirty="0" smtClean="0">
                <a:effectLst/>
              </a:rPr>
              <a:t>образования.</a:t>
            </a:r>
            <a:r>
              <a:rPr lang="ru-RU" sz="2700" dirty="0">
                <a:effectLst/>
              </a:rPr>
              <a:t/>
            </a:r>
            <a:br>
              <a:rPr lang="ru-RU" sz="2700" dirty="0">
                <a:effectLst/>
              </a:rPr>
            </a:br>
            <a:endParaRPr lang="ru-RU" sz="27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600" dirty="0"/>
              <a:t>Начиная работу по региональному компоненту, педагог сам должен знать культурные, исторические, природные, этнографические особенности региона, где он живёт. Чтобы привить дошкольникам любовь и уважение к народным традициям своего региона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8846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048712"/>
          </a:xfrm>
        </p:spPr>
        <p:txBody>
          <a:bodyPr/>
          <a:lstStyle/>
          <a:p>
            <a:r>
              <a:rPr lang="ru-RU" dirty="0"/>
              <a:t>Внедрение национального регионального компонента позволяет достичь определённых целей в познании и понимании детьми общечеловеческих ценностей. Воспитанием ребёнка в среде национальной культуры, достигается цель его приобщения к красоте, добру и пониманию осознания уникальности самобытности коренных народов. Особую значимость приобретает данный аспект в настоящее время.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46356" y="4149081"/>
            <a:ext cx="3646124" cy="25895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70089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Спасибо за внимание</a:t>
            </a:r>
            <a:endParaRPr lang="ru-RU" sz="36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925" b="23925"/>
          <a:stretch>
            <a:fillRect/>
          </a:stretch>
        </p:blipFill>
        <p:spPr>
          <a:xfrm>
            <a:off x="1835696" y="2276872"/>
            <a:ext cx="5486400" cy="3962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0535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048712"/>
          </a:xfrm>
        </p:spPr>
        <p:txBody>
          <a:bodyPr>
            <a:normAutofit lnSpcReduction="10000"/>
          </a:bodyPr>
          <a:lstStyle/>
          <a:p>
            <a:r>
              <a:rPr lang="ru-RU" sz="4000" dirty="0"/>
              <a:t>Содержание регионального компонента дошкольного образования призвано способствовать формированию у дошкольников духовно – нравственных ориентаций, развитию их творческого потенциала, толерантности в условиях многонациональной среды.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0971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6048672"/>
          </a:xfrm>
        </p:spPr>
        <p:txBody>
          <a:bodyPr>
            <a:normAutofit fontScale="25000" lnSpcReduction="20000"/>
          </a:bodyPr>
          <a:lstStyle/>
          <a:p>
            <a:pPr lvl="0">
              <a:buClr>
                <a:prstClr val="white">
                  <a:shade val="95000"/>
                </a:prstClr>
              </a:buClr>
            </a:pPr>
            <a:r>
              <a:rPr lang="ru-RU" sz="12800" b="1" dirty="0">
                <a:solidFill>
                  <a:prstClr val="white"/>
                </a:solidFill>
              </a:rPr>
              <a:t>Задачи:</a:t>
            </a:r>
            <a:endParaRPr lang="ru-RU" sz="12800" dirty="0">
              <a:solidFill>
                <a:prstClr val="white"/>
              </a:solidFill>
            </a:endParaRPr>
          </a:p>
          <a:p>
            <a:pPr lvl="0">
              <a:buClr>
                <a:prstClr val="white">
                  <a:shade val="95000"/>
                </a:prstClr>
              </a:buClr>
            </a:pPr>
            <a:r>
              <a:rPr lang="ru-RU" sz="11200" dirty="0">
                <a:solidFill>
                  <a:prstClr val="white"/>
                </a:solidFill>
              </a:rPr>
              <a:t>- </a:t>
            </a:r>
            <a:r>
              <a:rPr lang="ru-RU" sz="9600" dirty="0">
                <a:solidFill>
                  <a:prstClr val="white"/>
                </a:solidFill>
              </a:rPr>
              <a:t>формировать у детей чувства любви к родине на основе ознакомления с природным окружением, культурой и традициями народов, проживающих на территории региона;</a:t>
            </a:r>
          </a:p>
          <a:p>
            <a:pPr lvl="0">
              <a:buClr>
                <a:prstClr val="white">
                  <a:shade val="95000"/>
                </a:prstClr>
              </a:buClr>
            </a:pPr>
            <a:r>
              <a:rPr lang="ru-RU" sz="9600" dirty="0">
                <a:solidFill>
                  <a:prstClr val="white"/>
                </a:solidFill>
              </a:rPr>
              <a:t>- формирование представлений о России как о родной стороне и о Мордовии как своей малой родине;</a:t>
            </a:r>
          </a:p>
          <a:p>
            <a:pPr lvl="0">
              <a:buClr>
                <a:prstClr val="white">
                  <a:shade val="95000"/>
                </a:prstClr>
              </a:buClr>
            </a:pPr>
            <a:r>
              <a:rPr lang="ru-RU" sz="9600" dirty="0">
                <a:solidFill>
                  <a:prstClr val="white"/>
                </a:solidFill>
              </a:rPr>
              <a:t>- воспитание патриотизма, уважение к культурному прошлому России и Мордовии;</a:t>
            </a:r>
          </a:p>
          <a:p>
            <a:pPr lvl="0">
              <a:buClr>
                <a:prstClr val="white">
                  <a:shade val="95000"/>
                </a:prstClr>
              </a:buClr>
            </a:pPr>
            <a:r>
              <a:rPr lang="ru-RU" sz="9600" dirty="0">
                <a:solidFill>
                  <a:prstClr val="white"/>
                </a:solidFill>
              </a:rPr>
              <a:t>- формирование познавательного интереса к окружающей природе, языку, литературе, истории, музыке. изобразительному искусству народов, проживающих в Мордовии;</a:t>
            </a:r>
          </a:p>
          <a:p>
            <a:pPr lvl="0">
              <a:buClr>
                <a:prstClr val="white">
                  <a:shade val="95000"/>
                </a:prstClr>
              </a:buClr>
            </a:pPr>
            <a:r>
              <a:rPr lang="ru-RU" sz="9600" dirty="0">
                <a:solidFill>
                  <a:prstClr val="white"/>
                </a:solidFill>
              </a:rPr>
              <a:t>- формирование чувства сопричастности к достижениям земляков в области культуры. науки. </a:t>
            </a:r>
            <a:r>
              <a:rPr lang="ru-RU" sz="9600" dirty="0" smtClean="0">
                <a:solidFill>
                  <a:prstClr val="white"/>
                </a:solidFill>
              </a:rPr>
              <a:t>спорта</a:t>
            </a:r>
            <a:r>
              <a:rPr lang="ru-RU" sz="9600" dirty="0">
                <a:solidFill>
                  <a:prstClr val="white"/>
                </a:solidFill>
              </a:rPr>
              <a:t>;</a:t>
            </a:r>
          </a:p>
          <a:p>
            <a:pPr lvl="0">
              <a:buClr>
                <a:prstClr val="white">
                  <a:shade val="95000"/>
                </a:prstClr>
              </a:buClr>
            </a:pPr>
            <a:r>
              <a:rPr lang="ru-RU" sz="9600" dirty="0">
                <a:solidFill>
                  <a:prstClr val="white"/>
                </a:solidFill>
              </a:rPr>
              <a:t>- воспитание </a:t>
            </a:r>
            <a:r>
              <a:rPr lang="ru-RU" sz="9600" dirty="0" err="1">
                <a:solidFill>
                  <a:prstClr val="white"/>
                </a:solidFill>
              </a:rPr>
              <a:t>гражданско</a:t>
            </a:r>
            <a:r>
              <a:rPr lang="ru-RU" sz="9600" dirty="0">
                <a:solidFill>
                  <a:prstClr val="white"/>
                </a:solidFill>
              </a:rPr>
              <a:t> – патриотических чувств. </a:t>
            </a:r>
          </a:p>
          <a:p>
            <a:pPr marL="137160" lvl="0" indent="0">
              <a:buClr>
                <a:prstClr val="white">
                  <a:shade val="95000"/>
                </a:prstClr>
              </a:buClr>
              <a:buNone/>
            </a:pPr>
            <a:r>
              <a:rPr lang="ru-RU" sz="9600" dirty="0">
                <a:solidFill>
                  <a:prstClr val="white"/>
                </a:solidFill>
              </a:rPr>
              <a:t> </a:t>
            </a:r>
          </a:p>
          <a:p>
            <a:pPr marL="137160" lvl="0" indent="0">
              <a:buClr>
                <a:prstClr val="white">
                  <a:shade val="95000"/>
                </a:prstClr>
              </a:buClr>
              <a:buNone/>
            </a:pPr>
            <a:r>
              <a:rPr lang="ru-RU" sz="9600" dirty="0">
                <a:solidFill>
                  <a:prstClr val="white"/>
                </a:solidFill>
              </a:rPr>
              <a:t> </a:t>
            </a:r>
          </a:p>
          <a:p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xmlns="" val="419506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480720"/>
          </a:xfrm>
        </p:spPr>
        <p:txBody>
          <a:bodyPr>
            <a:normAutofit/>
          </a:bodyPr>
          <a:lstStyle/>
          <a:p>
            <a:r>
              <a:rPr lang="ru-RU" dirty="0"/>
              <a:t>Реализация роботы осуществляется по следующим направлениям</a:t>
            </a:r>
            <a:r>
              <a:rPr lang="ru-RU" dirty="0" smtClean="0"/>
              <a:t>:</a:t>
            </a:r>
          </a:p>
          <a:p>
            <a:pPr marL="137160" indent="0">
              <a:buNone/>
            </a:pPr>
            <a:endParaRPr lang="ru-RU" sz="1600" dirty="0"/>
          </a:p>
          <a:p>
            <a:r>
              <a:rPr lang="ru-RU" dirty="0"/>
              <a:t>- создание и обновление </a:t>
            </a:r>
            <a:r>
              <a:rPr lang="ru-RU" dirty="0" err="1"/>
              <a:t>предметтно</a:t>
            </a:r>
            <a:r>
              <a:rPr lang="ru-RU" dirty="0"/>
              <a:t> – развивающей среды</a:t>
            </a:r>
            <a:r>
              <a:rPr lang="ru-RU" dirty="0" smtClean="0"/>
              <a:t>;</a:t>
            </a:r>
          </a:p>
          <a:p>
            <a:pPr marL="137160" indent="0">
              <a:buNone/>
            </a:pPr>
            <a:endParaRPr lang="ru-RU" sz="1600" dirty="0"/>
          </a:p>
          <a:p>
            <a:r>
              <a:rPr lang="ru-RU" dirty="0"/>
              <a:t>- инновационная или экспериментальная </a:t>
            </a:r>
            <a:r>
              <a:rPr lang="ru-RU" dirty="0" smtClean="0"/>
              <a:t>работа;</a:t>
            </a:r>
          </a:p>
          <a:p>
            <a:pPr marL="137160" indent="0">
              <a:buNone/>
            </a:pPr>
            <a:endParaRPr lang="ru-RU" sz="1600" dirty="0"/>
          </a:p>
          <a:p>
            <a:r>
              <a:rPr lang="ru-RU" dirty="0"/>
              <a:t>- формы сотрудничества с семьёй</a:t>
            </a:r>
            <a:r>
              <a:rPr lang="ru-RU" dirty="0" smtClean="0"/>
              <a:t>;</a:t>
            </a:r>
          </a:p>
          <a:p>
            <a:pPr marL="137160" indent="0">
              <a:buNone/>
            </a:pPr>
            <a:endParaRPr lang="ru-RU" sz="1600" dirty="0"/>
          </a:p>
          <a:p>
            <a:r>
              <a:rPr lang="ru-RU" dirty="0"/>
              <a:t>- управление реализацией программы</a:t>
            </a:r>
            <a:r>
              <a:rPr lang="ru-RU" dirty="0" smtClean="0"/>
              <a:t>;</a:t>
            </a:r>
          </a:p>
          <a:p>
            <a:pPr marL="137160" indent="0">
              <a:buNone/>
            </a:pPr>
            <a:endParaRPr lang="ru-RU" sz="1600" dirty="0"/>
          </a:p>
          <a:p>
            <a:r>
              <a:rPr lang="ru-RU" dirty="0"/>
              <a:t>- взаимодействие МАОДУ с другими учреждениями.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5089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889844"/>
            <a:ext cx="828092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Художественно-эстетическое развитие дошкольников средствами русского, мордовского музыкального, декоративно-прикладного, литературного искусства включает в себя:</a:t>
            </a:r>
          </a:p>
          <a:p>
            <a:r>
              <a:rPr lang="ru-RU" sz="2400" dirty="0"/>
              <a:t>-создание условий для проявления детьми своих способностей в музыке, живописи, танцах, театре и литературе;</a:t>
            </a:r>
          </a:p>
          <a:p>
            <a:r>
              <a:rPr lang="ru-RU" sz="2400" dirty="0"/>
              <a:t>- развитие продуктивной деятельности через приобщение детей к изобразительному, декоративно-прикладному искусству народов, проживающих в республике Мордовия, родного города.</a:t>
            </a:r>
          </a:p>
          <a:p>
            <a:r>
              <a:rPr lang="ru-RU" sz="2400" dirty="0"/>
              <a:t>- воспитание нравственно-патриотических чувств посредством знакомства детей с произведениями мордовских, русских и других народов.</a:t>
            </a: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60575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04696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Условия первого направления </a:t>
            </a:r>
            <a:r>
              <a:rPr lang="ru-RU" dirty="0" smtClean="0"/>
              <a:t>работы:</a:t>
            </a:r>
          </a:p>
          <a:p>
            <a:pPr marL="137160" indent="0">
              <a:buNone/>
            </a:pPr>
            <a:endParaRPr lang="ru-RU" dirty="0"/>
          </a:p>
          <a:p>
            <a:r>
              <a:rPr lang="ru-RU" dirty="0"/>
              <a:t>- </a:t>
            </a:r>
            <a:r>
              <a:rPr lang="ru-RU" dirty="0" err="1"/>
              <a:t>программно</a:t>
            </a:r>
            <a:r>
              <a:rPr lang="ru-RU" dirty="0"/>
              <a:t> – методическое обеспечение; грамотное сочетание комплексной образовательной программы, ряда инновационных программ и новых эффективных технологий;</a:t>
            </a:r>
          </a:p>
          <a:p>
            <a:r>
              <a:rPr lang="ru-RU" dirty="0"/>
              <a:t>- эстетическая развивающая среда, как фактор формирования в растущем человеке добра и красоты;</a:t>
            </a:r>
          </a:p>
          <a:p>
            <a:r>
              <a:rPr lang="ru-RU" dirty="0"/>
              <a:t>- создание благоприятного климата в коллективе для творческой активности.</a:t>
            </a:r>
          </a:p>
          <a:p>
            <a:pPr marL="137160" indent="0">
              <a:buNone/>
            </a:pPr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58534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effectLst/>
              </a:rPr>
              <a:t>Первое условие – </a:t>
            </a:r>
            <a:br>
              <a:rPr lang="ru-RU" sz="2800" dirty="0" smtClean="0">
                <a:effectLst/>
              </a:rPr>
            </a:br>
            <a:r>
              <a:rPr lang="ru-RU" sz="2800" dirty="0" err="1">
                <a:effectLst/>
              </a:rPr>
              <a:t>П</a:t>
            </a:r>
            <a:r>
              <a:rPr lang="ru-RU" sz="2800" dirty="0" err="1" smtClean="0">
                <a:effectLst/>
              </a:rPr>
              <a:t>рограммно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>
                <a:effectLst/>
              </a:rPr>
              <a:t>– методическое </a:t>
            </a:r>
            <a:r>
              <a:rPr lang="ru-RU" sz="2800" dirty="0" smtClean="0">
                <a:effectLst/>
              </a:rPr>
              <a:t>обеспечение</a:t>
            </a:r>
            <a:r>
              <a:rPr lang="ru-RU" sz="2400" dirty="0" smtClean="0">
                <a:effectLst/>
              </a:rPr>
              <a:t>. 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339769"/>
            <a:ext cx="4147356" cy="27649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1999" y="1390796"/>
            <a:ext cx="4070815" cy="27138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4124208"/>
            <a:ext cx="4100689" cy="27337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4106454"/>
            <a:ext cx="4070814" cy="271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552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effectLst/>
              </a:rPr>
              <a:t>Второе условие – </a:t>
            </a:r>
            <a:br>
              <a:rPr lang="ru-RU" sz="2800" dirty="0" smtClean="0">
                <a:effectLst/>
              </a:rPr>
            </a:br>
            <a:r>
              <a:rPr lang="ru-RU" sz="2800" dirty="0" smtClean="0">
                <a:effectLst/>
              </a:rPr>
              <a:t>Создание </a:t>
            </a:r>
            <a:r>
              <a:rPr lang="ru-RU" sz="2800" dirty="0">
                <a:effectLst/>
              </a:rPr>
              <a:t>и обновление </a:t>
            </a:r>
            <a:r>
              <a:rPr lang="ru-RU" sz="2800" dirty="0" smtClean="0">
                <a:effectLst/>
              </a:rPr>
              <a:t>предметно </a:t>
            </a:r>
            <a:r>
              <a:rPr lang="ru-RU" sz="2800" dirty="0">
                <a:effectLst/>
              </a:rPr>
              <a:t>– развивающей среды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519" y="1484784"/>
            <a:ext cx="2523281" cy="19728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33525" y="1844824"/>
            <a:ext cx="3168352" cy="2232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6136" y="2058144"/>
            <a:ext cx="2880320" cy="23069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772" y="3907547"/>
            <a:ext cx="2520280" cy="19442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9173" y="4412090"/>
            <a:ext cx="2664296" cy="19045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4168" y="4660145"/>
            <a:ext cx="2592288" cy="218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343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248</TotalTime>
  <Words>456</Words>
  <Application>Microsoft Office PowerPoint</Application>
  <PresentationFormat>Экран (4:3)</PresentationFormat>
  <Paragraphs>48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Апекс</vt:lpstr>
      <vt:lpstr>Реализация национально - регионального компонента в практике работы МАДОУ. </vt:lpstr>
      <vt:lpstr>Любить Родину – значит знать её, знать прежде всего, свою малую Родину.</vt:lpstr>
      <vt:lpstr>Слайд 3</vt:lpstr>
      <vt:lpstr>Слайд 4</vt:lpstr>
      <vt:lpstr>Слайд 5</vt:lpstr>
      <vt:lpstr>Слайд 6</vt:lpstr>
      <vt:lpstr>Слайд 7</vt:lpstr>
      <vt:lpstr>Первое условие –  Программно – методическое обеспечение. </vt:lpstr>
      <vt:lpstr>Второе условие –  Создание и обновление предметно – развивающей среды</vt:lpstr>
      <vt:lpstr> Мини музей.</vt:lpstr>
      <vt:lpstr>Третье направление - инновационная или экспериментальная работа.</vt:lpstr>
      <vt:lpstr>Участие в семинарах и конкурсах</vt:lpstr>
      <vt:lpstr>Слайд 13</vt:lpstr>
      <vt:lpstr>«Вечкевикс мастор»</vt:lpstr>
      <vt:lpstr>Четвёртое направление –формы сотрудничества с семьей.</vt:lpstr>
      <vt:lpstr>Праздники и развлечения.</vt:lpstr>
      <vt:lpstr>Слайд 17</vt:lpstr>
      <vt:lpstr>Слайд 18</vt:lpstr>
      <vt:lpstr>День Победы</vt:lpstr>
      <vt:lpstr>Сотрудничество</vt:lpstr>
      <vt:lpstr>Подготовка педагогического коллектива к реализации регионального компонента дошкольного образования. </vt:lpstr>
      <vt:lpstr>Слайд 22</vt:lpstr>
      <vt:lpstr>Спасибо за внимание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регионального компонента в образовательном процессе МАДОУ.</dc:title>
  <dc:creator>Пользователь</dc:creator>
  <cp:lastModifiedBy>1</cp:lastModifiedBy>
  <cp:revision>24</cp:revision>
  <dcterms:created xsi:type="dcterms:W3CDTF">2016-03-16T16:51:19Z</dcterms:created>
  <dcterms:modified xsi:type="dcterms:W3CDTF">2018-03-13T10:01:23Z</dcterms:modified>
</cp:coreProperties>
</file>