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C8D6-5534-4770-9C11-EDD30DC8A8AD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8123-24DD-4551-9848-772555159C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ptbackgrounds.org/uploads/the-social-world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99592" y="980728"/>
            <a:ext cx="74132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Музыкально-экологический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проект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2132856"/>
            <a:ext cx="7229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icrosoft YaHei UI Light" pitchFamily="34" charset="-122"/>
                <a:cs typeface="Times New Roman" pitchFamily="18" charset="0"/>
              </a:rPr>
              <a:t>«Гармония музыки и природы»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старших дошкольников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7030A0"/>
                </a:solidFill>
              </a:rPr>
              <a:t>н</a:t>
            </a:r>
            <a:r>
              <a:rPr lang="ru-RU" sz="2800" i="1" dirty="0" smtClean="0">
                <a:solidFill>
                  <a:srgbClr val="7030A0"/>
                </a:solidFill>
              </a:rPr>
              <a:t>а 2020 </a:t>
            </a:r>
            <a:r>
              <a:rPr lang="ru-RU" sz="2800" i="1" dirty="0">
                <a:solidFill>
                  <a:srgbClr val="7030A0"/>
                </a:solidFill>
              </a:rPr>
              <a:t>– 2021 </a:t>
            </a:r>
            <a:r>
              <a:rPr lang="ru-RU" sz="2800" i="1" dirty="0" err="1">
                <a:solidFill>
                  <a:srgbClr val="7030A0"/>
                </a:solidFill>
              </a:rPr>
              <a:t>уч</a:t>
            </a:r>
            <a:r>
              <a:rPr lang="ru-RU" sz="2800" i="1" dirty="0">
                <a:solidFill>
                  <a:srgbClr val="7030A0"/>
                </a:solidFill>
              </a:rPr>
              <a:t>. г.</a:t>
            </a:r>
            <a:endParaRPr lang="ru-RU" sz="2800" dirty="0">
              <a:solidFill>
                <a:srgbClr val="7030A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99592" y="3717032"/>
            <a:ext cx="7272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Разработала музыкальный руководитель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Мелетиева В.С.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AutoShape 1" descr="https://www.salakfilozof.com/wp-content/uploads/2016/08/estetik-muzik.jpg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1247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31640" y="260648"/>
            <a:ext cx="65882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общеобразовательное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«Детский сад №93»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2. Основной этап (практический):</a:t>
            </a: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ru-RU" sz="2400" dirty="0" smtClean="0"/>
              <a:t>Разучивание музыкальных игр, хороводов.</a:t>
            </a:r>
          </a:p>
          <a:p>
            <a:pPr algn="just"/>
            <a:r>
              <a:rPr lang="ru-RU" sz="2400" dirty="0" smtClean="0"/>
              <a:t>         Просмотр фильмов о природе, с целью более полного восприятия и наблюдения за изменениями в природе в разное время года.</a:t>
            </a:r>
          </a:p>
          <a:p>
            <a:pPr algn="just"/>
            <a:r>
              <a:rPr lang="ru-RU" sz="2400" dirty="0" smtClean="0"/>
              <a:t>         Работа с детьми по подготовке итогового мероприятия – создание методички  «Музыкально-экологические игры».</a:t>
            </a:r>
          </a:p>
          <a:p>
            <a:pPr algn="just"/>
            <a:r>
              <a:rPr lang="ru-RU" sz="2400" dirty="0" smtClean="0"/>
              <a:t>         Общие консультации для родителей. </a:t>
            </a:r>
          </a:p>
          <a:p>
            <a:pPr algn="just"/>
            <a:r>
              <a:rPr lang="ru-RU" sz="2400" dirty="0" smtClean="0"/>
              <a:t>        Домашние задания для детей и родителей: совместное прослушивание произведений русских и зарубежных композиторов-классиков по рекомендации музыкального руководителя.</a:t>
            </a:r>
            <a:endParaRPr lang="ru-RU" sz="2400" dirty="0"/>
          </a:p>
        </p:txBody>
      </p:sp>
      <p:pic>
        <p:nvPicPr>
          <p:cNvPr id="4" name="Picture 6" descr="C:\Users\Галина\Desktop\e6626aa2ca1196938b099a273a4443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4455114"/>
            <a:ext cx="2182147" cy="24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3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 Заключительный этап: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dirty="0" smtClean="0"/>
              <a:t>       Обобщение </a:t>
            </a:r>
            <a:r>
              <a:rPr lang="ru-RU" sz="2400" dirty="0"/>
              <a:t>и систематизация полученных детьми </a:t>
            </a:r>
            <a:r>
              <a:rPr lang="ru-RU" sz="2400" dirty="0" smtClean="0"/>
              <a:t>знаний.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/>
              <a:t>Проведение итогового </a:t>
            </a:r>
            <a:r>
              <a:rPr lang="ru-RU" sz="2400" dirty="0" smtClean="0"/>
              <a:t>мероприятия.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/>
              <a:t>Подготовка отчета о реализации проекта в виде </a:t>
            </a:r>
            <a:r>
              <a:rPr lang="ru-RU" sz="2400" dirty="0" smtClean="0"/>
              <a:t>презентации.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/>
              <a:t>Отчет о проведении проекта на педагогическом совете </a:t>
            </a:r>
            <a:r>
              <a:rPr lang="ru-RU" sz="2400" dirty="0" smtClean="0"/>
              <a:t>ДОУ.</a:t>
            </a:r>
            <a:endParaRPr lang="ru-RU" sz="2400" dirty="0"/>
          </a:p>
        </p:txBody>
      </p:sp>
      <p:pic>
        <p:nvPicPr>
          <p:cNvPr id="29698" name="Picture 2" descr="https://krot.info/uploads/posts/2020-02/1580648197_6-p-veselie-muzikalnie-foni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4248472" cy="297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908720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000" dirty="0" smtClean="0"/>
              <a:t>Музыка</a:t>
            </a:r>
            <a:r>
              <a:rPr lang="ru-RU" sz="2000" dirty="0"/>
              <a:t> обладает </a:t>
            </a:r>
            <a:r>
              <a:rPr lang="ru-RU" sz="2000" dirty="0" smtClean="0"/>
              <a:t>мощной </a:t>
            </a:r>
            <a:r>
              <a:rPr lang="ru-RU" sz="2000" dirty="0"/>
              <a:t>побудительной силой, влияющей на развитие положительной реакции ребенка, помогает услышать природу, ее голоса, осознать увиденное и услышанное, воплощать в цвете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147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Вывод: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8675" name="Picture 3" descr="http://4.bp.blogspot.com/-OmSczF_Q3xo/VUftJzqv47I/AAAAAAAAAbA/7CMbJlzQibA/s1600/sem-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3161432" cy="237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916832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000" dirty="0" smtClean="0"/>
              <a:t>Взаимодействие музыки и изобразительного искусства на занятиях с экологической направленностью обогащает дошкольников яркими художественными впечатлениями, оказывает стимулирующее воздействие на развитие их творческих способностей. Дети слушают, поют, рисуют, прислушиваясь к словам взрослых, размышляют и задумываются о добром отношении ко всему живому вокруг. А забота об окружающем, тепло, доброта, уважение и милосердие к миру вокруг – это уже охрана природы. И именно это нужно и цветам, и деревьям, и птицам, и животным, и всем людям на планете.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2b5/00092a74-d86a217e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6.googleusercontent.com/proxy/xgR47dL9audIF74TQKDmKMGmEBT88L59bpvXHpjPQeVaJQDqFO5tDlz0UUNH0zRLNjPA2qhQSDM4-DnXSdySUumj-BfBOKhTPeRjgzu16B6oN-WjeZN0JeLK00mAaENTK9SNEFe_MrpTub3bDfkmd639Pgo=s0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836712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Красота музыки имеет своим источником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красоту окружающего мира. Пусть ребенок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чувствует красоту и восторгается ею, пусть 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его сердце и в памяти навсегда сохранятся образы,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которых воплощается Родина»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                                       </a:t>
            </a: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В. А. Сухомлинский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myslide.ru/documents_2/8d5fcb6ea33a751ebf3fd997822df4d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188640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Актуальность темы: </a:t>
            </a:r>
            <a:r>
              <a:rPr lang="ru-RU" dirty="0" smtClean="0"/>
              <a:t>Дошкольное</a:t>
            </a:r>
            <a:r>
              <a:rPr lang="ru-RU" dirty="0"/>
              <a:t> детство – пора наиболее оптимального приобщения к миру прекрасного. Важно не только научить понимать и любить искусство, но и через музыку, живопись, литературу видеть прекрасное в окружающем нас мире</a:t>
            </a:r>
            <a:r>
              <a:rPr lang="ru-RU" dirty="0" smtClean="0"/>
              <a:t>. Сложная</a:t>
            </a:r>
            <a:r>
              <a:rPr lang="ru-RU" dirty="0"/>
              <a:t> экологическая обстановка в мире, ее тяжелые последствия, экология родного края, засоренность среды обитания – все это вызывает необходимость способствовать экологическому образованию детей начиная с малых лет. 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Экологическое </a:t>
            </a:r>
            <a:r>
              <a:rPr lang="ru-RU" dirty="0"/>
              <a:t>воспитание детей дошкольного возраста имеет важное социальное значение для всего </a:t>
            </a:r>
            <a:r>
              <a:rPr lang="ru-RU" dirty="0" smtClean="0"/>
              <a:t>общества. </a:t>
            </a:r>
            <a:r>
              <a:rPr lang="ru-RU" dirty="0"/>
              <a:t>Чтобы этот процесс был увлекательным и познавательным для детей, </a:t>
            </a:r>
            <a:r>
              <a:rPr lang="ru-RU" dirty="0" smtClean="0"/>
              <a:t>целесообразно использовать </a:t>
            </a:r>
            <a:r>
              <a:rPr lang="ru-RU" dirty="0"/>
              <a:t>средства музыкального воспитания в формировании их экологических знаний.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Тема </a:t>
            </a:r>
            <a:r>
              <a:rPr lang="ru-RU" dirty="0"/>
              <a:t>природы по-разному проявлялась в живописи, в стихах и музыкальных произведениях разных периодов, направлений. Природа дарила звуки, которые слышались в пении птиц, в журчании ручьев, в шуме грозы, шуршании листвы, завывании вьюги. Эти звуки нашли воплощение в лучших произведениях музыкального искусства разных эпох. Музыка выполнила роль ключа, который открывает мир, объединяя видимое и слышимое, расширяя границы интеллекта и чувства.</a:t>
            </a:r>
          </a:p>
          <a:p>
            <a:pPr algn="just"/>
            <a:r>
              <a:rPr lang="ru-RU" sz="2000" dirty="0" smtClean="0"/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up/datai/174094/0004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26876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ru-RU" sz="2400" dirty="0" smtClean="0"/>
              <a:t>творческий, музыкальный. </a:t>
            </a:r>
          </a:p>
          <a:p>
            <a:r>
              <a:rPr lang="ru-RU" sz="2400" dirty="0" smtClean="0"/>
              <a:t>      Осуществляется внутри ДОУ.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проекта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/>
              <a:t>Музыкальный руководитель    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Участники проекта: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/>
              <a:t>      </a:t>
            </a:r>
            <a:r>
              <a:rPr lang="ru-RU" sz="2400" dirty="0" smtClean="0"/>
              <a:t>Воспитатели групп ДОУ </a:t>
            </a:r>
          </a:p>
          <a:p>
            <a:pPr algn="just"/>
            <a:r>
              <a:rPr lang="ru-RU" sz="2400" dirty="0" smtClean="0"/>
              <a:t>      Воспитанники старших дошкольных групп </a:t>
            </a:r>
          </a:p>
          <a:p>
            <a:pPr algn="just"/>
            <a:r>
              <a:rPr lang="ru-RU" sz="2400" dirty="0" smtClean="0"/>
              <a:t>      Родители</a:t>
            </a:r>
          </a:p>
          <a:p>
            <a:pPr algn="just"/>
            <a:r>
              <a:rPr lang="ru-RU" sz="2400" dirty="0" smtClean="0"/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Сроки проведения: </a:t>
            </a:r>
            <a:r>
              <a:rPr lang="ru-RU" sz="2400" dirty="0" smtClean="0"/>
              <a:t>2020-2021 год .</a:t>
            </a:r>
          </a:p>
          <a:p>
            <a:pPr algn="just"/>
            <a:r>
              <a:rPr lang="ru-RU" sz="2400" dirty="0" smtClean="0"/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Итоговое мероприятие: </a:t>
            </a:r>
            <a:r>
              <a:rPr lang="ru-RU" sz="2400" dirty="0" smtClean="0"/>
              <a:t>Создание методички  «Музыкально-экологические воспитание в детском саду»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98072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проекта: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/>
              <a:t>Содействовать </a:t>
            </a:r>
            <a:r>
              <a:rPr lang="ru-RU" sz="2000" dirty="0"/>
              <a:t>развитию у детей экологических культуры средствами классической музыки, живописи и литературы, представляющими образы природы в разное время года.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76672"/>
            <a:ext cx="188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детей: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204864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Задачи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b="1" dirty="0" smtClean="0"/>
              <a:t>     </a:t>
            </a:r>
            <a:r>
              <a:rPr lang="ru-RU" sz="2000" dirty="0" smtClean="0"/>
              <a:t>- формирование </a:t>
            </a:r>
            <a:r>
              <a:rPr lang="ru-RU" sz="2000" dirty="0"/>
              <a:t>целостного взгляда на природу и место человека в ней; </a:t>
            </a:r>
            <a:r>
              <a:rPr lang="ru-RU" sz="2000" dirty="0" smtClean="0"/>
              <a:t>-</a:t>
            </a:r>
          </a:p>
          <a:p>
            <a:pPr algn="just"/>
            <a:r>
              <a:rPr lang="ru-RU" sz="2000" dirty="0" smtClean="0"/>
              <a:t>    - рассмотрение </a:t>
            </a:r>
            <a:r>
              <a:rPr lang="ru-RU" sz="2000" dirty="0"/>
              <a:t>связей живых организмов с окружающей средой на разных уровнях; </a:t>
            </a:r>
            <a:endParaRPr lang="ru-RU" sz="2000" dirty="0" smtClean="0"/>
          </a:p>
          <a:p>
            <a:pPr algn="just"/>
            <a:r>
              <a:rPr lang="ru-RU" sz="2000" dirty="0" smtClean="0"/>
              <a:t>     - формирование </a:t>
            </a:r>
            <a:r>
              <a:rPr lang="ru-RU" sz="2000" dirty="0"/>
              <a:t>целостной системы знаний и умений, развивающих у детей планетарное мышление на основе формирования социально-экологического идеала; </a:t>
            </a:r>
            <a:endParaRPr lang="ru-RU" sz="2000" dirty="0" smtClean="0"/>
          </a:p>
          <a:p>
            <a:pPr algn="just"/>
            <a:r>
              <a:rPr lang="ru-RU" sz="2000" dirty="0" smtClean="0"/>
              <a:t>     - становление </a:t>
            </a:r>
            <a:r>
              <a:rPr lang="ru-RU" sz="2000" dirty="0"/>
              <a:t>начального этапа духовно богатой, творческой, саморазвивающейся личности; </a:t>
            </a:r>
            <a:endParaRPr lang="ru-RU" sz="2000" dirty="0" smtClean="0"/>
          </a:p>
          <a:p>
            <a:pPr algn="just"/>
            <a:r>
              <a:rPr lang="ru-RU" sz="2000" dirty="0" smtClean="0"/>
              <a:t>      - воспитание </a:t>
            </a:r>
            <a:r>
              <a:rPr lang="ru-RU" sz="2000" dirty="0"/>
              <a:t>нравственности, широкого кругозора, развитие творчества через восприятие красоты музыки и движения.</a:t>
            </a:r>
          </a:p>
        </p:txBody>
      </p:sp>
      <p:pic>
        <p:nvPicPr>
          <p:cNvPr id="11" name="Picture 6" descr="ÐÐ°ÑÑÐ¸Ð½ÐºÐ¸ Ð¿Ð¾ Ð·Ð°Ð¿ÑÐ¾ÑÑ ÐºÐ°ÑÑÐ¸Ð½ÐºÐ° Ð´ÐµÑÐ¸ Ð¸ Ð¼ÑÐ·ÑÐºÐ°Ð»ÑÐ½ÑÐ¹ ÑÑÐºÐ¾Ð²Ð¾Ð´Ð¸ÑÐµÐ»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87" y="3212976"/>
            <a:ext cx="261611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2000" dirty="0"/>
              <a:t> привлечение родителей дошкольников к жизни детского сада, сотрудничеству, совместному творчеству, к участию в реализации проекта, донести до них важность данной темы и важность роли семьи в формировании экологической культуры </a:t>
            </a:r>
            <a:r>
              <a:rPr lang="ru-RU" sz="2000" dirty="0" smtClean="0"/>
              <a:t>ребенка.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      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2644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родителей: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</a:t>
            </a:r>
            <a:r>
              <a:rPr lang="ru-RU" sz="2000" b="1" dirty="0" smtClean="0"/>
              <a:t>Задачи:</a:t>
            </a:r>
            <a:endParaRPr lang="ru-RU" sz="2000" dirty="0" smtClean="0"/>
          </a:p>
          <a:p>
            <a:pPr algn="just"/>
            <a:r>
              <a:rPr lang="ru-RU" sz="2000" dirty="0" smtClean="0"/>
              <a:t>       – заинтересовать родителей темой проекта, показать важность присутствия шедевров музыкального, художественного искусств, литературы в повседневной жизни ребенка, их роли в восприятии, понимании, переживании ребенком красоты окружающей его природы;</a:t>
            </a:r>
          </a:p>
          <a:p>
            <a:pPr algn="just"/>
            <a:r>
              <a:rPr lang="ru-RU" sz="2000" dirty="0" smtClean="0"/>
              <a:t>       – привлечь родителей к совместному с ребенком творческому процессу в домашних условиях: слушание музыки, рассматривание репродукций картин известных художников, чтение стихотворений и как результат – совместная творческая деятельность (рисование и другие виды художественного творчества). </a:t>
            </a:r>
            <a:endParaRPr lang="ru-RU" sz="2000" dirty="0"/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924944"/>
            <a:ext cx="2286178" cy="2361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173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400" dirty="0" smtClean="0"/>
              <a:t>Входя в мир природы через приобщение к разным видам искусства, воспринимая, эмоционально переживая замысел художника, композитора, поэта, воплощая свои переживания в цвете, форме, размышляя о природе под влиянием взрослого, дошкольник обогащает свои знания, чувства, у него формируется правильное отношение к живому, желание созидать, а не разрушать.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5579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Средства осуществления проекта: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dirty="0" smtClean="0"/>
              <a:t>Специально подобранный игровой материал.</a:t>
            </a:r>
          </a:p>
          <a:p>
            <a:pPr algn="just"/>
            <a:r>
              <a:rPr lang="ru-RU" sz="2400" dirty="0" smtClean="0"/>
              <a:t>     Разучивание игр, текстов хороводов.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Инсценировка хороводов.</a:t>
            </a:r>
          </a:p>
          <a:p>
            <a:pPr algn="just"/>
            <a:r>
              <a:rPr lang="ru-RU" sz="2400" dirty="0" smtClean="0"/>
              <a:t>     Игры подвижные, дидактические, тематические. </a:t>
            </a:r>
            <a:endParaRPr lang="ru-RU" sz="2400" dirty="0" smtClean="0"/>
          </a:p>
        </p:txBody>
      </p:sp>
      <p:pic>
        <p:nvPicPr>
          <p:cNvPr id="12" name="Picture 6" descr="https://sch2033v.mskobr.ru/files/2019-2020/Doma/musica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2913"/>
            <a:ext cx="2627784" cy="206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400" dirty="0" smtClean="0"/>
              <a:t>Накопление </a:t>
            </a:r>
            <a:r>
              <a:rPr lang="ru-RU" sz="2400" dirty="0"/>
              <a:t>детьми эмоционального позитивного опыта общения с природой. 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Сформированная </a:t>
            </a:r>
            <a:r>
              <a:rPr lang="ru-RU" sz="2400" dirty="0"/>
              <a:t>внутренняя установка по отношению к природе и всему живому - «Не навреди!»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Накопление </a:t>
            </a:r>
            <a:r>
              <a:rPr lang="ru-RU" sz="2400" dirty="0"/>
              <a:t>детьми музыкально-слухового опыта, его расширение и обогащение в процессе знакомства с музыкальными играми.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Умение </a:t>
            </a:r>
            <a:r>
              <a:rPr lang="ru-RU" sz="2400" dirty="0"/>
              <a:t>детей понять и через музыкально-экологические игры представить музыкальный образ, содержание игры, проявить личное участие.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Развитие </a:t>
            </a:r>
            <a:r>
              <a:rPr lang="ru-RU" sz="2400" dirty="0"/>
              <a:t>эмоциональной сферы, творческого мышления, воображения, фантазии.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4683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Предполагаемый результат: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37/00147896-b343af0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461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Этапы реализации проекта: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 Подготовительный этап (теоретический):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400" dirty="0" smtClean="0"/>
              <a:t>Определение </a:t>
            </a:r>
            <a:r>
              <a:rPr lang="ru-RU" sz="2400" dirty="0"/>
              <a:t>педагогом </a:t>
            </a:r>
            <a:r>
              <a:rPr lang="ru-RU" sz="2400" dirty="0" smtClean="0"/>
              <a:t>темы.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Постановка </a:t>
            </a:r>
            <a:r>
              <a:rPr lang="ru-RU" sz="2400" dirty="0"/>
              <a:t>цели и </a:t>
            </a:r>
            <a:r>
              <a:rPr lang="ru-RU" sz="2400" dirty="0" smtClean="0"/>
              <a:t>задач.</a:t>
            </a:r>
          </a:p>
          <a:p>
            <a:pPr algn="just"/>
            <a:r>
              <a:rPr lang="ru-RU" sz="2400" dirty="0" smtClean="0"/>
              <a:t>        Выведение гипотезы.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Определение </a:t>
            </a:r>
            <a:r>
              <a:rPr lang="ru-RU" sz="2400" dirty="0"/>
              <a:t>содержания </a:t>
            </a:r>
            <a:r>
              <a:rPr lang="ru-RU" sz="2400" dirty="0" smtClean="0"/>
              <a:t>проекта.</a:t>
            </a:r>
          </a:p>
          <a:p>
            <a:pPr algn="just"/>
            <a:r>
              <a:rPr lang="ru-RU" sz="2400" dirty="0" smtClean="0"/>
              <a:t>        Подбор </a:t>
            </a:r>
            <a:r>
              <a:rPr lang="ru-RU" sz="2400" dirty="0"/>
              <a:t>методической </a:t>
            </a:r>
            <a:r>
              <a:rPr lang="ru-RU" sz="2400" dirty="0" smtClean="0"/>
              <a:t>литературы.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Пополнение картотеки музыкального</a:t>
            </a:r>
            <a:r>
              <a:rPr lang="ru-RU" sz="2400" dirty="0"/>
              <a:t>, художественного и литературного </a:t>
            </a:r>
            <a:r>
              <a:rPr lang="ru-RU" sz="2400" dirty="0" smtClean="0"/>
              <a:t>материала.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Подготовка </a:t>
            </a:r>
            <a:r>
              <a:rPr lang="ru-RU" sz="2400" dirty="0"/>
              <a:t>необходимых </a:t>
            </a:r>
            <a:r>
              <a:rPr lang="ru-RU" sz="2400" dirty="0" smtClean="0"/>
              <a:t>презентаций.</a:t>
            </a:r>
          </a:p>
          <a:p>
            <a:pPr algn="just"/>
            <a:r>
              <a:rPr lang="ru-RU" sz="2400" dirty="0" smtClean="0"/>
              <a:t>        Прогнозирование результата.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87901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29553"/>
            <a:ext cx="3456384" cy="2428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510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Мелетиев</dc:creator>
  <cp:lastModifiedBy>Михаил Мелетиев</cp:lastModifiedBy>
  <cp:revision>25</cp:revision>
  <dcterms:created xsi:type="dcterms:W3CDTF">2020-09-03T18:42:50Z</dcterms:created>
  <dcterms:modified xsi:type="dcterms:W3CDTF">2020-09-03T20:23:13Z</dcterms:modified>
</cp:coreProperties>
</file>