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26"/>
  </p:notesMasterIdLst>
  <p:sldIdLst>
    <p:sldId id="256" r:id="rId2"/>
    <p:sldId id="273" r:id="rId3"/>
    <p:sldId id="275" r:id="rId4"/>
    <p:sldId id="276" r:id="rId5"/>
    <p:sldId id="277" r:id="rId6"/>
    <p:sldId id="278" r:id="rId7"/>
    <p:sldId id="257" r:id="rId8"/>
    <p:sldId id="258" r:id="rId9"/>
    <p:sldId id="274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79" r:id="rId20"/>
    <p:sldId id="268" r:id="rId21"/>
    <p:sldId id="269" r:id="rId22"/>
    <p:sldId id="270" r:id="rId23"/>
    <p:sldId id="271" r:id="rId24"/>
    <p:sldId id="272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786" autoAdjust="0"/>
  </p:normalViewPr>
  <p:slideViewPr>
    <p:cSldViewPr>
      <p:cViewPr varScale="1">
        <p:scale>
          <a:sx n="66" d="100"/>
          <a:sy n="66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079BAF-0249-4DD5-BB0B-209D06AC1931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B16598-5366-49A9-B6DC-3D3F9825E47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B16598-5366-49A9-B6DC-3D3F9825E47B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B16598-5366-49A9-B6DC-3D3F9825E47B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B16598-5366-49A9-B6DC-3D3F9825E47B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B16598-5366-49A9-B6DC-3D3F9825E47B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5CC3B-0DDA-49C5-9C96-EF9891EC4DBF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914D3-A70C-45A4-BB42-6C169E891C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5CC3B-0DDA-49C5-9C96-EF9891EC4DBF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914D3-A70C-45A4-BB42-6C169E891C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5CC3B-0DDA-49C5-9C96-EF9891EC4DBF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914D3-A70C-45A4-BB42-6C169E891C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5CC3B-0DDA-49C5-9C96-EF9891EC4DBF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914D3-A70C-45A4-BB42-6C169E891C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5CC3B-0DDA-49C5-9C96-EF9891EC4DBF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914D3-A70C-45A4-BB42-6C169E891C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5CC3B-0DDA-49C5-9C96-EF9891EC4DBF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914D3-A70C-45A4-BB42-6C169E891C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5CC3B-0DDA-49C5-9C96-EF9891EC4DBF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914D3-A70C-45A4-BB42-6C169E891C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5CC3B-0DDA-49C5-9C96-EF9891EC4DBF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914D3-A70C-45A4-BB42-6C169E891C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5CC3B-0DDA-49C5-9C96-EF9891EC4DBF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914D3-A70C-45A4-BB42-6C169E891C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5CC3B-0DDA-49C5-9C96-EF9891EC4DBF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914D3-A70C-45A4-BB42-6C169E891C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5CC3B-0DDA-49C5-9C96-EF9891EC4DBF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914D3-A70C-45A4-BB42-6C169E891C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5CC3B-0DDA-49C5-9C96-EF9891EC4DBF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0914D3-A70C-45A4-BB42-6C169E891C1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2000240"/>
            <a:ext cx="6858048" cy="2500330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9200" y="3286124"/>
            <a:ext cx="6424634" cy="237172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ШЕПЕЛЕВОЙ ЕКАТЕРИНЫ ИГОРЕВНЫ</a:t>
            </a:r>
          </a:p>
          <a:p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Преподавателя МБУДО «Детская художественная школа №3»</a:t>
            </a:r>
          </a:p>
          <a:p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 г.о. Саранск</a:t>
            </a:r>
          </a:p>
          <a:p>
            <a:endParaRPr lang="ru-RU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Рисунок 3" descr="rl977Sm7Z5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86050" y="357166"/>
            <a:ext cx="3071834" cy="264320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/>
              <a:t>Результаты участия обучающихся в профессиональных конкурсах, проводимых под патронатом Министерства культуры</a:t>
            </a:r>
            <a:endParaRPr lang="ru-RU" sz="1800" b="1" dirty="0"/>
          </a:p>
        </p:txBody>
      </p:sp>
      <p:pic>
        <p:nvPicPr>
          <p:cNvPr id="4" name="Содержимое 3" descr="NFK1HZ0Uq4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28926" y="1500174"/>
            <a:ext cx="3201700" cy="4525963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/>
              <a:t>Результаты участия обучающихся в мероприятиях различных уровней по учебной </a:t>
            </a:r>
            <a:r>
              <a:rPr lang="ru-RU" sz="2000" b="1" dirty="0" smtClean="0"/>
              <a:t>деятельности</a:t>
            </a:r>
            <a:endParaRPr lang="ru-RU" sz="2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Всероссийский уровень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3074" name="Picture 2" descr="C:\Users\admin\Desktop\Desktop\Шепелева Е\screenshot_20240212-224815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2214554"/>
            <a:ext cx="2643206" cy="3758111"/>
          </a:xfrm>
          <a:prstGeom prst="rect">
            <a:avLst/>
          </a:prstGeom>
          <a:noFill/>
        </p:spPr>
      </p:pic>
      <p:pic>
        <p:nvPicPr>
          <p:cNvPr id="5" name="Рисунок 4" descr="94LSyg57jf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2285992"/>
            <a:ext cx="2678926" cy="3571900"/>
          </a:xfrm>
          <a:prstGeom prst="rect">
            <a:avLst/>
          </a:prstGeom>
        </p:spPr>
      </p:pic>
      <p:pic>
        <p:nvPicPr>
          <p:cNvPr id="3075" name="Picture 3" descr="C:\Users\admin\Desktop\Desktop\Шепелева Е\170776707968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198" y="2214554"/>
            <a:ext cx="2500330" cy="35634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admin\Desktop\Desktop\Шепелева Е\17077670515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928670"/>
            <a:ext cx="3213434" cy="4525963"/>
          </a:xfrm>
          <a:prstGeom prst="rect">
            <a:avLst/>
          </a:prstGeom>
          <a:noFill/>
        </p:spPr>
      </p:pic>
      <p:pic>
        <p:nvPicPr>
          <p:cNvPr id="5" name="Picture 5" descr="C:\Users\admin\Desktop\Аттестация\Дипломы для аттестации\2020 год\mordoviya_resp_page-0011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928670"/>
            <a:ext cx="3285200" cy="46488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85728"/>
            <a:ext cx="8186766" cy="5840435"/>
          </a:xfrm>
        </p:spPr>
        <p:txBody>
          <a:bodyPr/>
          <a:lstStyle/>
          <a:p>
            <a:r>
              <a:rPr lang="ru-RU" dirty="0" smtClean="0"/>
              <a:t>Региональный, республиканский уровень</a:t>
            </a:r>
            <a:endParaRPr lang="ru-RU" dirty="0"/>
          </a:p>
        </p:txBody>
      </p:sp>
      <p:pic>
        <p:nvPicPr>
          <p:cNvPr id="4098" name="Picture 2" descr="C:\Users\admin\Desktop\Аттестация\Дипломы для аттестации\btekzlWQxwc.jp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1000108"/>
            <a:ext cx="3345388" cy="2357453"/>
          </a:xfrm>
          <a:prstGeom prst="rect">
            <a:avLst/>
          </a:prstGeom>
          <a:noFill/>
        </p:spPr>
      </p:pic>
      <p:pic>
        <p:nvPicPr>
          <p:cNvPr id="4099" name="Picture 3" descr="C:\Users\admin\Desktop\Аттестация\Дипломы для аттестации\sMtHb0WQcp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4071942"/>
            <a:ext cx="3333774" cy="2500330"/>
          </a:xfrm>
          <a:prstGeom prst="rect">
            <a:avLst/>
          </a:prstGeom>
          <a:noFill/>
        </p:spPr>
      </p:pic>
      <p:pic>
        <p:nvPicPr>
          <p:cNvPr id="4100" name="Picture 4" descr="C:\Users\admin\Desktop\Аттестация\Дипломы для аттестации\r5QPef4Yx6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3571876"/>
            <a:ext cx="2143113" cy="2857484"/>
          </a:xfrm>
          <a:prstGeom prst="rect">
            <a:avLst/>
          </a:prstGeom>
          <a:noFill/>
        </p:spPr>
      </p:pic>
      <p:pic>
        <p:nvPicPr>
          <p:cNvPr id="4101" name="Picture 5" descr="C:\Users\admin\Desktop\Desktop\Шепелева Е\170014851755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728" y="857232"/>
            <a:ext cx="2340290" cy="31413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71480"/>
            <a:ext cx="8186766" cy="4983179"/>
          </a:xfrm>
        </p:spPr>
        <p:txBody>
          <a:bodyPr>
            <a:normAutofit/>
          </a:bodyPr>
          <a:lstStyle/>
          <a:p>
            <a:r>
              <a:rPr lang="ru-RU" dirty="0" smtClean="0"/>
              <a:t>Муниципальный уровень</a:t>
            </a:r>
            <a:endParaRPr lang="ru-RU" dirty="0"/>
          </a:p>
        </p:txBody>
      </p:sp>
      <p:pic>
        <p:nvPicPr>
          <p:cNvPr id="5123" name="Picture 3" descr="C:\Users\admin\Desktop\Desktop\Шепелева Е\uMXXf18OPZ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285860"/>
            <a:ext cx="3286148" cy="4915567"/>
          </a:xfrm>
          <a:prstGeom prst="rect">
            <a:avLst/>
          </a:prstGeom>
          <a:noFill/>
        </p:spPr>
      </p:pic>
      <p:pic>
        <p:nvPicPr>
          <p:cNvPr id="5125" name="Picture 5" descr="C:\Users\admin\Desktop\Desktop\Шепелева Е\nJtD6HIKUg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58" y="1285860"/>
            <a:ext cx="3429024" cy="47908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admin\Desktop\Аттестация\Дипломы для аттестации\FCKeQUgGpD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26508" y="2178377"/>
            <a:ext cx="2928958" cy="4206482"/>
          </a:xfrm>
          <a:prstGeom prst="rect">
            <a:avLst/>
          </a:prstGeom>
          <a:noFill/>
        </p:spPr>
      </p:pic>
      <p:pic>
        <p:nvPicPr>
          <p:cNvPr id="6146" name="Picture 2" descr="C:\Users\admin\Desktop\Аттестация\Дипломы для аттестации\j84bK4wOiFM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214290"/>
            <a:ext cx="3000396" cy="4246956"/>
          </a:xfrm>
          <a:prstGeom prst="rect">
            <a:avLst/>
          </a:prstGeom>
          <a:noFill/>
        </p:spPr>
      </p:pic>
      <p:pic>
        <p:nvPicPr>
          <p:cNvPr id="6147" name="Picture 3" descr="C:\Users\admin\Desktop\Аттестация\Дипломы для аттестации\r3A6xZXfnhQ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214290"/>
            <a:ext cx="3016173" cy="43202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/>
              <a:t>Участие преподавателя и учащихся в мероприятиях  концертно-просветительского, художественно-творческого характера</a:t>
            </a:r>
            <a:endParaRPr lang="ru-RU" sz="1800" b="1" dirty="0"/>
          </a:p>
        </p:txBody>
      </p:sp>
      <p:pic>
        <p:nvPicPr>
          <p:cNvPr id="7170" name="Picture 2" descr="C:\Users\admin\Desktop\Desktop\Документы на категорию\Scan 6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285860"/>
            <a:ext cx="2407862" cy="3311517"/>
          </a:xfrm>
          <a:prstGeom prst="rect">
            <a:avLst/>
          </a:prstGeom>
          <a:noFill/>
        </p:spPr>
      </p:pic>
      <p:pic>
        <p:nvPicPr>
          <p:cNvPr id="7171" name="Picture 3" descr="C:\Users\admin\Desktop\Desktop\Шепелева Е\img_20220925_1206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3000372"/>
            <a:ext cx="2535641" cy="3373358"/>
          </a:xfrm>
          <a:prstGeom prst="rect">
            <a:avLst/>
          </a:prstGeom>
          <a:noFill/>
        </p:spPr>
      </p:pic>
      <p:pic>
        <p:nvPicPr>
          <p:cNvPr id="7172" name="Picture 4" descr="C:\Users\admin\Desktop\Desktop\Шепелева Е\img_20230925_224902_0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1714488"/>
            <a:ext cx="2446751" cy="32623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\Desktop\Desktop\Шепелева Е\img_20220925_1205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3000372"/>
            <a:ext cx="2738576" cy="3643338"/>
          </a:xfrm>
          <a:prstGeom prst="rect">
            <a:avLst/>
          </a:prstGeom>
          <a:noFill/>
        </p:spPr>
      </p:pic>
      <p:pic>
        <p:nvPicPr>
          <p:cNvPr id="8195" name="Picture 3" descr="C:\Users\admin\Desktop\Desktop\Шепелева Е\_cdbm1wruf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57166"/>
            <a:ext cx="2434232" cy="3357562"/>
          </a:xfrm>
          <a:prstGeom prst="rect">
            <a:avLst/>
          </a:prstGeom>
          <a:noFill/>
        </p:spPr>
      </p:pic>
      <p:pic>
        <p:nvPicPr>
          <p:cNvPr id="8196" name="Picture 4" descr="C:\Users\admin\Desktop\Desktop\Шепелева Е\img_20220925_1205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3143248"/>
            <a:ext cx="2375194" cy="3159904"/>
          </a:xfrm>
          <a:prstGeom prst="rect">
            <a:avLst/>
          </a:prstGeom>
          <a:noFill/>
        </p:spPr>
      </p:pic>
      <p:pic>
        <p:nvPicPr>
          <p:cNvPr id="5" name="Содержимое 3" descr="yg9HJRjdLmk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00562" y="285728"/>
            <a:ext cx="2300229" cy="319722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\Desktop\Desktop\Шепелева Е\Шепелева070620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785794"/>
            <a:ext cx="2643206" cy="3770212"/>
          </a:xfrm>
          <a:prstGeom prst="rect">
            <a:avLst/>
          </a:prstGeom>
          <a:noFill/>
        </p:spPr>
      </p:pic>
      <p:pic>
        <p:nvPicPr>
          <p:cNvPr id="9219" name="Picture 3" descr="C:\Users\admin\Desktop\Desktop\Шепелева Е\img_20210211_0900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1357298"/>
            <a:ext cx="4656933" cy="3500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548680"/>
            <a:ext cx="84018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Участие преподавателя и учащихся в работе в рамках проекта «Пушкинская карта»</a:t>
            </a:r>
            <a:endParaRPr lang="ru-RU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1556792"/>
            <a:ext cx="85722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Мастер-класс «Гравюра. Новые грани» в МБУДО «Детская художественная школа №3»  г.о. Саранск 17.02.2023</a:t>
            </a:r>
          </a:p>
          <a:p>
            <a:endParaRPr lang="ru-RU" dirty="0" smtClean="0"/>
          </a:p>
          <a:p>
            <a:r>
              <a:rPr lang="ru-RU" dirty="0" smtClean="0"/>
              <a:t>Мастер-класс «От сердца к сердцу» </a:t>
            </a:r>
            <a:r>
              <a:rPr lang="ru-RU" dirty="0" smtClean="0"/>
              <a:t>в МБУДО «Детская художественная школа №3»  г.о. Саранск </a:t>
            </a:r>
            <a:r>
              <a:rPr lang="ru-RU" dirty="0" smtClean="0"/>
              <a:t>07.02.2024</a:t>
            </a:r>
            <a:endParaRPr lang="ru-RU" dirty="0"/>
          </a:p>
        </p:txBody>
      </p:sp>
      <p:pic>
        <p:nvPicPr>
          <p:cNvPr id="4" name="Рисунок 3" descr="dnLqzUG7BF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3140968"/>
            <a:ext cx="1979820" cy="2636505"/>
          </a:xfrm>
          <a:prstGeom prst="rect">
            <a:avLst/>
          </a:prstGeom>
        </p:spPr>
      </p:pic>
      <p:pic>
        <p:nvPicPr>
          <p:cNvPr id="5" name="Рисунок 4" descr="Ou8KvZSy6c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2852936"/>
            <a:ext cx="2483767" cy="1862825"/>
          </a:xfrm>
          <a:prstGeom prst="rect">
            <a:avLst/>
          </a:prstGeom>
        </p:spPr>
      </p:pic>
      <p:pic>
        <p:nvPicPr>
          <p:cNvPr id="6" name="Рисунок 5" descr="EyJ9oPAJKM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72200" y="3068960"/>
            <a:ext cx="2232248" cy="2976331"/>
          </a:xfrm>
          <a:prstGeom prst="rect">
            <a:avLst/>
          </a:prstGeom>
        </p:spPr>
      </p:pic>
      <p:pic>
        <p:nvPicPr>
          <p:cNvPr id="7" name="Рисунок 6" descr="L1HO-0PZFsU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75856" y="4797152"/>
            <a:ext cx="2411760" cy="180882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ШЕПЕЛЕВА ЕКАТЕРИНА ИГОРЕВНА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700" dirty="0" smtClean="0">
                <a:solidFill>
                  <a:schemeClr val="accent2">
                    <a:lumMod val="75000"/>
                  </a:schemeClr>
                </a:solidFill>
              </a:rPr>
              <a:t>Дата рождения: 17.03.1994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 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Преподаватель живописи, рисунка, станковой композиции, лепки, декоративно-прикладной композиции</a:t>
            </a:r>
          </a:p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В 2015 году закончила Саранской художественное училище, отделение "Живопись", специальность: Художник живописец - педагог. В 2019 году закончила МГПИ им. М.Е.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Евсевьева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, "Изобразительное искусство", специальность: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Педагогическое образование".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С сентября 2018 являюсь преподавателем живописного отделения МБУДО «ДХШ № 3»</a:t>
            </a:r>
          </a:p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Стаж педагогической работы (по специальности) 6 лет</a:t>
            </a:r>
          </a:p>
          <a:p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/>
              <a:t>Поступление учащихся в </a:t>
            </a:r>
            <a:r>
              <a:rPr lang="ru-RU" sz="2000" b="1" dirty="0" smtClean="0"/>
              <a:t>СПО </a:t>
            </a:r>
            <a:r>
              <a:rPr lang="ru-RU" sz="2000" b="1" dirty="0" smtClean="0"/>
              <a:t>и ВУЗы </a:t>
            </a:r>
            <a:endParaRPr lang="ru-RU" sz="2000" b="1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142984"/>
            <a:ext cx="6802975" cy="4983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Признание высокого профессионализма, в том числе наличие грамот, благодарственных писем, полученных за работу преподавателя </a:t>
            </a: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Всероссийский уровень</a:t>
            </a:r>
            <a:endParaRPr lang="ru-RU" dirty="0"/>
          </a:p>
        </p:txBody>
      </p:sp>
      <p:pic>
        <p:nvPicPr>
          <p:cNvPr id="11267" name="Picture 3" descr="C:\Users\admin\Desktop\Desktop\Шепелева Е\D1GA50vsHF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2285992"/>
            <a:ext cx="2976054" cy="41419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85728"/>
            <a:ext cx="8401080" cy="5840435"/>
          </a:xfrm>
        </p:spPr>
        <p:txBody>
          <a:bodyPr/>
          <a:lstStyle/>
          <a:p>
            <a:r>
              <a:rPr lang="ru-RU" dirty="0" smtClean="0"/>
              <a:t>Республиканский уровень</a:t>
            </a:r>
            <a:endParaRPr lang="ru-RU" dirty="0"/>
          </a:p>
        </p:txBody>
      </p:sp>
      <p:pic>
        <p:nvPicPr>
          <p:cNvPr id="12290" name="Picture 2" descr="H:\Дипломы для аттестации\QCEarIlu8Y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142984"/>
            <a:ext cx="2453802" cy="3459669"/>
          </a:xfrm>
          <a:prstGeom prst="rect">
            <a:avLst/>
          </a:prstGeom>
          <a:noFill/>
        </p:spPr>
      </p:pic>
      <p:pic>
        <p:nvPicPr>
          <p:cNvPr id="12291" name="Picture 3" descr="H:\Дипломы для аттестации\n6zattxdIr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1714488"/>
            <a:ext cx="3286148" cy="2391585"/>
          </a:xfrm>
          <a:prstGeom prst="rect">
            <a:avLst/>
          </a:prstGeom>
          <a:noFill/>
        </p:spPr>
      </p:pic>
      <p:pic>
        <p:nvPicPr>
          <p:cNvPr id="12292" name="Picture 4" descr="H:\Дипломы для аттестации\зас\scan_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1142984"/>
            <a:ext cx="2669853" cy="36741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642918"/>
            <a:ext cx="8258204" cy="5483246"/>
          </a:xfrm>
        </p:spPr>
        <p:txBody>
          <a:bodyPr/>
          <a:lstStyle/>
          <a:p>
            <a:r>
              <a:rPr lang="ru-RU" dirty="0" smtClean="0"/>
              <a:t>Муниципальный уровень</a:t>
            </a:r>
            <a:endParaRPr lang="ru-RU" dirty="0"/>
          </a:p>
        </p:txBody>
      </p:sp>
      <p:pic>
        <p:nvPicPr>
          <p:cNvPr id="13314" name="Picture 2" descr="H:\Дипломы для аттестации\img_20230925_224911_7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500174"/>
            <a:ext cx="3040207" cy="4053609"/>
          </a:xfrm>
          <a:prstGeom prst="rect">
            <a:avLst/>
          </a:prstGeom>
          <a:noFill/>
        </p:spPr>
      </p:pic>
      <p:pic>
        <p:nvPicPr>
          <p:cNvPr id="13315" name="Picture 3" descr="C:\Users\admin\Desktop\Desktop\Шепелева Е\img_20220925_1206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428736"/>
            <a:ext cx="3286148" cy="43718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Наличие наград (грамот, благодарственных писем), полученных за работу в области культуры и искусства (независимо от года </a:t>
            </a:r>
            <a:r>
              <a:rPr lang="ru-RU" sz="1800" dirty="0" smtClean="0"/>
              <a:t>получения</a:t>
            </a:r>
            <a:r>
              <a:rPr lang="ru-RU" sz="1800" dirty="0" smtClean="0"/>
              <a:t>)</a:t>
            </a:r>
            <a:endParaRPr lang="ru-RU" sz="1800" dirty="0"/>
          </a:p>
        </p:txBody>
      </p:sp>
      <p:pic>
        <p:nvPicPr>
          <p:cNvPr id="14338" name="Picture 2" descr="C:\Users\admin\Desktop\Desktop\Шепелева Е\img_20220925_1206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1357298"/>
            <a:ext cx="3772710" cy="50191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dirty="0" smtClean="0"/>
              <a:t>Характеристика</a:t>
            </a:r>
            <a:br>
              <a:rPr lang="ru-RU" sz="2200" dirty="0" smtClean="0"/>
            </a:br>
            <a:r>
              <a:rPr lang="ru-RU" sz="2200" dirty="0" smtClean="0"/>
              <a:t>преподавателя МБУДО «Детская художественная школа №3» </a:t>
            </a:r>
            <a:r>
              <a:rPr lang="ru-RU" sz="2200" dirty="0" err="1" smtClean="0"/>
              <a:t>Шепелевой</a:t>
            </a:r>
            <a:r>
              <a:rPr lang="ru-RU" sz="2200" dirty="0" smtClean="0"/>
              <a:t> Е.И.</a:t>
            </a:r>
            <a:endParaRPr lang="ru-RU" sz="2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25000" lnSpcReduction="20000"/>
          </a:bodyPr>
          <a:lstStyle/>
          <a:p>
            <a:r>
              <a:rPr lang="ru-RU" sz="5600" dirty="0" err="1" smtClean="0"/>
              <a:t>Шепелева</a:t>
            </a:r>
            <a:r>
              <a:rPr lang="ru-RU" sz="5600" dirty="0" smtClean="0"/>
              <a:t> Екатерина Игоревна, 17.03.1994 года рождения. Общий стаж работы – </a:t>
            </a:r>
            <a:r>
              <a:rPr lang="ru-RU" sz="5600" dirty="0" smtClean="0"/>
              <a:t>6 лет. </a:t>
            </a:r>
            <a:r>
              <a:rPr lang="ru-RU" sz="5600" dirty="0" smtClean="0"/>
              <a:t>Стаж работы в культуре – </a:t>
            </a:r>
            <a:r>
              <a:rPr lang="ru-RU" sz="5600" dirty="0" smtClean="0"/>
              <a:t>6</a:t>
            </a:r>
            <a:r>
              <a:rPr lang="ru-RU" sz="5600" dirty="0" smtClean="0"/>
              <a:t> </a:t>
            </a:r>
            <a:r>
              <a:rPr lang="ru-RU" sz="5600" dirty="0" smtClean="0"/>
              <a:t>лет</a:t>
            </a:r>
            <a:r>
              <a:rPr lang="ru-RU" sz="5600" dirty="0" smtClean="0"/>
              <a:t>. </a:t>
            </a:r>
            <a:r>
              <a:rPr lang="ru-RU" sz="5600" dirty="0" smtClean="0"/>
              <a:t>Стаж работы в коллективе – </a:t>
            </a:r>
            <a:r>
              <a:rPr lang="ru-RU" sz="5600" dirty="0" smtClean="0"/>
              <a:t>6 лет</a:t>
            </a:r>
            <a:r>
              <a:rPr lang="ru-RU" sz="5600" dirty="0" smtClean="0"/>
              <a:t>.</a:t>
            </a:r>
            <a:endParaRPr lang="ru-RU" sz="5600" dirty="0" smtClean="0"/>
          </a:p>
          <a:p>
            <a:r>
              <a:rPr lang="ru-RU" sz="5600" dirty="0" smtClean="0"/>
              <a:t>С 2018 года работает в МБУДО «ДХШ № 3» г. Саранска преподавателем композиции станковой, живописи, рисунка, </a:t>
            </a:r>
            <a:r>
              <a:rPr lang="ru-RU" sz="5600" dirty="0" smtClean="0"/>
              <a:t>лепки</a:t>
            </a:r>
            <a:r>
              <a:rPr lang="ru-RU" sz="5600" dirty="0" smtClean="0"/>
              <a:t>, прикладной композиции</a:t>
            </a:r>
            <a:endParaRPr lang="ru-RU" sz="5600" dirty="0" smtClean="0"/>
          </a:p>
          <a:p>
            <a:r>
              <a:rPr lang="ru-RU" sz="5600" dirty="0" smtClean="0"/>
              <a:t>За период работы в художественной школе </a:t>
            </a:r>
            <a:r>
              <a:rPr lang="ru-RU" sz="5600" dirty="0" err="1" smtClean="0"/>
              <a:t>Шепелева</a:t>
            </a:r>
            <a:r>
              <a:rPr lang="ru-RU" sz="5600" dirty="0" smtClean="0"/>
              <a:t> Екатерина Игоревна повышала свою квалификацию преподавателя, посещая городские и республиканские конференции и семинары по рисунку, живописи и композиции. </a:t>
            </a:r>
          </a:p>
          <a:p>
            <a:r>
              <a:rPr lang="ru-RU" sz="5600" dirty="0" smtClean="0"/>
              <a:t>      -Участие в городском методическом объединении преподавателей ДХШ.</a:t>
            </a:r>
          </a:p>
          <a:p>
            <a:r>
              <a:rPr lang="ru-RU" sz="5600" dirty="0" smtClean="0"/>
              <a:t>      -Прохождение курсов о повышении квалификации в Федеральном государственном бюджетном образовательном учреждении высшего образования «Сибирский государственный институт искусств имени Дмитрия Хворостовского» г. Красноярск, </a:t>
            </a:r>
            <a:r>
              <a:rPr lang="ru-RU" sz="5600" dirty="0" smtClean="0"/>
              <a:t>2021 и в  2023 гг.</a:t>
            </a:r>
            <a:endParaRPr lang="ru-RU" sz="5600" dirty="0" smtClean="0"/>
          </a:p>
          <a:p>
            <a:r>
              <a:rPr lang="ru-RU" sz="5600" dirty="0" smtClean="0"/>
              <a:t>     Екатерина Игоревна,  плодотворно работает по основам академической живописи, что является положительным примером в преподавании учебных предметов живописи и станковой композиции. Работы учеников </a:t>
            </a:r>
            <a:r>
              <a:rPr lang="ru-RU" sz="5600" dirty="0" err="1" smtClean="0"/>
              <a:t>Шепелевой</a:t>
            </a:r>
            <a:r>
              <a:rPr lang="ru-RU" sz="5600" dirty="0" smtClean="0"/>
              <a:t> Екатерины Игоревны отмечены дипломами Всероссийских, межрегиональных, республиканских и городских конкурсов: </a:t>
            </a:r>
          </a:p>
          <a:p>
            <a:r>
              <a:rPr lang="ru-RU" sz="5600" dirty="0" smtClean="0"/>
              <a:t>-Высокова София – Дипломант 2 степени  «Всероссийского изобразительного диктанта </a:t>
            </a:r>
            <a:r>
              <a:rPr lang="ru-RU" sz="5600" dirty="0" smtClean="0"/>
              <a:t>2020»,  </a:t>
            </a:r>
            <a:r>
              <a:rPr lang="ru-RU" sz="5600" dirty="0" smtClean="0"/>
              <a:t>г. Саранск,  </a:t>
            </a:r>
            <a:r>
              <a:rPr lang="ru-RU" sz="5600" dirty="0" smtClean="0"/>
              <a:t>2020 </a:t>
            </a:r>
            <a:r>
              <a:rPr lang="ru-RU" sz="5600" dirty="0" smtClean="0"/>
              <a:t>г.</a:t>
            </a:r>
            <a:endParaRPr lang="ru-RU" sz="5600" b="1" dirty="0" smtClean="0"/>
          </a:p>
          <a:p>
            <a:r>
              <a:rPr lang="ru-RU" sz="5600" dirty="0" smtClean="0"/>
              <a:t>-Морозова Елизавета -  Финалист  ХХ Всероссийского фестиваля  детского творчества «Пластилиновая ворона  2020»,  г. Саранск, 2020</a:t>
            </a:r>
            <a:endParaRPr lang="ru-RU" sz="5600" b="1" dirty="0" smtClean="0"/>
          </a:p>
          <a:p>
            <a:r>
              <a:rPr lang="ru-RU" sz="5600" dirty="0" smtClean="0"/>
              <a:t>-</a:t>
            </a:r>
            <a:r>
              <a:rPr lang="ru-RU" sz="5600" dirty="0" err="1" smtClean="0"/>
              <a:t>Осанов</a:t>
            </a:r>
            <a:r>
              <a:rPr lang="ru-RU" sz="5600" dirty="0" smtClean="0"/>
              <a:t> Андрей – Призёр  «Всероссийского  конкурса  экологических рисунков»,  г. Москва, 2021</a:t>
            </a:r>
            <a:endParaRPr lang="ru-RU" sz="5600" b="1" dirty="0" smtClean="0"/>
          </a:p>
          <a:p>
            <a:r>
              <a:rPr lang="ru-RU" sz="5600" dirty="0" smtClean="0"/>
              <a:t>-</a:t>
            </a:r>
            <a:r>
              <a:rPr lang="ru-RU" sz="5600" dirty="0" err="1" smtClean="0"/>
              <a:t>Ревзина</a:t>
            </a:r>
            <a:r>
              <a:rPr lang="ru-RU" sz="5600" dirty="0" smtClean="0"/>
              <a:t> Елизавета – Дипломант 2 степени </a:t>
            </a:r>
            <a:r>
              <a:rPr lang="en-US" sz="5600" dirty="0" smtClean="0"/>
              <a:t>IV </a:t>
            </a:r>
            <a:r>
              <a:rPr lang="ru-RU" sz="5600" dirty="0" smtClean="0"/>
              <a:t>Регионального конкурса творческих работ «Беслан. В памяти навсегда», г. Саранск, 2021</a:t>
            </a:r>
          </a:p>
          <a:p>
            <a:r>
              <a:rPr lang="ru-RU" sz="5600" dirty="0" smtClean="0"/>
              <a:t>-</a:t>
            </a:r>
            <a:r>
              <a:rPr lang="ru-RU" sz="5600" dirty="0" err="1" smtClean="0"/>
              <a:t>Осанов</a:t>
            </a:r>
            <a:r>
              <a:rPr lang="ru-RU" sz="5600" dirty="0" smtClean="0"/>
              <a:t> Андрей – Дипломант 2 степени </a:t>
            </a:r>
            <a:r>
              <a:rPr lang="en-US" sz="5600" dirty="0" smtClean="0"/>
              <a:t>IV </a:t>
            </a:r>
            <a:r>
              <a:rPr lang="ru-RU" sz="5600" dirty="0" smtClean="0"/>
              <a:t>Регионального конкурса творческих работ «Беслан. В памяти навсегда», г. Саранск, 2021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/>
          </a:bodyPr>
          <a:lstStyle/>
          <a:p>
            <a:r>
              <a:rPr lang="ru-RU" sz="1800" dirty="0" smtClean="0"/>
              <a:t> -</a:t>
            </a:r>
            <a:r>
              <a:rPr lang="ru-RU" sz="1400" dirty="0" smtClean="0"/>
              <a:t>Антошина Анна – Дипломант 3 степени </a:t>
            </a:r>
            <a:r>
              <a:rPr lang="en-US" sz="1400" dirty="0" smtClean="0"/>
              <a:t>I </a:t>
            </a:r>
            <a:r>
              <a:rPr lang="ru-RU" sz="1400" dirty="0" smtClean="0"/>
              <a:t>Республиканского фестиваля-  конкурса искусств «Радость творчества», г. Саранск, 2021</a:t>
            </a:r>
          </a:p>
          <a:p>
            <a:r>
              <a:rPr lang="ru-RU" sz="1400" dirty="0" smtClean="0"/>
              <a:t> -Антошина Анна – Победитель регионального этапа «Всероссийского изобразительного  диктанта 2021», г. Саранск, 2021</a:t>
            </a:r>
          </a:p>
          <a:p>
            <a:r>
              <a:rPr lang="ru-RU" sz="1400" dirty="0" smtClean="0"/>
              <a:t>-Белякова Анна – Победитель регионального этапа «Всероссийского изобразительного  диктанта 2021», г. Саранск, 2021</a:t>
            </a:r>
          </a:p>
          <a:p>
            <a:r>
              <a:rPr lang="ru-RU" sz="1400" dirty="0" smtClean="0"/>
              <a:t>-Карабанова Александра – Победитель регионального этапа «Всероссийского изобразительного  диктанта 2021», г. Москва, 2021</a:t>
            </a:r>
          </a:p>
          <a:p>
            <a:r>
              <a:rPr lang="ru-RU" sz="1800" dirty="0" smtClean="0"/>
              <a:t>-</a:t>
            </a:r>
            <a:r>
              <a:rPr lang="ru-RU" sz="1400" dirty="0" err="1" smtClean="0"/>
              <a:t>Ревзина</a:t>
            </a:r>
            <a:r>
              <a:rPr lang="ru-RU" sz="1400" dirty="0" smtClean="0"/>
              <a:t> Елизавета  -Лауреат 2 степени </a:t>
            </a:r>
            <a:r>
              <a:rPr lang="en-US" sz="1400" dirty="0" smtClean="0"/>
              <a:t> IV</a:t>
            </a:r>
            <a:r>
              <a:rPr lang="ru-RU" sz="1400" dirty="0" smtClean="0"/>
              <a:t> Региональный конкурс творческих работ «Беслан. В памяти навсегда!», Саранск, 2021 г. </a:t>
            </a:r>
          </a:p>
          <a:p>
            <a:r>
              <a:rPr lang="ru-RU" sz="1400" dirty="0" smtClean="0"/>
              <a:t>-</a:t>
            </a:r>
            <a:r>
              <a:rPr lang="ru-RU" sz="1400" dirty="0" err="1" smtClean="0"/>
              <a:t>Осанов</a:t>
            </a:r>
            <a:r>
              <a:rPr lang="ru-RU" sz="1400" dirty="0" smtClean="0"/>
              <a:t> Андрей  -Лауреат 2 степени </a:t>
            </a:r>
            <a:r>
              <a:rPr lang="en-US" sz="1400" dirty="0" smtClean="0"/>
              <a:t> IV</a:t>
            </a:r>
            <a:r>
              <a:rPr lang="ru-RU" sz="1400" dirty="0" smtClean="0"/>
              <a:t> Региональный конкурс творческих работ «Беслан. В памяти навсегда!», Саранск, 2021 г</a:t>
            </a:r>
          </a:p>
          <a:p>
            <a:r>
              <a:rPr lang="ru-RU" sz="1400" dirty="0" smtClean="0"/>
              <a:t>-Антошина Анна-Диплом </a:t>
            </a:r>
            <a:r>
              <a:rPr lang="en-US" sz="1400" dirty="0" smtClean="0"/>
              <a:t>III</a:t>
            </a:r>
            <a:r>
              <a:rPr lang="ru-RU" sz="1400" dirty="0" smtClean="0"/>
              <a:t>степени </a:t>
            </a:r>
            <a:r>
              <a:rPr lang="en-US" sz="1400" dirty="0" smtClean="0"/>
              <a:t>II</a:t>
            </a:r>
            <a:r>
              <a:rPr lang="ru-RU" sz="1400" dirty="0" smtClean="0"/>
              <a:t> Республиканский детский фестиваль искусств «Радость творчества», Саранск, 2021 г.</a:t>
            </a:r>
          </a:p>
          <a:p>
            <a:r>
              <a:rPr lang="ru-RU" sz="1400" dirty="0" smtClean="0"/>
              <a:t>-</a:t>
            </a:r>
            <a:r>
              <a:rPr lang="ru-RU" sz="1400" dirty="0" err="1" smtClean="0"/>
              <a:t>Ягафарова</a:t>
            </a:r>
            <a:r>
              <a:rPr lang="ru-RU" sz="1400" dirty="0" smtClean="0"/>
              <a:t> Диана- Лауреат 1 степени </a:t>
            </a:r>
            <a:r>
              <a:rPr lang="en-US" sz="1400" dirty="0" smtClean="0"/>
              <a:t>III</a:t>
            </a:r>
            <a:r>
              <a:rPr lang="ru-RU" sz="1400" dirty="0" smtClean="0"/>
              <a:t> Республиканский детский фестиваль искусств «Радость творчества», Саранск, 2023 г.</a:t>
            </a:r>
          </a:p>
          <a:p>
            <a:r>
              <a:rPr lang="ru-RU" sz="1400" dirty="0" err="1" smtClean="0"/>
              <a:t>Ягафарова</a:t>
            </a:r>
            <a:r>
              <a:rPr lang="ru-RU" sz="1400" dirty="0" smtClean="0"/>
              <a:t> Диана- Лауреат 1 степени Городской конкурс «В гостях у </a:t>
            </a:r>
            <a:r>
              <a:rPr lang="ru-RU" sz="1400" dirty="0" err="1" smtClean="0"/>
              <a:t>Масторавы</a:t>
            </a:r>
            <a:r>
              <a:rPr lang="ru-RU" sz="1400" dirty="0" smtClean="0"/>
              <a:t>», Саранск , 2023 г.</a:t>
            </a:r>
          </a:p>
          <a:p>
            <a:r>
              <a:rPr lang="ru-RU" sz="1400" dirty="0" err="1" smtClean="0"/>
              <a:t>Титойкина</a:t>
            </a:r>
            <a:r>
              <a:rPr lang="ru-RU" sz="1400" dirty="0" smtClean="0"/>
              <a:t> </a:t>
            </a:r>
            <a:r>
              <a:rPr lang="ru-RU" sz="1400" dirty="0" err="1" smtClean="0"/>
              <a:t>Мальвина</a:t>
            </a:r>
            <a:r>
              <a:rPr lang="ru-RU" sz="1400" dirty="0" smtClean="0"/>
              <a:t>- 2 место  Городской конкурс-выставка детского рисунка о Саранске «Палитра Новогодних чудес!», Саранск, 2024 </a:t>
            </a:r>
          </a:p>
          <a:p>
            <a:r>
              <a:rPr lang="ru-RU" sz="1400" dirty="0" smtClean="0"/>
              <a:t>Тараканова </a:t>
            </a:r>
            <a:r>
              <a:rPr lang="ru-RU" sz="1400" dirty="0" err="1" smtClean="0"/>
              <a:t>Виртория</a:t>
            </a:r>
            <a:r>
              <a:rPr lang="ru-RU" sz="1400" dirty="0" smtClean="0"/>
              <a:t> -1 место  Городской конкурс-выставка детского рисунка о Саранске «Палитра Новогодних чудес!», Саранск, 2024 </a:t>
            </a:r>
          </a:p>
          <a:p>
            <a:r>
              <a:rPr lang="ru-RU" sz="1400" dirty="0" smtClean="0"/>
              <a:t>Карабанова Александра- 1 место  Городской конкурс-выставка детского рисунка о Саранске «Палитра Новогодних чудес!», Саранск, 2024 </a:t>
            </a:r>
            <a:endParaRPr lang="ru-RU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034" y="357166"/>
            <a:ext cx="785818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69875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err="1" smtClean="0">
                <a:latin typeface="Arial" charset="0"/>
                <a:cs typeface="Arial" charset="0"/>
              </a:rPr>
              <a:t>Шепелева</a:t>
            </a:r>
            <a:r>
              <a:rPr lang="ru-RU" sz="2000" dirty="0" smtClean="0">
                <a:latin typeface="Arial" charset="0"/>
                <a:cs typeface="Arial" charset="0"/>
              </a:rPr>
              <a:t> Екатерина Игоревна участвует в выставочной деятельности как художник график.</a:t>
            </a:r>
          </a:p>
          <a:p>
            <a:pPr lvl="0" indent="26987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Arial" charset="0"/>
                <a:cs typeface="Arial" charset="0"/>
              </a:rPr>
              <a:t>-Участие в Международной выставке-олимпиаде по художественным и художественно-педагогическим направлениям подготовки, г. Чебоксары, лауреат </a:t>
            </a:r>
            <a:r>
              <a:rPr lang="en-US" sz="2000" dirty="0" smtClean="0">
                <a:latin typeface="Arial" charset="0"/>
                <a:cs typeface="Arial" charset="0"/>
              </a:rPr>
              <a:t>I </a:t>
            </a:r>
            <a:r>
              <a:rPr lang="ru-RU" sz="2000" dirty="0" smtClean="0">
                <a:latin typeface="Arial" charset="0"/>
                <a:cs typeface="Arial" charset="0"/>
              </a:rPr>
              <a:t>степени, 2019 г.</a:t>
            </a:r>
          </a:p>
          <a:p>
            <a:pPr lvl="0" indent="26987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Arial" charset="0"/>
                <a:cs typeface="Arial" charset="0"/>
              </a:rPr>
              <a:t>-Участие в </a:t>
            </a:r>
            <a:r>
              <a:rPr lang="en-US" sz="2000" dirty="0" smtClean="0">
                <a:latin typeface="Arial" charset="0"/>
                <a:cs typeface="Arial" charset="0"/>
              </a:rPr>
              <a:t>VI  </a:t>
            </a:r>
            <a:r>
              <a:rPr lang="ru-RU" sz="2000" dirty="0" smtClean="0">
                <a:latin typeface="Arial" charset="0"/>
                <a:cs typeface="Arial" charset="0"/>
              </a:rPr>
              <a:t>Республиканском фестивале-конкурсе искусств, преподавателей и концертмейстеров школ искусств «Калейдоскоп талантов», лауреат </a:t>
            </a:r>
            <a:r>
              <a:rPr lang="en-US" sz="2000" dirty="0" smtClean="0">
                <a:latin typeface="Arial" charset="0"/>
                <a:cs typeface="Arial" charset="0"/>
              </a:rPr>
              <a:t>II</a:t>
            </a:r>
            <a:r>
              <a:rPr lang="ru-RU" sz="2000" dirty="0" smtClean="0">
                <a:latin typeface="Arial" charset="0"/>
                <a:cs typeface="Arial" charset="0"/>
              </a:rPr>
              <a:t> степени, г. Саранск, 2020 г. </a:t>
            </a:r>
          </a:p>
          <a:p>
            <a:pPr lvl="0" indent="26987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Arial" charset="0"/>
                <a:cs typeface="Arial" charset="0"/>
              </a:rPr>
              <a:t>- Участие в </a:t>
            </a:r>
            <a:r>
              <a:rPr lang="en-US" sz="2000" dirty="0" smtClean="0">
                <a:latin typeface="Arial" charset="0"/>
                <a:cs typeface="Arial" charset="0"/>
              </a:rPr>
              <a:t>VII  </a:t>
            </a:r>
            <a:r>
              <a:rPr lang="ru-RU" sz="2000" dirty="0" smtClean="0">
                <a:latin typeface="Arial" charset="0"/>
                <a:cs typeface="Arial" charset="0"/>
              </a:rPr>
              <a:t>Республиканском фестивале-конкурсе искусств, преподавателей и концертмейстеров школ искусств «Калейдоскоп талантов», лауреат </a:t>
            </a:r>
            <a:r>
              <a:rPr lang="en-US" sz="2000" dirty="0" smtClean="0">
                <a:latin typeface="Arial" charset="0"/>
                <a:cs typeface="Arial" charset="0"/>
              </a:rPr>
              <a:t>IV</a:t>
            </a:r>
            <a:r>
              <a:rPr lang="ru-RU" sz="2000" dirty="0" smtClean="0">
                <a:latin typeface="Arial" charset="0"/>
                <a:cs typeface="Arial" charset="0"/>
              </a:rPr>
              <a:t> степени, г. Саранск, 2021 г.</a:t>
            </a:r>
          </a:p>
          <a:p>
            <a:pPr lvl="0" indent="26987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Arial" charset="0"/>
                <a:cs typeface="Arial" charset="0"/>
              </a:rPr>
              <a:t>-Участие в </a:t>
            </a:r>
            <a:r>
              <a:rPr lang="en-US" sz="2000" dirty="0" smtClean="0">
                <a:latin typeface="Arial" charset="0"/>
                <a:cs typeface="Arial" charset="0"/>
              </a:rPr>
              <a:t>V </a:t>
            </a:r>
            <a:r>
              <a:rPr lang="ru-RU" sz="2000" dirty="0" smtClean="0">
                <a:latin typeface="Arial" charset="0"/>
                <a:cs typeface="Arial" charset="0"/>
              </a:rPr>
              <a:t>Межрегиональной межведомственной (заочной) научно-практической конференции «Аспекты выявления и поддержки одаренных детей. Новые вызовы» г. Тамбов, 2020 г.</a:t>
            </a:r>
          </a:p>
          <a:p>
            <a:pPr lvl="0" indent="26987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Arial" charset="0"/>
                <a:cs typeface="Arial" charset="0"/>
              </a:rPr>
              <a:t>-Участие в мастер-классе в рамках Всероссийской акции «БИБЛИОНОЧЬ-2019», 2019 г.</a:t>
            </a:r>
          </a:p>
          <a:p>
            <a:pPr lvl="0" indent="26987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err="1" smtClean="0">
                <a:latin typeface="Arial" charset="0"/>
                <a:cs typeface="Arial" charset="0"/>
              </a:rPr>
              <a:t>Шепелева</a:t>
            </a:r>
            <a:r>
              <a:rPr lang="ru-RU" sz="2000" dirty="0" smtClean="0">
                <a:latin typeface="Arial" charset="0"/>
                <a:cs typeface="Arial" charset="0"/>
              </a:rPr>
              <a:t> Е.И. умеет на профессиональном уровне организовать учебную деятельность обучающихся. </a:t>
            </a:r>
            <a:r>
              <a:rPr lang="ru-RU" sz="2000" dirty="0" smtClean="0">
                <a:latin typeface="Arial" charset="0"/>
                <a:cs typeface="Arial" charset="0"/>
              </a:rPr>
              <a:t>Ответственно относится к </a:t>
            </a:r>
            <a:r>
              <a:rPr lang="ru-RU" sz="2000" dirty="0" smtClean="0">
                <a:latin typeface="Arial" charset="0"/>
                <a:cs typeface="Arial" charset="0"/>
              </a:rPr>
              <a:t>своим </a:t>
            </a:r>
            <a:r>
              <a:rPr lang="ru-RU" sz="2000" dirty="0" smtClean="0">
                <a:latin typeface="Arial" charset="0"/>
                <a:cs typeface="Arial" charset="0"/>
              </a:rPr>
              <a:t>обязанностям.</a:t>
            </a:r>
            <a:endParaRPr lang="ru-RU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/>
              <a:t>Образование.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764704"/>
            <a:ext cx="6779096" cy="5361459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ФГБОУ ВО «Мордовский государственный педагогический институт имени М.Е. </a:t>
            </a:r>
            <a:r>
              <a:rPr lang="ru-RU" sz="2000" dirty="0" err="1" smtClean="0"/>
              <a:t>Евсевьева</a:t>
            </a:r>
            <a:r>
              <a:rPr lang="ru-RU" sz="2000" dirty="0" smtClean="0"/>
              <a:t>» г. Саранск</a:t>
            </a:r>
          </a:p>
          <a:p>
            <a:r>
              <a:rPr lang="ru-RU" sz="2000" dirty="0" smtClean="0"/>
              <a:t>44.03.01 Педагогическое образование БАКАЛАВР</a:t>
            </a:r>
            <a:endParaRPr lang="ru-RU" sz="2000" dirty="0"/>
          </a:p>
        </p:txBody>
      </p:sp>
      <p:pic>
        <p:nvPicPr>
          <p:cNvPr id="5" name="Содержимое 4" descr="iZh56hQjgnQ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403648" y="2276872"/>
            <a:ext cx="5400600" cy="392387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/>
              <a:t>Повышение квалификации, профессиональная переподготовка</a:t>
            </a:r>
            <a:endParaRPr lang="ru-RU" sz="2000" b="1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r>
              <a:rPr lang="ru-RU" sz="1200" dirty="0" smtClean="0"/>
              <a:t>ФГБОУ ВО «Сибирский государственный институт искусств имени Дмитрия Хворостовского» по дополнительной профессиональной программе «Практическое использование традиционных и современных материалов в курсе академического рисунка» с 31.05.2021-04.06.2021 г. ( в объеме 36 часов)</a:t>
            </a:r>
          </a:p>
          <a:p>
            <a:endParaRPr lang="ru-RU" sz="1200" dirty="0" smtClean="0"/>
          </a:p>
          <a:p>
            <a:r>
              <a:rPr lang="ru-RU" sz="1200" dirty="0" smtClean="0"/>
              <a:t>ФГБОУ ВО «Сибирский государственный институт искусств имени Дмитрия Хворостовского» по дополнительной профессиональной программе «Практическое использование традиционных и современных материалов в курсе академического рисунка» </a:t>
            </a:r>
            <a:r>
              <a:rPr lang="ru-RU" sz="1200" dirty="0" smtClean="0"/>
              <a:t> в рамках проекта «Творческие люди» Национального проекта «Культура» с 18.09.2023-22.09.2023 </a:t>
            </a:r>
            <a:r>
              <a:rPr lang="ru-RU" sz="1200" dirty="0" smtClean="0"/>
              <a:t>г. ( в объеме 36 часов)</a:t>
            </a:r>
          </a:p>
          <a:p>
            <a:endParaRPr lang="ru-RU" sz="1800" dirty="0"/>
          </a:p>
        </p:txBody>
      </p:sp>
      <p:pic>
        <p:nvPicPr>
          <p:cNvPr id="7" name="Рисунок 6" descr="mML54uwKG_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9" y="3356992"/>
            <a:ext cx="3980532" cy="2907654"/>
          </a:xfrm>
          <a:prstGeom prst="rect">
            <a:avLst/>
          </a:prstGeom>
        </p:spPr>
      </p:pic>
      <p:pic>
        <p:nvPicPr>
          <p:cNvPr id="8" name="Рисунок 7" descr="OKk8zBLSEK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3356992"/>
            <a:ext cx="3995936" cy="289081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/>
              <a:t>Выступления на научно-практических конференциях, педагогических чтениях, семинарах, методических объединениях</a:t>
            </a:r>
            <a:endParaRPr lang="ru-RU" sz="2000" b="1" dirty="0"/>
          </a:p>
        </p:txBody>
      </p:sp>
      <p:pic>
        <p:nvPicPr>
          <p:cNvPr id="2054" name="Picture 6" descr="C:\Users\admin\Desktop\Аттестация\к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2924944"/>
            <a:ext cx="5472608" cy="360236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23528" y="1340768"/>
            <a:ext cx="79208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Выступление на заседании Зонального методического объединения по художественному направлению городского округа Саранск по теме «Формирование навыков у обучающихся ДХШ  приёмам выполнения акварельной живописи (1-2 классы)».</a:t>
            </a:r>
          </a:p>
          <a:p>
            <a:r>
              <a:rPr lang="ru-RU" dirty="0" smtClean="0"/>
              <a:t>МБУДО «ДХШ №1 им. П.Ф. Рябова» 15.02.2022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:\Users\admin\Desktop\Аттестация\изображение_viber_2024-02-16_03-51-3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4143404" cy="2612147"/>
          </a:xfrm>
          <a:prstGeom prst="rect">
            <a:avLst/>
          </a:prstGeom>
          <a:noFill/>
        </p:spPr>
      </p:pic>
      <p:pic>
        <p:nvPicPr>
          <p:cNvPr id="3" name="Picture 5" descr="C:\Users\admin\Desktop\Аттестация\изображение_viber_2024-02-16_03-51-3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071810"/>
            <a:ext cx="4214810" cy="2987247"/>
          </a:xfrm>
          <a:prstGeom prst="rect">
            <a:avLst/>
          </a:prstGeom>
          <a:noFill/>
        </p:spPr>
      </p:pic>
      <p:pic>
        <p:nvPicPr>
          <p:cNvPr id="4" name="Содержимое 5" descr="изображение_viber_2024-02-16_03-51-3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4876" y="357166"/>
            <a:ext cx="3862449" cy="2660262"/>
          </a:xfrm>
          <a:prstGeom prst="rect">
            <a:avLst/>
          </a:prstGeom>
        </p:spPr>
      </p:pic>
      <p:pic>
        <p:nvPicPr>
          <p:cNvPr id="5" name="Picture 3" descr="C:\Users\admin\Desktop\Аттестация\изображение_viber_2024-02-16_03-51-38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3143248"/>
            <a:ext cx="4214842" cy="3026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273</TotalTime>
  <Words>836</Words>
  <Application>Microsoft Office PowerPoint</Application>
  <PresentationFormat>Экран (4:3)</PresentationFormat>
  <Paragraphs>69</Paragraphs>
  <Slides>24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 </vt:lpstr>
      <vt:lpstr>ШЕПЕЛЕВА ЕКАТЕРИНА ИГОРЕВНА Дата рождения: 17.03.1994 </vt:lpstr>
      <vt:lpstr>Характеристика преподавателя МБУДО «Детская художественная школа №3» Шепелевой Е.И.</vt:lpstr>
      <vt:lpstr>Слайд 4</vt:lpstr>
      <vt:lpstr>Слайд 5</vt:lpstr>
      <vt:lpstr>Образование. </vt:lpstr>
      <vt:lpstr>Повышение квалификации, профессиональная переподготовка</vt:lpstr>
      <vt:lpstr>Выступления на научно-практических конференциях, педагогических чтениях, семинарах, методических объединениях</vt:lpstr>
      <vt:lpstr>Слайд 9</vt:lpstr>
      <vt:lpstr>Результаты участия обучающихся в профессиональных конкурсах, проводимых под патронатом Министерства культуры</vt:lpstr>
      <vt:lpstr>Результаты участия обучающихся в мероприятиях различных уровней по учебной деятельности</vt:lpstr>
      <vt:lpstr>Слайд 12</vt:lpstr>
      <vt:lpstr>Слайд 13</vt:lpstr>
      <vt:lpstr>Слайд 14</vt:lpstr>
      <vt:lpstr>Слайд 15</vt:lpstr>
      <vt:lpstr>Участие преподавателя и учащихся в мероприятиях  концертно-просветительского, художественно-творческого характера</vt:lpstr>
      <vt:lpstr>Слайд 17</vt:lpstr>
      <vt:lpstr>Слайд 18</vt:lpstr>
      <vt:lpstr>Слайд 19</vt:lpstr>
      <vt:lpstr>Поступление учащихся в СПО и ВУЗы </vt:lpstr>
      <vt:lpstr>Признание высокого профессионализма, в том числе наличие грамот, благодарственных писем, полученных за работу преподавателя </vt:lpstr>
      <vt:lpstr>Слайд 22</vt:lpstr>
      <vt:lpstr>Слайд 23</vt:lpstr>
      <vt:lpstr>Наличие наград (грамот, благодарственных писем), полученных за работу в области культуры и искусства (независимо от года получения)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ПОРТФОЛИО   преподавателя живописного отделения</dc:title>
  <dc:creator>admin</dc:creator>
  <cp:lastModifiedBy>Екатерина Шепелева</cp:lastModifiedBy>
  <cp:revision>29</cp:revision>
  <dcterms:created xsi:type="dcterms:W3CDTF">2024-02-15T23:17:02Z</dcterms:created>
  <dcterms:modified xsi:type="dcterms:W3CDTF">2024-02-19T05:49:17Z</dcterms:modified>
</cp:coreProperties>
</file>