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3" r:id="rId11"/>
    <p:sldId id="282" r:id="rId12"/>
    <p:sldId id="280" r:id="rId13"/>
    <p:sldId id="284" r:id="rId14"/>
    <p:sldId id="269" r:id="rId15"/>
    <p:sldId id="274" r:id="rId16"/>
    <p:sldId id="285" r:id="rId17"/>
    <p:sldId id="276" r:id="rId18"/>
    <p:sldId id="283" r:id="rId19"/>
    <p:sldId id="270" r:id="rId20"/>
    <p:sldId id="278" r:id="rId21"/>
    <p:sldId id="271" r:id="rId22"/>
    <p:sldId id="281" r:id="rId23"/>
    <p:sldId id="279" r:id="rId24"/>
    <p:sldId id="286" r:id="rId25"/>
    <p:sldId id="277" r:id="rId26"/>
    <p:sldId id="272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4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9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11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6921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8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14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42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73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1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8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4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5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9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6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89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758" y="314001"/>
            <a:ext cx="11530941" cy="3046716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54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режимных </a:t>
            </a:r>
            <a:r>
              <a:rPr lang="ru-RU" sz="54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моментов в ДОУ</a:t>
            </a:r>
            <a:br>
              <a:rPr lang="ru-RU" sz="54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(Консультация для родителей)</a:t>
            </a:r>
            <a:endParaRPr lang="ru-RU" sz="40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39480" y="5993385"/>
            <a:ext cx="6112038" cy="624418"/>
          </a:xfrm>
        </p:spPr>
        <p:txBody>
          <a:bodyPr>
            <a:noAutofit/>
          </a:bodyPr>
          <a:lstStyle/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Выполнил: </a:t>
            </a:r>
          </a:p>
          <a:p>
            <a:pPr algn="r"/>
            <a:r>
              <a:rPr lang="ru-RU" sz="1600" b="1" i="1" cap="none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i="1" cap="none" smtClean="0">
                <a:latin typeface="Times New Roman" pitchFamily="18" charset="0"/>
                <a:cs typeface="Times New Roman" pitchFamily="18" charset="0"/>
              </a:rPr>
              <a:t>оспитатель </a:t>
            </a:r>
            <a:r>
              <a:rPr lang="ru-RU" sz="1600" b="1" i="1" cap="none" dirty="0" smtClean="0">
                <a:latin typeface="Times New Roman" pitchFamily="18" charset="0"/>
                <a:cs typeface="Times New Roman" pitchFamily="18" charset="0"/>
              </a:rPr>
              <a:t>2 младшей группы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Шувалова А.Е.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miass-dou40.ru/wp-content/uploads/2016/02/705839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44" y="3440190"/>
            <a:ext cx="10272584" cy="247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364" y="-443753"/>
            <a:ext cx="11873754" cy="7613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u="sng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b="1" i="1" u="sng" dirty="0" smtClean="0">
              <a:solidFill>
                <a:srgbClr val="92D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Организация </a:t>
            </a: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утреннего приёма.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Утренняя гимнастика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u="sng" dirty="0" smtClean="0">
              <a:solidFill>
                <a:srgbClr val="92D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Приём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детей может проходить  как на воздухе, так и в помещении. В хорошую погоду прием детей в любое время года желательно проводить на свежем воздухе.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утреннего приема необходимо обращать внимание на внешний вид детей.  В случае если ребенок стеснителен, застенчив, не в настроении или по каким-либо другим причинам не может самостоятельно выбрать себе занятие, воспитатель должен помочь ему: подключить к играющим детям, помочь в выборе игрушек, поиграть с ребенком или дать ему какое-либо конкретное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поручение. Также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обеспечивает условия для разнообразной и интересной самостоятельной деятельности детей в группе или на участке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Самое главное — это создать хорошее настроение, как ребенку, так и его родителям. Это обеспечивает позитивный настрой на предстоящий день и является залогом взаимопонимания и взаимодействия детского сада и семьи воспитанника.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Воспитателем заранее продумывается, организация деятельности детей в период от приема до подготовки к завтраку. Закончив прием детей, педагог проверяет работу дежурных по уголку природы и приглашает детей на утреннюю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гимнастику.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гимнастику с детьми. При этом воспитатель занимается вместе с детьми и, при необходимости, поправляет, корректирует выполнение упражнений детьми.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После гимнастики идет подготовка к завтраку. Дежурные ставят столы, остальные дети постепенно, по пять-шесть человек, идут умываться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endParaRPr lang="ru-RU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ms.24open.ru/images/4f70dd29d64fbcb5e992c784e3c6f6f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362" y="322728"/>
            <a:ext cx="1103482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приему пищи</a:t>
            </a:r>
          </a:p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обеспечения  преемственности  питания  в детском саду и дома, родителей информируют об ассортименте питания ребенка, вывешивая ежедневное меню.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умывания перед приемом пищи проводится постепенно, небольшими группами детей. Следует напомнить детям правила поведения в умывальной комнате - дети не должны разбрызгивать воду, должны поддерживать порядок и чистоту, после мытья рук сразу же закрывать воду и ни в коем случае не оставлять краны открытыми.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Необходимо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и на действия детей — они должны закатать рукава, намыливать руки и выполнять прочие процедуры над раковиной. Дети должны знать, что пользоваться можно только своим полотенцем, а после процедуры умывания нужно аккуратно вешать его на свое место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организации питания,  начиная  со  средней  группы, принимают участие дежурные воспитанники группы. Учитывается и уровень самостоятельности детей.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Огромное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 работе с детьми имеет пример взрослого. Исходя из этого, предъявляются высокие требования к культуре каждого сотрудника дошкольного учреждения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зависимости от меню можно уточнить названия некоторых блюд. Важно отметить заботу няни и поваров о детях, в нескольких словах обозначить важность и необходимость данных профессий.</a:t>
            </a:r>
          </a:p>
        </p:txBody>
      </p:sp>
    </p:spTree>
    <p:extLst>
      <p:ext uri="{BB962C8B-B14F-4D97-AF65-F5344CB8AC3E}">
        <p14:creationId xmlns:p14="http://schemas.microsoft.com/office/powerpoint/2010/main" val="6989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ddeti.ru/images/kdfkj6-8h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6" y="2764721"/>
            <a:ext cx="4900627" cy="402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ddeti.ru/images/inc0tiofsa0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39" y="370917"/>
            <a:ext cx="6611186" cy="431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0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624" y="349624"/>
            <a:ext cx="11497235" cy="631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Особенности организации питания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 организуется трех - четырехразовое питание, в соответствии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весенним и летне-осенним 10 – дневным меню. Подсчет белков, жиров, углеводов, а также калорийности блюд получаемых детьми, проводится ежемесячно. Для детей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аллергодермотозами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составляется отдельное меню с учетом их индивидуальных особенностей.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натуральных норм продуктов и проведение С-витаминизации готовой пищи  осуществляется старшей медсестрой.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правильной организацией питания в ДОУ осуществляется заведующей  с привлечением членов родительского комитета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рационального и здорового питания</a:t>
            </a:r>
            <a:r>
              <a:rPr lang="ru-RU" sz="2400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регулярность;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режима питания;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строгий контроль за нормами  и качеством продуктов питания;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питания;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к детям во время приема пищи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647" y="443753"/>
            <a:ext cx="1140310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организации питания</a:t>
            </a:r>
            <a:endParaRPr lang="ru-RU" sz="2800" b="1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Последовательность блюд должна быть постоянной.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Перед ребенком можно ставить только одно блюдо.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Блюдо не должно быть ни слишком горячим, ни холодным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правил «не»</a:t>
            </a:r>
            <a:endParaRPr lang="ru-RU" sz="2000" b="1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принуждать;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навязывать;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ублажать;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торопить;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отвлекать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организации питания решаются задач гигиены и правил питания: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мыть руки перед едой;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класть пищу в рот небольшими кусочками и хорошо ее пережевывать.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рот и руки вытирать бумажной салфеткой;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после окончания еды полоскать рот.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дети осваивали нормы этикета, стол сервируют всеми необходимыми приборами: тарелкой, ножом, вилкой, столовой и чайной ложками. Чайные чашки всегда подаются на блюдце. На середину стола ставят бумажные салфетки, хлеб в хлебнице. Столовые приборы для каждого ребенка ставятся на красиво оформленные индивидуальные салфетки.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организации питания  принимают участие дежурные воспитанники группы. </a:t>
            </a:r>
          </a:p>
        </p:txBody>
      </p:sp>
    </p:spTree>
    <p:extLst>
      <p:ext uri="{BB962C8B-B14F-4D97-AF65-F5344CB8AC3E}">
        <p14:creationId xmlns:p14="http://schemas.microsoft.com/office/powerpoint/2010/main" val="29967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raskizhizni.com/images/img/1112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848" y="1852552"/>
            <a:ext cx="3916001" cy="42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fb.ru/misc/i/gallery/14901/523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4" y="524975"/>
            <a:ext cx="5349135" cy="39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011" y="349624"/>
            <a:ext cx="1114761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92D050"/>
                </a:solidFill>
                <a:latin typeface="Times New Roman" panose="02020603050405020304" pitchFamily="18" charset="0"/>
              </a:rPr>
              <a:t>Подготовка к </a:t>
            </a: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прогулке</a:t>
            </a:r>
          </a:p>
          <a:p>
            <a:r>
              <a:rPr lang="ru-RU" sz="3200" dirty="0" smtClean="0">
                <a:latin typeface="Times New Roman" panose="02020603050405020304" pitchFamily="18" charset="0"/>
              </a:rPr>
              <a:t>  </a:t>
            </a:r>
            <a:r>
              <a:rPr lang="ru-RU" sz="1600" dirty="0" smtClean="0">
                <a:latin typeface="Times New Roman" panose="02020603050405020304" pitchFamily="18" charset="0"/>
              </a:rPr>
              <a:t>Прежде </a:t>
            </a:r>
            <a:r>
              <a:rPr lang="ru-RU" sz="1600" dirty="0">
                <a:latin typeface="Times New Roman" panose="02020603050405020304" pitchFamily="18" charset="0"/>
              </a:rPr>
              <a:t>чем отправиться на прогулку необходимо навести порядок в группе: собрать игрушки и расставить их по местам, убрать пособия и материалы, которые использовались в </a:t>
            </a:r>
            <a:r>
              <a:rPr lang="ru-RU" sz="1600" dirty="0" smtClean="0">
                <a:latin typeface="Times New Roman" panose="02020603050405020304" pitchFamily="18" charset="0"/>
              </a:rPr>
              <a:t>непрерывной </a:t>
            </a:r>
            <a:r>
              <a:rPr lang="ru-RU" sz="1600" dirty="0" smtClean="0">
                <a:latin typeface="Times New Roman" panose="02020603050405020304" pitchFamily="18" charset="0"/>
              </a:rPr>
              <a:t>образовательной деятельности.</a:t>
            </a:r>
            <a:r>
              <a:rPr lang="ru-RU" sz="1600" dirty="0">
                <a:latin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</a:rPr>
              <a:t>    Перед </a:t>
            </a:r>
            <a:r>
              <a:rPr lang="ru-RU" sz="1600" dirty="0">
                <a:latin typeface="Times New Roman" panose="02020603050405020304" pitchFamily="18" charset="0"/>
              </a:rPr>
              <a:t>одеванием воспитатель напоминает детям правила поведения в раздевальной комнате. </a:t>
            </a:r>
            <a:endParaRPr lang="ru-RU" sz="1600" dirty="0" smtClean="0">
              <a:latin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</a:rPr>
              <a:t>   В </a:t>
            </a:r>
            <a:r>
              <a:rPr lang="ru-RU" sz="1600" dirty="0">
                <a:latin typeface="Times New Roman" panose="02020603050405020304" pitchFamily="18" charset="0"/>
              </a:rPr>
              <a:t>данном режимном моменте воспитатель формирует у детей навыки одевания и культуры поведения при одевании, решает широкий круг образовательных задач: название одежды и ее назначение, название деталей одежды и активизация словаря на тему «Одежда». Воспитатель обращает внимание детей на последовательность одевания, а перед выходом на прогулку на внешний вид детей. Если в процессе одевания у кого-либо проявляются очевидные ошибки, воспитатель устраняет их вместе с другими детьми группы, вызывая при этом у детей желание помочь друг другу и пресекая насмешки со стороны сверстников.</a:t>
            </a:r>
            <a:br>
              <a:rPr lang="ru-RU" sz="1600" dirty="0">
                <a:latin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</a:rPr>
              <a:t>    Можно </a:t>
            </a:r>
            <a:r>
              <a:rPr lang="ru-RU" sz="1600" dirty="0">
                <a:latin typeface="Times New Roman" panose="02020603050405020304" pitchFamily="18" charset="0"/>
              </a:rPr>
              <a:t>использовать так называемый фронтальный метод одевания детей, когда они одновременно надевают сначала рейтузы, затем обувь, кофты, шапки и в последнюю очередь пальто (куртки). Не следует при это забывать о соблюдении последовательности и постепенности, а также – индивидуальном подходе к детям</a:t>
            </a:r>
            <a:r>
              <a:rPr lang="ru-RU" sz="160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Формы, методы, приемы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Напоминание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ситуативный разговор, поддержка, положительная оценка, поощрение, помощь, обращение к ребенку с просьбой об оказании помощи сверстнику, образец этически ценного поведения по отношению друг к другу, похвала — одобрение, выражение педагогом своих чувств, связанных с проявлением детьми опрятности, аккуратности, а также доброже­лательности, стремления помочь, озвучивание чувств детей, рассказ, проговаривание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стихов, загадок.</a:t>
            </a:r>
          </a:p>
          <a:p>
            <a:pPr algn="just"/>
            <a:endParaRPr lang="ru-RU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0.liveinternet.ru/images/attach/b/4/104/415/104415314_large_sd0wMzlEV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738" y="2154605"/>
            <a:ext cx="3477095" cy="409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fotohomka.ru/images/Jan/10/3f2ab83646471d9d9d9992eb66ef2fd0/mini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r="5904"/>
          <a:stretch/>
        </p:blipFill>
        <p:spPr bwMode="auto">
          <a:xfrm>
            <a:off x="1128584" y="511470"/>
            <a:ext cx="5552302" cy="46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"/>
            <a:ext cx="11963400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</a:p>
          <a:p>
            <a:pPr algn="ctr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Ежедневная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продолжительность  прогулки  детей  в  ДОУ  составляет  около  4-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 часов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Прогулку  организуют  2  раза  в  день:  в  первую  половину  дня – до  обеда  и  во  вторую   половину  дня - после  дневного  сна  и  (или)  перед  уходом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домой.  При  температуре  воздуха  ниже 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15°С  и  скорости  ветра более  7 м/с  продолжительность  прогулки  сокращается.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  не  проводится  при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воздуха  ниже  -  15°С  и  скорости ветра  более  15 м/с  для  детей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  4  лет,  а  для  детей  5-7  лет  -  при  температуре  воздуха  ниже  - 20°С  и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  ветра  более  15  м/с.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состоит  из  следующих  частей: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на участке,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игровая деятельность  детей,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  детьми  по развитию физических качеств,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двигательная активность.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прогулки воспитатель способствует организации детьми интересной и разнообразной деятельности. Для этого в наличии должны быть игрушки и вспомогательный инвентарь, правилам обращения с которым воспитатель обучает детей на прогулке или предварительно в группе. Во время прогулки у воспитателя есть возможность понаблюдать за содержанием игр и взаимоотношениями детей и скорректировать их при необходимости.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уходом с прогулки дети приводят участок в порядок, собирают выносной материал. Перед входом в детский сад ребята вытирают ноги и приучаются заходить спокойно, не толкаясь, не споря, не мешая друг другу, мальчики пропускают девочек вперед. В раздевалке воспитатель следит за процессом переодевания и прививает детям бережное отношение к вещам и навыки аккуратности.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617" y="987747"/>
            <a:ext cx="9776012" cy="4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Решение программных образовательных задач решается не только в рамках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непрерывной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образовательной деятельности, но и при проведении режимных моментов.</a:t>
            </a:r>
            <a:endParaRPr lang="ru-RU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8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2282" y="282389"/>
            <a:ext cx="987014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92D050"/>
                </a:solidFill>
                <a:latin typeface="Times New Roman" panose="02020603050405020304" pitchFamily="18" charset="0"/>
              </a:rPr>
              <a:t>Подготовка </a:t>
            </a: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к дневному сну</a:t>
            </a:r>
          </a:p>
          <a:p>
            <a:pPr algn="ctr"/>
            <a:endParaRPr lang="ru-RU" sz="3600" i="1" dirty="0">
              <a:latin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</a:rPr>
              <a:t>      Спальню </a:t>
            </a:r>
            <a:r>
              <a:rPr lang="ru-RU" sz="2000" dirty="0">
                <a:latin typeface="Times New Roman" panose="02020603050405020304" pitchFamily="18" charset="0"/>
              </a:rPr>
              <a:t>перед сном проветривают со снижением температуры воздуха в помещении на 3—5 градусов, при этом дверь из спальни в группу должна быть закрыта. Перед тем, как детям зайти в спальню окна в спальне необходимо </a:t>
            </a:r>
            <a:r>
              <a:rPr lang="ru-RU" sz="2000" dirty="0" smtClean="0">
                <a:latin typeface="Times New Roman" panose="02020603050405020304" pitchFamily="18" charset="0"/>
              </a:rPr>
              <a:t>закрыть. Лучше</a:t>
            </a:r>
            <a:r>
              <a:rPr lang="ru-RU" sz="2000" dirty="0">
                <a:latin typeface="Times New Roman" panose="02020603050405020304" pitchFamily="18" charset="0"/>
              </a:rPr>
              <a:t>, чтобы период подготовки ко сну был спокойным, уравновешенным. Детям не рекомендуется отвлекаться шумными играми, эмоциональными разговорами. При раздевании воспитатель формирует бережное отношение к вещам, аккуратность</a:t>
            </a:r>
            <a:r>
              <a:rPr lang="ru-RU" sz="2000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</a:rPr>
              <a:t>    Обстановка </a:t>
            </a:r>
            <a:r>
              <a:rPr lang="ru-RU" sz="2000" dirty="0">
                <a:latin typeface="Times New Roman" panose="02020603050405020304" pitchFamily="18" charset="0"/>
              </a:rPr>
              <a:t>в спальне должна быть спокойной и расслабляющей. Нужный настрой, положительное отношение к дневному сну помогут создать нежная спокойная музыка, народные </a:t>
            </a:r>
            <a:r>
              <a:rPr lang="ru-RU" sz="2000" dirty="0" err="1">
                <a:latin typeface="Times New Roman" panose="02020603050405020304" pitchFamily="18" charset="0"/>
              </a:rPr>
              <a:t>потешки</a:t>
            </a:r>
            <a:r>
              <a:rPr lang="ru-RU" sz="2000" dirty="0">
                <a:latin typeface="Times New Roman" panose="02020603050405020304" pitchFamily="18" charset="0"/>
              </a:rPr>
              <a:t> и приговорки. Необходимо проверить: удобно ли дети расположились в своих кроватях, а еще лучше подойти к каждому, поправить одеяло, погладить по голове и пожелать спокойного сна. Так вы покажете ребенку свою любовь и заботу, создадите умиротворенное настроение, способствующее хорошему сну. </a:t>
            </a:r>
            <a:r>
              <a:rPr lang="ru-RU" sz="2000" b="1" dirty="0">
                <a:latin typeface="Times New Roman" panose="02020603050405020304" pitchFamily="18" charset="0"/>
              </a:rPr>
              <a:t>Во время сна детей педагог должен находиться в спальне и наблюдать за детьми.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0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7094" y="537882"/>
            <a:ext cx="921123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3958" y="181232"/>
            <a:ext cx="10678054" cy="671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Дневной сон</a:t>
            </a:r>
            <a:endParaRPr lang="ru-RU" sz="3600" i="1" u="sng" dirty="0">
              <a:solidFill>
                <a:srgbClr val="92D05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i="1" u="sng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Задачи.</a:t>
            </a:r>
            <a:endParaRPr lang="ru-RU" sz="2000" u="sng" dirty="0">
              <a:solidFill>
                <a:srgbClr val="92D05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Формировать умение принимать удобную позу, расслабляться в постели 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Развивать представления о возможных причинах пробуждения (жажда, витальные потребности, ощущения холода или жары, страшный сон, завершение периода сна), адекватном поведении при внезапном пробуждении.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Развивать умение самостоятельно удовлетворять свои потребности (сходить в туалет, укрыться, если замерз) в моменты внезапного пробуждения .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Формировать представления о правилах поведения при внезапном пробуждении, развивать умения тихо вести себя, проявляя бережное отношение ко сну сверстников 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i="1" u="sng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Формы, методы, приемы.</a:t>
            </a:r>
            <a:endParaRPr lang="ru-RU" sz="2000" u="sng" dirty="0">
              <a:solidFill>
                <a:srgbClr val="92D05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Музыкотерапия, индивидуальная помощь в достижении комфортного состояния в постели,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сказкотерапия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чтение художественной литературы, ситуативный разговор, вопросы-предположения (Ты замерз? Хочешь в туалет? Приснился страшный сон?)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Планируемые результаты (достижения ребенка).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Ребенок тихо и спокойно ведет себя в спальной комнате, самостоятельно удовлетворяет свои потребности при внезапном пробуждении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1710" y="618565"/>
            <a:ext cx="990282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сном</a:t>
            </a:r>
          </a:p>
          <a:p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«Вот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лежат в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кроватке»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лежат в кроватке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пятки.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Чьи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пятки –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Мягки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сладки?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Прибегут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гусятки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Ущипнут за пятки.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Прячь скорей, не зевай,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Одеяльцем накрывай</a:t>
            </a:r>
            <a:r>
              <a:rPr lang="ru-RU" sz="2000" dirty="0"/>
              <a:t>! </a:t>
            </a:r>
            <a:endParaRPr lang="ru-RU" sz="2000" dirty="0" smtClean="0"/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«Ах, ты котик серенький»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Ах, ты котик серенький,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 у тебя беленький,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Брысь, котик, не ходи!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Наших деток не буди.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platonenko.teach.obr55.ru/files/2016/02/6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1" y="421035"/>
            <a:ext cx="4203865" cy="60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059" y="753035"/>
            <a:ext cx="93591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92D050"/>
                </a:solidFill>
                <a:latin typeface="Times New Roman" panose="02020603050405020304" pitchFamily="18" charset="0"/>
              </a:rPr>
              <a:t>Подъем после </a:t>
            </a: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сна</a:t>
            </a:r>
            <a:r>
              <a:rPr lang="ru-RU" sz="3600" b="1" i="1" u="sng" dirty="0">
                <a:solidFill>
                  <a:srgbClr val="92D050"/>
                </a:solidFill>
                <a:latin typeface="Times New Roman" panose="02020603050405020304" pitchFamily="18" charset="0"/>
              </a:rPr>
              <a:t>,</a:t>
            </a: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i="1" u="sng" dirty="0">
                <a:solidFill>
                  <a:srgbClr val="92D050"/>
                </a:solidFill>
                <a:latin typeface="Times New Roman" panose="02020603050405020304" pitchFamily="18" charset="0"/>
              </a:rPr>
              <a:t>закаливающие </a:t>
            </a: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мероприятия</a:t>
            </a:r>
          </a:p>
          <a:p>
            <a:pPr algn="ctr"/>
            <a:endParaRPr lang="ru-RU" sz="3600" u="sng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</a:rPr>
              <a:t>      </a:t>
            </a:r>
            <a:r>
              <a:rPr lang="ru-RU" sz="2400" dirty="0" smtClean="0">
                <a:latin typeface="Times New Roman" panose="02020603050405020304" pitchFamily="18" charset="0"/>
              </a:rPr>
              <a:t>Подъем </a:t>
            </a:r>
            <a:r>
              <a:rPr lang="ru-RU" sz="2400" dirty="0">
                <a:latin typeface="Times New Roman" panose="02020603050405020304" pitchFamily="18" charset="0"/>
              </a:rPr>
              <a:t>проводится постепенно, по мере пробуждения детей, еще в кроватках проводится </a:t>
            </a:r>
            <a:r>
              <a:rPr lang="ru-RU" sz="2400" dirty="0" smtClean="0">
                <a:latin typeface="Times New Roman" panose="02020603050405020304" pitchFamily="18" charset="0"/>
              </a:rPr>
              <a:t>бодрящая гимнастика, </a:t>
            </a:r>
            <a:r>
              <a:rPr lang="ru-RU" sz="2400" dirty="0">
                <a:latin typeface="Times New Roman" panose="02020603050405020304" pitchFamily="18" charset="0"/>
              </a:rPr>
              <a:t>после подъема организуются закаливающие процедуры, проведение которых педагог согласовывает с </a:t>
            </a:r>
            <a:r>
              <a:rPr lang="ru-RU" sz="2400" dirty="0" smtClean="0">
                <a:latin typeface="Times New Roman" panose="02020603050405020304" pitchFamily="18" charset="0"/>
              </a:rPr>
              <a:t>медсестрой.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</a:rPr>
              <a:t>    После </a:t>
            </a:r>
            <a:r>
              <a:rPr lang="ru-RU" sz="2400" dirty="0">
                <a:latin typeface="Times New Roman" panose="02020603050405020304" pitchFamily="18" charset="0"/>
              </a:rPr>
              <a:t>сна дети закрепляют навыки самостоятельного одевания,  а воспитатель помогает им при необходимости. Продолжается работа по воспитанию аккуратности, самостоятельности. </a:t>
            </a:r>
            <a:endParaRPr lang="ru-RU" sz="2400" dirty="0" smtClean="0">
              <a:latin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</a:rPr>
              <a:t>    Дети </a:t>
            </a:r>
            <a:r>
              <a:rPr lang="ru-RU" sz="2400" dirty="0">
                <a:latin typeface="Times New Roman" panose="02020603050405020304" pitchFamily="18" charset="0"/>
              </a:rPr>
              <a:t>приводят в порядок прически. Девочкам с длинными волосами помогает воспитатель.</a:t>
            </a:r>
            <a:endParaRPr lang="ru-RU" sz="2400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ashkole.ru/obls/teshki-poteshki/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0" y="838951"/>
            <a:ext cx="5448761" cy="49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mg.happy-giraffe.ru/v2/thumbs/e26e4ffdce15f4bc6711c767ffa68dac/28/4c/bbb3c6eaa9dba2b2e27701b46f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66" y="711057"/>
            <a:ext cx="4329952" cy="5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883" y="378941"/>
            <a:ext cx="1128103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Вечерняя </a:t>
            </a:r>
            <a:r>
              <a:rPr lang="ru-RU" sz="3600" b="1" i="1" u="sng" dirty="0">
                <a:solidFill>
                  <a:srgbClr val="92D050"/>
                </a:solidFill>
                <a:latin typeface="Times New Roman" panose="02020603050405020304" pitchFamily="18" charset="0"/>
              </a:rPr>
              <a:t>прогулка, уход детей </a:t>
            </a: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домой</a:t>
            </a:r>
          </a:p>
          <a:p>
            <a:pPr algn="ctr"/>
            <a:endParaRPr lang="ru-RU" sz="3600" i="1" dirty="0">
              <a:latin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</a:rPr>
              <a:t>     Организуется </a:t>
            </a:r>
            <a:r>
              <a:rPr lang="ru-RU" sz="2000" dirty="0">
                <a:latin typeface="Times New Roman" panose="02020603050405020304" pitchFamily="18" charset="0"/>
              </a:rPr>
              <a:t>аналогично пунктам  «Подготовка к прогулке</a:t>
            </a:r>
            <a:r>
              <a:rPr lang="ru-RU" sz="2000" dirty="0" smtClean="0">
                <a:latin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</a:rPr>
              <a:t>и «Прием детей</a:t>
            </a:r>
            <a:r>
              <a:rPr lang="ru-RU" sz="2000" dirty="0" smtClean="0">
                <a:latin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</a:rPr>
              <a:t>На вечерней прогулке, в присутствии ребенка воспитатель может проинформировать родителей о его достижениях в развитии, успехах в группе. Для наглядности было бы неплохо продемонстрировать работы детей</a:t>
            </a:r>
            <a:r>
              <a:rPr lang="ru-RU" sz="2000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</a:rPr>
              <a:t>Кроме того воспитатель информирует родителей о проблемах, возникших у ребенка, и способах их </a:t>
            </a:r>
            <a:r>
              <a:rPr lang="ru-RU" sz="2000" dirty="0" smtClean="0">
                <a:latin typeface="Times New Roman" panose="02020603050405020304" pitchFamily="18" charset="0"/>
              </a:rPr>
              <a:t>решения, дает </a:t>
            </a:r>
            <a:r>
              <a:rPr lang="ru-RU" sz="2000" dirty="0">
                <a:latin typeface="Times New Roman" panose="02020603050405020304" pitchFamily="18" charset="0"/>
              </a:rPr>
              <a:t>консультации по интересующим родителей </a:t>
            </a:r>
            <a:r>
              <a:rPr lang="ru-RU" sz="2000" dirty="0" smtClean="0">
                <a:latin typeface="Times New Roman" panose="02020603050405020304" pitchFamily="18" charset="0"/>
              </a:rPr>
              <a:t>вопросам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92D050"/>
                </a:solidFill>
                <a:latin typeface="Times New Roman" panose="02020603050405020304" pitchFamily="18" charset="0"/>
              </a:rPr>
              <a:t>ВАЖНО! Порядок именно такой: сначала положительное, потом - проблема</a:t>
            </a:r>
            <a:r>
              <a:rPr lang="ru-RU" sz="2000" u="sng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</a:rPr>
              <a:t>     Каким </a:t>
            </a:r>
            <a:r>
              <a:rPr lang="ru-RU" sz="2000" dirty="0">
                <a:latin typeface="Times New Roman" panose="02020603050405020304" pitchFamily="18" charset="0"/>
              </a:rPr>
              <a:t>бы ни был ребенок, сколько бы неудобств он вам не доставлял, но положительное найти нужно обязательно и похвалить в присутствии родителей. И только потом о проблемах. Тактично, ненавязчиво, грамотно, но настойчиво</a:t>
            </a:r>
            <a:r>
              <a:rPr lang="ru-RU" sz="2000" b="1" dirty="0">
                <a:latin typeface="Times New Roman" panose="02020603050405020304" pitchFamily="18" charset="0"/>
              </a:rPr>
              <a:t>. И обязательно индивидуальный подход к каждой семье: кому, как и что можно сказать, а что </a:t>
            </a:r>
            <a:r>
              <a:rPr lang="ru-RU" sz="2000" b="1" dirty="0" smtClean="0">
                <a:latin typeface="Times New Roman" panose="02020603050405020304" pitchFamily="18" charset="0"/>
              </a:rPr>
              <a:t>нельзя. </a:t>
            </a:r>
            <a:r>
              <a:rPr lang="ru-RU" sz="2000" dirty="0" smtClean="0">
                <a:latin typeface="Times New Roman" panose="02020603050405020304" pitchFamily="18" charset="0"/>
              </a:rPr>
              <a:t>Отдельно </a:t>
            </a:r>
            <a:r>
              <a:rPr lang="ru-RU" sz="2000" dirty="0">
                <a:latin typeface="Times New Roman" panose="02020603050405020304" pitchFamily="18" charset="0"/>
              </a:rPr>
              <a:t>стоит обратить внимание на уход ребенка из детского сада. Ребенок должен не забыть о правилах хорошего тона, а именно попрощаться с воспитателем и детьми группы.  Воспитателю и родителям необходимо формировать положительное отношение ребенка к детскому саду и настраивать детей на следующие посещения.</a:t>
            </a:r>
            <a:endParaRPr lang="ru-RU" sz="2000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259" y="255494"/>
            <a:ext cx="10570785" cy="596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Годовое проектирование режимных моментов освобождает воспитателя от необходимости ежедневного планирования тех задач, которые решаются в условиях организации режима дня независимо от сезона или события (воспитание культурно-гигиенических навыков, культуры поведения за столом, развития умения одеваться в определенной последовательности, выполнять правила поведения в умывальной комнате и т.п.).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Приступая к такому виду проектирования воспитательно-образовательного процесса, воспитателю необходимо проанализировать примерную основную общеобразовательную программу дошкольного образования и выявить задачи, которые можно решать в процессе организации режимных моментов. Они и будут основой проектирования режимных моментов. Формы, методы, приемы их решения и планируемые результаты определяются воспитателем в зависимости от возраста и индивидуальных особенностей детей.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1920.ru/img/picture/Jan/22/33942a030387399bcb970f85076c1ca9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86524" y="1605475"/>
            <a:ext cx="8364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407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7164" y="618565"/>
            <a:ext cx="94487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Как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известно, режим дня, в котором режимные моменты нормируются по длительности протекания, в первую очередь ориентирован на сохранение и укрепление здоровья детей. Методические рекомендации по организации режимных моментов представлены в каждой примерной основной общеобразовательной программе дошкольного образования. 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Большое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 авторами программ уделяется формированию культурно-гигиенических навыков, которые имеют непосредственное отношение к культуре здоровья. </a:t>
            </a:r>
            <a:endParaRPr lang="ru-RU" sz="2200" dirty="0"/>
          </a:p>
        </p:txBody>
      </p:sp>
      <p:pic>
        <p:nvPicPr>
          <p:cNvPr id="25602" name="Picture 2" descr="http://img0.liveinternet.ru/images/attach/c/2/68/86/68086744_84b320a99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391" y="3484459"/>
            <a:ext cx="6648450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25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046" y="537882"/>
            <a:ext cx="10695128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ринципиально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важные позиции или подходы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которые помогут грамотно систематизировать задачи психолого-педагогической работы в каждом из организационных моментов режима (распорядка) дня.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режимных моментов должна быть направлена на формирование общей культуры и развитие личностных качеств ребенка.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каждого из режимных моментов должна обеспечивать всестороннее развитие ребенка.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организации режимных моментов должно обеспечиваться единство воспитательных, развивающих и обучающих целей и задач процесса образования детей дошкольного возраста.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режимных моментов должна «строиться с учетом принципа интеграции образовательных областей в соответствии с возрастными возможностями и особенностями воспитанников, спецификой и возможностями образовательных областей».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282" y="443753"/>
            <a:ext cx="9991165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дошкольном образовательном учреждении нормативным основанием для разработки проекта по организации режимных моментов в каждой возрастной группе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является- </a:t>
            </a:r>
            <a:r>
              <a:rPr lang="ru-RU" sz="2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режим дня. </a:t>
            </a:r>
            <a:endParaRPr lang="ru-RU" sz="22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Режимом дня предусматривается организация совместной с педагогом и самостоятельной деятельности детей как в режимных моментах, так и между ними.  </a:t>
            </a:r>
            <a:endParaRPr lang="ru-RU" sz="2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</a:t>
            </a:r>
            <a:endParaRPr lang="ru-RU" sz="2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Вариативность организации различных видов детской деятельности в каждый из режимных моментов достаточно высокая.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Выбор деятельности зависит от возраста детей, их интересов, сезонности, событийности и др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В ежедневном планировании, опираясь на план организации различных видов детской деятельности в режиме дня, воспитатели определяют виды детской деятельности, формы их организации, методы и приемы (смотри Рабочую программу).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832" y="473966"/>
            <a:ext cx="609151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Предлагаемое проектирование организации режимных моментов базируется на идее организации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бытовой,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повседневной деятельности детей как условия формирования их общей культуры и развития личностных качеств. Исходя из этого, в режиме дня выделим следующие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режимные моменты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Утренний прием.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Утренняя гимнастика.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питания (завтрак, обед, полдник, ужин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прогулки.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сна.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Уход домой.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http://mayabrikosov.com/images/home/5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4545" y="1568060"/>
            <a:ext cx="5814951" cy="4038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13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176" y="430306"/>
            <a:ext cx="10185362" cy="5162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В каждом из перечисленных режимных моментов (кроме утреннего приема и ухода домой) обязательно существует подготовительный и завершающий этап: подготовка к утренней гимнастике, утренняя гимнастика, завершение утренней гимнастики; подготовка к прогулке, прогулка, возвращение с прогулки; подготовка ко сну, сон, постепенный подъем и т.п.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Все подготовительные и завершающие этапы могут быть отражены в распорядке дня, который составляется педагогом каждой возрастной группы на основе режима дня. Распорядок дня позволяет рассчитать объем основной общеобразовательной программы или время, необходимое для ее реализации, в том числе и время, отводимое на решение образовательных задач в условиях организации режимных моментов.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693" y="578224"/>
            <a:ext cx="9820719" cy="5162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Специфика дошкольного образования заключается в том, что образование маленького человека происходит буквально в каждый момент его жизни, исключение составляет только глубокий сон. Именно поэтому время, отведенное на сон, не входит в объем основной общеобразовательной программы. Но даже в тот момент, когда ребенок внезапно пробуждается, реакция взрослого на это пробуждение может обеспечить как положительное, так и отрицательное влияние на его развитие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Поэтому проектируя организацию сна ребенка, обязательно поставим задачи, которые могут быть решены не только при подготовке ко сну или его завершении, но и в процессе сна (при внезапном пробуждении ребенка).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728" y="430305"/>
            <a:ext cx="1103008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Система </a:t>
            </a:r>
            <a:r>
              <a:rPr lang="ru-RU" sz="28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проектирования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режимных моментов </a:t>
            </a:r>
            <a:r>
              <a:rPr lang="ru-RU" sz="28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будет включать: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600" b="1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режимного момента (с учетом санитарных правил и норм, действующих в системе дошкольного образования);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организационные моменты (или структурные компоненты), которые можно выделить в структуре каждого режимного момента;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в каждом организационном моменте;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задачи, решаемые в каждом организационном моменте (с учетом принципа интеграции образовательных областей);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формы, методы, приемы решения задач;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(достижения ребенка).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640</TotalTime>
  <Words>1361</Words>
  <Application>Microsoft Office PowerPoint</Application>
  <PresentationFormat>Широкоэкранный</PresentationFormat>
  <Paragraphs>145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Symbol</vt:lpstr>
      <vt:lpstr>Times New Roman</vt:lpstr>
      <vt:lpstr>Wingdings 3</vt:lpstr>
      <vt:lpstr>Ион</vt:lpstr>
      <vt:lpstr>Организация  режимных моментов в ДОУ (Консультация для родителей)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режимных моментов в ДОУ</dc:title>
  <dc:creator>Настя</dc:creator>
  <cp:lastModifiedBy>Учетная запись Майкрософт</cp:lastModifiedBy>
  <cp:revision>53</cp:revision>
  <dcterms:created xsi:type="dcterms:W3CDTF">2016-04-10T18:18:45Z</dcterms:created>
  <dcterms:modified xsi:type="dcterms:W3CDTF">2021-01-26T07:35:23Z</dcterms:modified>
</cp:coreProperties>
</file>