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4" r:id="rId3"/>
    <p:sldId id="275" r:id="rId4"/>
    <p:sldId id="346" r:id="rId5"/>
    <p:sldId id="353" r:id="rId6"/>
    <p:sldId id="348" r:id="rId7"/>
    <p:sldId id="341" r:id="rId8"/>
    <p:sldId id="342" r:id="rId9"/>
    <p:sldId id="358" r:id="rId10"/>
    <p:sldId id="302" r:id="rId11"/>
    <p:sldId id="357" r:id="rId12"/>
    <p:sldId id="374" r:id="rId13"/>
    <p:sldId id="362" r:id="rId14"/>
    <p:sldId id="361" r:id="rId15"/>
    <p:sldId id="388" r:id="rId16"/>
    <p:sldId id="373" r:id="rId17"/>
    <p:sldId id="363" r:id="rId18"/>
    <p:sldId id="364" r:id="rId19"/>
    <p:sldId id="365" r:id="rId20"/>
    <p:sldId id="370" r:id="rId21"/>
    <p:sldId id="299" r:id="rId22"/>
    <p:sldId id="298" r:id="rId23"/>
    <p:sldId id="368" r:id="rId24"/>
    <p:sldId id="367" r:id="rId25"/>
    <p:sldId id="278" r:id="rId26"/>
    <p:sldId id="378" r:id="rId27"/>
    <p:sldId id="385" r:id="rId28"/>
    <p:sldId id="376" r:id="rId29"/>
    <p:sldId id="377" r:id="rId30"/>
    <p:sldId id="389" r:id="rId31"/>
    <p:sldId id="284" r:id="rId32"/>
    <p:sldId id="379" r:id="rId33"/>
    <p:sldId id="380" r:id="rId34"/>
    <p:sldId id="381" r:id="rId35"/>
    <p:sldId id="291" r:id="rId36"/>
    <p:sldId id="382" r:id="rId37"/>
    <p:sldId id="305" r:id="rId38"/>
    <p:sldId id="334" r:id="rId39"/>
    <p:sldId id="333" r:id="rId40"/>
    <p:sldId id="338" r:id="rId41"/>
    <p:sldId id="337" r:id="rId42"/>
    <p:sldId id="390" r:id="rId43"/>
    <p:sldId id="360" r:id="rId44"/>
    <p:sldId id="320" r:id="rId45"/>
    <p:sldId id="375" r:id="rId46"/>
    <p:sldId id="384" r:id="rId47"/>
    <p:sldId id="386" r:id="rId48"/>
    <p:sldId id="387" r:id="rId49"/>
    <p:sldId id="356" r:id="rId50"/>
    <p:sldId id="343" r:id="rId51"/>
    <p:sldId id="355" r:id="rId52"/>
    <p:sldId id="259" r:id="rId53"/>
    <p:sldId id="265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96564-E185-4973-986A-B56F4381A931}" type="doc">
      <dgm:prSet loTypeId="urn:microsoft.com/office/officeart/2005/8/layout/cycle8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EAF9B0B-8568-463C-B5CA-E54D6D03812C}">
      <dgm:prSet phldrT="[Текст]" custT="1"/>
      <dgm:spPr/>
      <dgm:t>
        <a:bodyPr/>
        <a:lstStyle/>
        <a:p>
          <a:r>
            <a:rPr lang="ru-RU" sz="2000" b="1" dirty="0" smtClean="0"/>
            <a:t>Октябрь</a:t>
          </a:r>
        </a:p>
        <a:p>
          <a:r>
            <a:rPr lang="ru-RU" sz="2000" b="1" dirty="0" smtClean="0"/>
            <a:t>5,5%</a:t>
          </a:r>
          <a:endParaRPr lang="ru-RU" sz="2000" b="1" dirty="0"/>
        </a:p>
      </dgm:t>
    </dgm:pt>
    <dgm:pt modelId="{C2A5EDD6-2947-4788-815B-AED1EFC4950F}" type="parTrans" cxnId="{98F1CE5E-DED5-4EFD-8549-11E82C5EA347}">
      <dgm:prSet/>
      <dgm:spPr/>
      <dgm:t>
        <a:bodyPr/>
        <a:lstStyle/>
        <a:p>
          <a:endParaRPr lang="ru-RU"/>
        </a:p>
      </dgm:t>
    </dgm:pt>
    <dgm:pt modelId="{94C24541-37BE-470D-B561-AABBD86269CF}" type="sibTrans" cxnId="{98F1CE5E-DED5-4EFD-8549-11E82C5EA347}">
      <dgm:prSet/>
      <dgm:spPr/>
      <dgm:t>
        <a:bodyPr/>
        <a:lstStyle/>
        <a:p>
          <a:endParaRPr lang="ru-RU"/>
        </a:p>
      </dgm:t>
    </dgm:pt>
    <dgm:pt modelId="{6E57C766-9D24-4DA0-B6DE-A63A6BBB9343}">
      <dgm:prSet phldrT="[Текст]"/>
      <dgm:spPr/>
      <dgm:t>
        <a:bodyPr/>
        <a:lstStyle/>
        <a:p>
          <a:r>
            <a:rPr lang="ru-RU" b="1" dirty="0" smtClean="0"/>
            <a:t>Ноябрь</a:t>
          </a:r>
        </a:p>
        <a:p>
          <a:r>
            <a:rPr lang="ru-RU" b="1" dirty="0" smtClean="0"/>
            <a:t>2,6%</a:t>
          </a:r>
          <a:endParaRPr lang="ru-RU" b="1" dirty="0"/>
        </a:p>
      </dgm:t>
    </dgm:pt>
    <dgm:pt modelId="{CF1F5248-C5BC-480B-8F46-AF9437028695}" type="parTrans" cxnId="{52278CF8-5FEB-4341-A55C-AFE306195901}">
      <dgm:prSet/>
      <dgm:spPr/>
      <dgm:t>
        <a:bodyPr/>
        <a:lstStyle/>
        <a:p>
          <a:endParaRPr lang="ru-RU"/>
        </a:p>
      </dgm:t>
    </dgm:pt>
    <dgm:pt modelId="{93A907E1-2A10-4A12-A2A2-9C57192D8436}" type="sibTrans" cxnId="{52278CF8-5FEB-4341-A55C-AFE306195901}">
      <dgm:prSet/>
      <dgm:spPr/>
      <dgm:t>
        <a:bodyPr/>
        <a:lstStyle/>
        <a:p>
          <a:endParaRPr lang="ru-RU"/>
        </a:p>
      </dgm:t>
    </dgm:pt>
    <dgm:pt modelId="{EE7122F8-6263-462D-BC93-DA9DAA11D82F}">
      <dgm:prSet phldrT="[Текст]"/>
      <dgm:spPr/>
      <dgm:t>
        <a:bodyPr/>
        <a:lstStyle/>
        <a:p>
          <a:r>
            <a:rPr lang="ru-RU" b="1" dirty="0" smtClean="0"/>
            <a:t>Декабрь</a:t>
          </a:r>
        </a:p>
        <a:p>
          <a:r>
            <a:rPr lang="ru-RU" b="1" dirty="0" smtClean="0"/>
            <a:t>2,5%</a:t>
          </a:r>
          <a:endParaRPr lang="ru-RU" b="1" dirty="0"/>
        </a:p>
      </dgm:t>
    </dgm:pt>
    <dgm:pt modelId="{C2FF6A5D-FC4A-441F-9EDD-ACDD6ABE6EF5}" type="parTrans" cxnId="{1E5850D9-304D-4BC4-870D-49A6B3C4A8DC}">
      <dgm:prSet/>
      <dgm:spPr/>
      <dgm:t>
        <a:bodyPr/>
        <a:lstStyle/>
        <a:p>
          <a:endParaRPr lang="ru-RU"/>
        </a:p>
      </dgm:t>
    </dgm:pt>
    <dgm:pt modelId="{737B9BE8-FFC8-4E87-8024-24602ACD6E0D}" type="sibTrans" cxnId="{1E5850D9-304D-4BC4-870D-49A6B3C4A8DC}">
      <dgm:prSet/>
      <dgm:spPr/>
      <dgm:t>
        <a:bodyPr/>
        <a:lstStyle/>
        <a:p>
          <a:endParaRPr lang="ru-RU"/>
        </a:p>
      </dgm:t>
    </dgm:pt>
    <dgm:pt modelId="{EE73D04B-37B7-4F4C-A104-0CF06764367D}">
      <dgm:prSet phldrT="[Текст]"/>
      <dgm:spPr/>
      <dgm:t>
        <a:bodyPr/>
        <a:lstStyle/>
        <a:p>
          <a:r>
            <a:rPr lang="ru-RU" b="1" dirty="0" smtClean="0"/>
            <a:t>Январь</a:t>
          </a:r>
        </a:p>
        <a:p>
          <a:r>
            <a:rPr lang="ru-RU" b="1" dirty="0" smtClean="0"/>
            <a:t>2,2%</a:t>
          </a:r>
          <a:endParaRPr lang="ru-RU" b="1" dirty="0"/>
        </a:p>
      </dgm:t>
    </dgm:pt>
    <dgm:pt modelId="{552EECCB-9CF0-423A-A7E6-F0EA7B2E2A10}" type="parTrans" cxnId="{2432D3C7-4A90-4699-9F80-D79F73699C3C}">
      <dgm:prSet/>
      <dgm:spPr/>
      <dgm:t>
        <a:bodyPr/>
        <a:lstStyle/>
        <a:p>
          <a:endParaRPr lang="ru-RU"/>
        </a:p>
      </dgm:t>
    </dgm:pt>
    <dgm:pt modelId="{EF5EC1B7-B791-42E9-9DC1-625EB2F4B2A7}" type="sibTrans" cxnId="{2432D3C7-4A90-4699-9F80-D79F73699C3C}">
      <dgm:prSet/>
      <dgm:spPr/>
      <dgm:t>
        <a:bodyPr/>
        <a:lstStyle/>
        <a:p>
          <a:endParaRPr lang="ru-RU"/>
        </a:p>
      </dgm:t>
    </dgm:pt>
    <dgm:pt modelId="{08C0E9E5-54F2-4C5E-AC8D-6A1FBA876E9A}">
      <dgm:prSet phldrT="[Текст]"/>
      <dgm:spPr/>
      <dgm:t>
        <a:bodyPr/>
        <a:lstStyle/>
        <a:p>
          <a:r>
            <a:rPr lang="ru-RU" b="1" dirty="0" smtClean="0"/>
            <a:t>Февраль</a:t>
          </a:r>
        </a:p>
        <a:p>
          <a:r>
            <a:rPr lang="ru-RU" b="1" dirty="0" smtClean="0"/>
            <a:t>2 %</a:t>
          </a:r>
          <a:endParaRPr lang="ru-RU" b="1" dirty="0"/>
        </a:p>
      </dgm:t>
    </dgm:pt>
    <dgm:pt modelId="{9ADEACFE-53F8-4A74-9FB6-A87194B3E265}" type="parTrans" cxnId="{E339A1EB-5263-415D-8054-B211EF149037}">
      <dgm:prSet/>
      <dgm:spPr/>
      <dgm:t>
        <a:bodyPr/>
        <a:lstStyle/>
        <a:p>
          <a:endParaRPr lang="ru-RU"/>
        </a:p>
      </dgm:t>
    </dgm:pt>
    <dgm:pt modelId="{FD39F63F-727F-4394-A6D3-921A09AC7AD7}" type="sibTrans" cxnId="{E339A1EB-5263-415D-8054-B211EF149037}">
      <dgm:prSet/>
      <dgm:spPr/>
      <dgm:t>
        <a:bodyPr/>
        <a:lstStyle/>
        <a:p>
          <a:endParaRPr lang="ru-RU"/>
        </a:p>
      </dgm:t>
    </dgm:pt>
    <dgm:pt modelId="{1DA6B222-B97E-4067-AF6E-F18A49AC4F8D}" type="pres">
      <dgm:prSet presAssocID="{C8296564-E185-4973-986A-B56F4381A93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FF772-6C48-4502-AC1B-B3B2925EC093}" type="pres">
      <dgm:prSet presAssocID="{C8296564-E185-4973-986A-B56F4381A931}" presName="wedge1" presStyleLbl="node1" presStyleIdx="0" presStyleCnt="5"/>
      <dgm:spPr/>
      <dgm:t>
        <a:bodyPr/>
        <a:lstStyle/>
        <a:p>
          <a:endParaRPr lang="ru-RU"/>
        </a:p>
      </dgm:t>
    </dgm:pt>
    <dgm:pt modelId="{C0FFCF98-C0E2-4FD1-BC12-8D8C97AB2DDA}" type="pres">
      <dgm:prSet presAssocID="{C8296564-E185-4973-986A-B56F4381A931}" presName="dummy1a" presStyleCnt="0"/>
      <dgm:spPr/>
    </dgm:pt>
    <dgm:pt modelId="{BDDC5037-A158-4A08-8946-74622186DC36}" type="pres">
      <dgm:prSet presAssocID="{C8296564-E185-4973-986A-B56F4381A931}" presName="dummy1b" presStyleCnt="0"/>
      <dgm:spPr/>
    </dgm:pt>
    <dgm:pt modelId="{46477E97-D3BC-44DB-BA15-E0213D9D25FB}" type="pres">
      <dgm:prSet presAssocID="{C8296564-E185-4973-986A-B56F4381A93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5B86D-414C-4226-BE5E-72C7E926A8BE}" type="pres">
      <dgm:prSet presAssocID="{C8296564-E185-4973-986A-B56F4381A931}" presName="wedge2" presStyleLbl="node1" presStyleIdx="1" presStyleCnt="5"/>
      <dgm:spPr/>
      <dgm:t>
        <a:bodyPr/>
        <a:lstStyle/>
        <a:p>
          <a:endParaRPr lang="ru-RU"/>
        </a:p>
      </dgm:t>
    </dgm:pt>
    <dgm:pt modelId="{26556D8C-5862-401F-913A-CB8E172A9B65}" type="pres">
      <dgm:prSet presAssocID="{C8296564-E185-4973-986A-B56F4381A931}" presName="dummy2a" presStyleCnt="0"/>
      <dgm:spPr/>
    </dgm:pt>
    <dgm:pt modelId="{CA67E813-E35D-4442-9383-8624089B151A}" type="pres">
      <dgm:prSet presAssocID="{C8296564-E185-4973-986A-B56F4381A931}" presName="dummy2b" presStyleCnt="0"/>
      <dgm:spPr/>
    </dgm:pt>
    <dgm:pt modelId="{6E241CE3-1895-49CA-98AE-5A5A147208E9}" type="pres">
      <dgm:prSet presAssocID="{C8296564-E185-4973-986A-B56F4381A93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5829B-5D36-42F5-8536-A1F143156E15}" type="pres">
      <dgm:prSet presAssocID="{C8296564-E185-4973-986A-B56F4381A931}" presName="wedge3" presStyleLbl="node1" presStyleIdx="2" presStyleCnt="5"/>
      <dgm:spPr/>
      <dgm:t>
        <a:bodyPr/>
        <a:lstStyle/>
        <a:p>
          <a:endParaRPr lang="ru-RU"/>
        </a:p>
      </dgm:t>
    </dgm:pt>
    <dgm:pt modelId="{F9C96484-AB75-42D3-BA29-25AE1B677674}" type="pres">
      <dgm:prSet presAssocID="{C8296564-E185-4973-986A-B56F4381A931}" presName="dummy3a" presStyleCnt="0"/>
      <dgm:spPr/>
    </dgm:pt>
    <dgm:pt modelId="{CCBE175D-E186-4743-97ED-404967588F5A}" type="pres">
      <dgm:prSet presAssocID="{C8296564-E185-4973-986A-B56F4381A931}" presName="dummy3b" presStyleCnt="0"/>
      <dgm:spPr/>
    </dgm:pt>
    <dgm:pt modelId="{53337A3A-20D9-4CE4-8EBF-668117B316A5}" type="pres">
      <dgm:prSet presAssocID="{C8296564-E185-4973-986A-B56F4381A93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AAF12-5703-4F67-B64E-483D61654463}" type="pres">
      <dgm:prSet presAssocID="{C8296564-E185-4973-986A-B56F4381A931}" presName="wedge4" presStyleLbl="node1" presStyleIdx="3" presStyleCnt="5"/>
      <dgm:spPr/>
      <dgm:t>
        <a:bodyPr/>
        <a:lstStyle/>
        <a:p>
          <a:endParaRPr lang="ru-RU"/>
        </a:p>
      </dgm:t>
    </dgm:pt>
    <dgm:pt modelId="{EBB27997-DF34-490A-9EFE-3BD9B119F9E1}" type="pres">
      <dgm:prSet presAssocID="{C8296564-E185-4973-986A-B56F4381A931}" presName="dummy4a" presStyleCnt="0"/>
      <dgm:spPr/>
    </dgm:pt>
    <dgm:pt modelId="{0BA7C219-B16B-4879-92D0-A474587BC144}" type="pres">
      <dgm:prSet presAssocID="{C8296564-E185-4973-986A-B56F4381A931}" presName="dummy4b" presStyleCnt="0"/>
      <dgm:spPr/>
    </dgm:pt>
    <dgm:pt modelId="{47B5A03D-CE04-4DAB-9957-82B26FE0AED0}" type="pres">
      <dgm:prSet presAssocID="{C8296564-E185-4973-986A-B56F4381A93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D10ED-8889-4484-AC36-DCF25CAE1EA5}" type="pres">
      <dgm:prSet presAssocID="{C8296564-E185-4973-986A-B56F4381A931}" presName="wedge5" presStyleLbl="node1" presStyleIdx="4" presStyleCnt="5"/>
      <dgm:spPr/>
      <dgm:t>
        <a:bodyPr/>
        <a:lstStyle/>
        <a:p>
          <a:endParaRPr lang="ru-RU"/>
        </a:p>
      </dgm:t>
    </dgm:pt>
    <dgm:pt modelId="{46BDFEC0-3905-44CB-99D6-7DCB152D6C17}" type="pres">
      <dgm:prSet presAssocID="{C8296564-E185-4973-986A-B56F4381A931}" presName="dummy5a" presStyleCnt="0"/>
      <dgm:spPr/>
    </dgm:pt>
    <dgm:pt modelId="{E1A268E9-58E4-4490-BD00-44127D0E1CF2}" type="pres">
      <dgm:prSet presAssocID="{C8296564-E185-4973-986A-B56F4381A931}" presName="dummy5b" presStyleCnt="0"/>
      <dgm:spPr/>
    </dgm:pt>
    <dgm:pt modelId="{2341519D-D769-4EB4-B013-6CA6C622B9E8}" type="pres">
      <dgm:prSet presAssocID="{C8296564-E185-4973-986A-B56F4381A93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011BE-F462-4B8D-8620-8591324B8040}" type="pres">
      <dgm:prSet presAssocID="{94C24541-37BE-470D-B561-AABBD86269CF}" presName="arrowWedge1" presStyleLbl="fgSibTrans2D1" presStyleIdx="0" presStyleCnt="5"/>
      <dgm:spPr/>
    </dgm:pt>
    <dgm:pt modelId="{7849F6C1-7C7B-4B10-826D-75E3F0F1DA34}" type="pres">
      <dgm:prSet presAssocID="{93A907E1-2A10-4A12-A2A2-9C57192D8436}" presName="arrowWedge2" presStyleLbl="fgSibTrans2D1" presStyleIdx="1" presStyleCnt="5"/>
      <dgm:spPr/>
    </dgm:pt>
    <dgm:pt modelId="{BF35A8DB-2303-413F-A118-37779ABFC9A6}" type="pres">
      <dgm:prSet presAssocID="{737B9BE8-FFC8-4E87-8024-24602ACD6E0D}" presName="arrowWedge3" presStyleLbl="fgSibTrans2D1" presStyleIdx="2" presStyleCnt="5"/>
      <dgm:spPr/>
    </dgm:pt>
    <dgm:pt modelId="{0E228404-6DD6-40BA-BB93-7A62CBFAC5C7}" type="pres">
      <dgm:prSet presAssocID="{EF5EC1B7-B791-42E9-9DC1-625EB2F4B2A7}" presName="arrowWedge4" presStyleLbl="fgSibTrans2D1" presStyleIdx="3" presStyleCnt="5"/>
      <dgm:spPr/>
    </dgm:pt>
    <dgm:pt modelId="{4BEB35CB-C38D-49A5-BC06-3A6D6D76C172}" type="pres">
      <dgm:prSet presAssocID="{FD39F63F-727F-4394-A6D3-921A09AC7AD7}" presName="arrowWedge5" presStyleLbl="fgSibTrans2D1" presStyleIdx="4" presStyleCnt="5"/>
      <dgm:spPr/>
    </dgm:pt>
  </dgm:ptLst>
  <dgm:cxnLst>
    <dgm:cxn modelId="{5AA19858-429D-4CA3-8067-20D8F669B7E8}" type="presOf" srcId="{6E57C766-9D24-4DA0-B6DE-A63A6BBB9343}" destId="{6E241CE3-1895-49CA-98AE-5A5A147208E9}" srcOrd="1" destOrd="0" presId="urn:microsoft.com/office/officeart/2005/8/layout/cycle8"/>
    <dgm:cxn modelId="{94B6DD14-E100-457F-93E1-15B4AD4F05A1}" type="presOf" srcId="{EE73D04B-37B7-4F4C-A104-0CF06764367D}" destId="{47B5A03D-CE04-4DAB-9957-82B26FE0AED0}" srcOrd="1" destOrd="0" presId="urn:microsoft.com/office/officeart/2005/8/layout/cycle8"/>
    <dgm:cxn modelId="{959961FA-0E92-4925-8619-FF5DB6D9DFA3}" type="presOf" srcId="{08C0E9E5-54F2-4C5E-AC8D-6A1FBA876E9A}" destId="{2341519D-D769-4EB4-B013-6CA6C622B9E8}" srcOrd="1" destOrd="0" presId="urn:microsoft.com/office/officeart/2005/8/layout/cycle8"/>
    <dgm:cxn modelId="{1E5850D9-304D-4BC4-870D-49A6B3C4A8DC}" srcId="{C8296564-E185-4973-986A-B56F4381A931}" destId="{EE7122F8-6263-462D-BC93-DA9DAA11D82F}" srcOrd="2" destOrd="0" parTransId="{C2FF6A5D-FC4A-441F-9EDD-ACDD6ABE6EF5}" sibTransId="{737B9BE8-FFC8-4E87-8024-24602ACD6E0D}"/>
    <dgm:cxn modelId="{16A3DE4C-7DB2-4F2E-8CDB-6B832C3511BC}" type="presOf" srcId="{C8296564-E185-4973-986A-B56F4381A931}" destId="{1DA6B222-B97E-4067-AF6E-F18A49AC4F8D}" srcOrd="0" destOrd="0" presId="urn:microsoft.com/office/officeart/2005/8/layout/cycle8"/>
    <dgm:cxn modelId="{965842A5-AFD7-4E02-B3E4-745F9B90FADC}" type="presOf" srcId="{EE7122F8-6263-462D-BC93-DA9DAA11D82F}" destId="{53337A3A-20D9-4CE4-8EBF-668117B316A5}" srcOrd="1" destOrd="0" presId="urn:microsoft.com/office/officeart/2005/8/layout/cycle8"/>
    <dgm:cxn modelId="{2432D3C7-4A90-4699-9F80-D79F73699C3C}" srcId="{C8296564-E185-4973-986A-B56F4381A931}" destId="{EE73D04B-37B7-4F4C-A104-0CF06764367D}" srcOrd="3" destOrd="0" parTransId="{552EECCB-9CF0-423A-A7E6-F0EA7B2E2A10}" sibTransId="{EF5EC1B7-B791-42E9-9DC1-625EB2F4B2A7}"/>
    <dgm:cxn modelId="{52278CF8-5FEB-4341-A55C-AFE306195901}" srcId="{C8296564-E185-4973-986A-B56F4381A931}" destId="{6E57C766-9D24-4DA0-B6DE-A63A6BBB9343}" srcOrd="1" destOrd="0" parTransId="{CF1F5248-C5BC-480B-8F46-AF9437028695}" sibTransId="{93A907E1-2A10-4A12-A2A2-9C57192D8436}"/>
    <dgm:cxn modelId="{7AAC41B4-3379-4871-9A00-24EC9AFDF9C5}" type="presOf" srcId="{6E57C766-9D24-4DA0-B6DE-A63A6BBB9343}" destId="{BFB5B86D-414C-4226-BE5E-72C7E926A8BE}" srcOrd="0" destOrd="0" presId="urn:microsoft.com/office/officeart/2005/8/layout/cycle8"/>
    <dgm:cxn modelId="{5CB6785F-F33C-4E40-9F3E-DF5F11A7F3FC}" type="presOf" srcId="{08C0E9E5-54F2-4C5E-AC8D-6A1FBA876E9A}" destId="{302D10ED-8889-4484-AC36-DCF25CAE1EA5}" srcOrd="0" destOrd="0" presId="urn:microsoft.com/office/officeart/2005/8/layout/cycle8"/>
    <dgm:cxn modelId="{4DDB36CE-AEE3-4B21-8A75-1BCB05BB634C}" type="presOf" srcId="{EE7122F8-6263-462D-BC93-DA9DAA11D82F}" destId="{2ED5829B-5D36-42F5-8536-A1F143156E15}" srcOrd="0" destOrd="0" presId="urn:microsoft.com/office/officeart/2005/8/layout/cycle8"/>
    <dgm:cxn modelId="{AD5F966E-1893-4EBB-AE4A-7B4FA5828CF8}" type="presOf" srcId="{EE73D04B-37B7-4F4C-A104-0CF06764367D}" destId="{D78AAF12-5703-4F67-B64E-483D61654463}" srcOrd="0" destOrd="0" presId="urn:microsoft.com/office/officeart/2005/8/layout/cycle8"/>
    <dgm:cxn modelId="{03A300F0-713E-4978-8E78-0FA9BAD18BD9}" type="presOf" srcId="{9EAF9B0B-8568-463C-B5CA-E54D6D03812C}" destId="{46477E97-D3BC-44DB-BA15-E0213D9D25FB}" srcOrd="1" destOrd="0" presId="urn:microsoft.com/office/officeart/2005/8/layout/cycle8"/>
    <dgm:cxn modelId="{E339A1EB-5263-415D-8054-B211EF149037}" srcId="{C8296564-E185-4973-986A-B56F4381A931}" destId="{08C0E9E5-54F2-4C5E-AC8D-6A1FBA876E9A}" srcOrd="4" destOrd="0" parTransId="{9ADEACFE-53F8-4A74-9FB6-A87194B3E265}" sibTransId="{FD39F63F-727F-4394-A6D3-921A09AC7AD7}"/>
    <dgm:cxn modelId="{98F1CE5E-DED5-4EFD-8549-11E82C5EA347}" srcId="{C8296564-E185-4973-986A-B56F4381A931}" destId="{9EAF9B0B-8568-463C-B5CA-E54D6D03812C}" srcOrd="0" destOrd="0" parTransId="{C2A5EDD6-2947-4788-815B-AED1EFC4950F}" sibTransId="{94C24541-37BE-470D-B561-AABBD86269CF}"/>
    <dgm:cxn modelId="{4227975A-AEC3-45AE-83BC-BBB70549D026}" type="presOf" srcId="{9EAF9B0B-8568-463C-B5CA-E54D6D03812C}" destId="{BF2FF772-6C48-4502-AC1B-B3B2925EC093}" srcOrd="0" destOrd="0" presId="urn:microsoft.com/office/officeart/2005/8/layout/cycle8"/>
    <dgm:cxn modelId="{10BEB7AF-9C05-4307-B44D-7D327FA0C7D6}" type="presParOf" srcId="{1DA6B222-B97E-4067-AF6E-F18A49AC4F8D}" destId="{BF2FF772-6C48-4502-AC1B-B3B2925EC093}" srcOrd="0" destOrd="0" presId="urn:microsoft.com/office/officeart/2005/8/layout/cycle8"/>
    <dgm:cxn modelId="{BF1D528A-DD1F-4FC3-B595-7D9ABB72DC2B}" type="presParOf" srcId="{1DA6B222-B97E-4067-AF6E-F18A49AC4F8D}" destId="{C0FFCF98-C0E2-4FD1-BC12-8D8C97AB2DDA}" srcOrd="1" destOrd="0" presId="urn:microsoft.com/office/officeart/2005/8/layout/cycle8"/>
    <dgm:cxn modelId="{BBBFB970-48CB-455F-BF3A-0EFDF8E2868B}" type="presParOf" srcId="{1DA6B222-B97E-4067-AF6E-F18A49AC4F8D}" destId="{BDDC5037-A158-4A08-8946-74622186DC36}" srcOrd="2" destOrd="0" presId="urn:microsoft.com/office/officeart/2005/8/layout/cycle8"/>
    <dgm:cxn modelId="{0425A709-B330-4369-8D32-FA4EDCE196C1}" type="presParOf" srcId="{1DA6B222-B97E-4067-AF6E-F18A49AC4F8D}" destId="{46477E97-D3BC-44DB-BA15-E0213D9D25FB}" srcOrd="3" destOrd="0" presId="urn:microsoft.com/office/officeart/2005/8/layout/cycle8"/>
    <dgm:cxn modelId="{9E6762BF-3C06-4E6C-B92E-9DAD450CF98D}" type="presParOf" srcId="{1DA6B222-B97E-4067-AF6E-F18A49AC4F8D}" destId="{BFB5B86D-414C-4226-BE5E-72C7E926A8BE}" srcOrd="4" destOrd="0" presId="urn:microsoft.com/office/officeart/2005/8/layout/cycle8"/>
    <dgm:cxn modelId="{4945BB87-3E9D-4613-8152-F29FAD87BD9F}" type="presParOf" srcId="{1DA6B222-B97E-4067-AF6E-F18A49AC4F8D}" destId="{26556D8C-5862-401F-913A-CB8E172A9B65}" srcOrd="5" destOrd="0" presId="urn:microsoft.com/office/officeart/2005/8/layout/cycle8"/>
    <dgm:cxn modelId="{A0BF9CE9-3218-434A-A620-6D09FAEFD546}" type="presParOf" srcId="{1DA6B222-B97E-4067-AF6E-F18A49AC4F8D}" destId="{CA67E813-E35D-4442-9383-8624089B151A}" srcOrd="6" destOrd="0" presId="urn:microsoft.com/office/officeart/2005/8/layout/cycle8"/>
    <dgm:cxn modelId="{EB23E6DE-A199-4BDF-AD11-90297030A5C7}" type="presParOf" srcId="{1DA6B222-B97E-4067-AF6E-F18A49AC4F8D}" destId="{6E241CE3-1895-49CA-98AE-5A5A147208E9}" srcOrd="7" destOrd="0" presId="urn:microsoft.com/office/officeart/2005/8/layout/cycle8"/>
    <dgm:cxn modelId="{D6C0C1C4-1E63-4C96-AC4F-65ACBC478514}" type="presParOf" srcId="{1DA6B222-B97E-4067-AF6E-F18A49AC4F8D}" destId="{2ED5829B-5D36-42F5-8536-A1F143156E15}" srcOrd="8" destOrd="0" presId="urn:microsoft.com/office/officeart/2005/8/layout/cycle8"/>
    <dgm:cxn modelId="{2343E7EE-72B0-406A-8CEE-08FD8FF6CBD0}" type="presParOf" srcId="{1DA6B222-B97E-4067-AF6E-F18A49AC4F8D}" destId="{F9C96484-AB75-42D3-BA29-25AE1B677674}" srcOrd="9" destOrd="0" presId="urn:microsoft.com/office/officeart/2005/8/layout/cycle8"/>
    <dgm:cxn modelId="{2B999D15-1185-4FB9-9BEE-35EA41465DB6}" type="presParOf" srcId="{1DA6B222-B97E-4067-AF6E-F18A49AC4F8D}" destId="{CCBE175D-E186-4743-97ED-404967588F5A}" srcOrd="10" destOrd="0" presId="urn:microsoft.com/office/officeart/2005/8/layout/cycle8"/>
    <dgm:cxn modelId="{8BDE95B2-4679-497F-A7CD-E5C12384D415}" type="presParOf" srcId="{1DA6B222-B97E-4067-AF6E-F18A49AC4F8D}" destId="{53337A3A-20D9-4CE4-8EBF-668117B316A5}" srcOrd="11" destOrd="0" presId="urn:microsoft.com/office/officeart/2005/8/layout/cycle8"/>
    <dgm:cxn modelId="{6022CB71-28BB-4114-87EA-2585A774BDEC}" type="presParOf" srcId="{1DA6B222-B97E-4067-AF6E-F18A49AC4F8D}" destId="{D78AAF12-5703-4F67-B64E-483D61654463}" srcOrd="12" destOrd="0" presId="urn:microsoft.com/office/officeart/2005/8/layout/cycle8"/>
    <dgm:cxn modelId="{A8C72C8A-3CAD-4BB8-8278-FA08D605E72B}" type="presParOf" srcId="{1DA6B222-B97E-4067-AF6E-F18A49AC4F8D}" destId="{EBB27997-DF34-490A-9EFE-3BD9B119F9E1}" srcOrd="13" destOrd="0" presId="urn:microsoft.com/office/officeart/2005/8/layout/cycle8"/>
    <dgm:cxn modelId="{9D2DF19E-7E22-493E-95E7-DAD2D7AE87A3}" type="presParOf" srcId="{1DA6B222-B97E-4067-AF6E-F18A49AC4F8D}" destId="{0BA7C219-B16B-4879-92D0-A474587BC144}" srcOrd="14" destOrd="0" presId="urn:microsoft.com/office/officeart/2005/8/layout/cycle8"/>
    <dgm:cxn modelId="{948FDA5B-0B4B-4E95-A89E-DBDFCCA076D6}" type="presParOf" srcId="{1DA6B222-B97E-4067-AF6E-F18A49AC4F8D}" destId="{47B5A03D-CE04-4DAB-9957-82B26FE0AED0}" srcOrd="15" destOrd="0" presId="urn:microsoft.com/office/officeart/2005/8/layout/cycle8"/>
    <dgm:cxn modelId="{E031B698-1E5F-4225-A276-1854561694DA}" type="presParOf" srcId="{1DA6B222-B97E-4067-AF6E-F18A49AC4F8D}" destId="{302D10ED-8889-4484-AC36-DCF25CAE1EA5}" srcOrd="16" destOrd="0" presId="urn:microsoft.com/office/officeart/2005/8/layout/cycle8"/>
    <dgm:cxn modelId="{C0DFF73C-0699-4A5B-94AB-AC0BA90B99FF}" type="presParOf" srcId="{1DA6B222-B97E-4067-AF6E-F18A49AC4F8D}" destId="{46BDFEC0-3905-44CB-99D6-7DCB152D6C17}" srcOrd="17" destOrd="0" presId="urn:microsoft.com/office/officeart/2005/8/layout/cycle8"/>
    <dgm:cxn modelId="{798B5E8F-CD96-47B0-842C-FFC7B3AC1A43}" type="presParOf" srcId="{1DA6B222-B97E-4067-AF6E-F18A49AC4F8D}" destId="{E1A268E9-58E4-4490-BD00-44127D0E1CF2}" srcOrd="18" destOrd="0" presId="urn:microsoft.com/office/officeart/2005/8/layout/cycle8"/>
    <dgm:cxn modelId="{63632246-5AE1-4BCE-99FE-A7D561A896E4}" type="presParOf" srcId="{1DA6B222-B97E-4067-AF6E-F18A49AC4F8D}" destId="{2341519D-D769-4EB4-B013-6CA6C622B9E8}" srcOrd="19" destOrd="0" presId="urn:microsoft.com/office/officeart/2005/8/layout/cycle8"/>
    <dgm:cxn modelId="{94CE6769-5A24-4747-B164-166B3B7B8837}" type="presParOf" srcId="{1DA6B222-B97E-4067-AF6E-F18A49AC4F8D}" destId="{14E011BE-F462-4B8D-8620-8591324B8040}" srcOrd="20" destOrd="0" presId="urn:microsoft.com/office/officeart/2005/8/layout/cycle8"/>
    <dgm:cxn modelId="{F5D53D55-71C4-49C7-9779-52EFC3E6DE3B}" type="presParOf" srcId="{1DA6B222-B97E-4067-AF6E-F18A49AC4F8D}" destId="{7849F6C1-7C7B-4B10-826D-75E3F0F1DA34}" srcOrd="21" destOrd="0" presId="urn:microsoft.com/office/officeart/2005/8/layout/cycle8"/>
    <dgm:cxn modelId="{7895496E-2435-4506-9D2E-180DA72F5A0C}" type="presParOf" srcId="{1DA6B222-B97E-4067-AF6E-F18A49AC4F8D}" destId="{BF35A8DB-2303-413F-A118-37779ABFC9A6}" srcOrd="22" destOrd="0" presId="urn:microsoft.com/office/officeart/2005/8/layout/cycle8"/>
    <dgm:cxn modelId="{7277FE5F-9050-4571-8693-F68A22723A67}" type="presParOf" srcId="{1DA6B222-B97E-4067-AF6E-F18A49AC4F8D}" destId="{0E228404-6DD6-40BA-BB93-7A62CBFAC5C7}" srcOrd="23" destOrd="0" presId="urn:microsoft.com/office/officeart/2005/8/layout/cycle8"/>
    <dgm:cxn modelId="{D39FC1F9-9068-490F-A3CA-26A8EFD00090}" type="presParOf" srcId="{1DA6B222-B97E-4067-AF6E-F18A49AC4F8D}" destId="{4BEB35CB-C38D-49A5-BC06-3A6D6D76C172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2FF772-6C48-4502-AC1B-B3B2925EC093}">
      <dsp:nvSpPr>
        <dsp:cNvPr id="0" name=""/>
        <dsp:cNvSpPr/>
      </dsp:nvSpPr>
      <dsp:spPr>
        <a:xfrm>
          <a:off x="1573971" y="281786"/>
          <a:ext cx="3823915" cy="3823915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Октябрь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5,5%</a:t>
          </a:r>
          <a:endParaRPr lang="ru-RU" sz="2000" b="1" kern="1200" dirty="0"/>
        </a:p>
      </dsp:txBody>
      <dsp:txXfrm>
        <a:off x="3568780" y="924568"/>
        <a:ext cx="1229115" cy="819410"/>
      </dsp:txXfrm>
    </dsp:sp>
    <dsp:sp modelId="{BFB5B86D-414C-4226-BE5E-72C7E926A8BE}">
      <dsp:nvSpPr>
        <dsp:cNvPr id="0" name=""/>
        <dsp:cNvSpPr/>
      </dsp:nvSpPr>
      <dsp:spPr>
        <a:xfrm>
          <a:off x="1606747" y="383757"/>
          <a:ext cx="3823915" cy="3823915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Ноябрь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2,6%</a:t>
          </a:r>
          <a:endParaRPr lang="ru-RU" sz="2200" b="1" kern="1200" dirty="0"/>
        </a:p>
      </dsp:txBody>
      <dsp:txXfrm>
        <a:off x="4069531" y="2130922"/>
        <a:ext cx="1138070" cy="910456"/>
      </dsp:txXfrm>
    </dsp:sp>
    <dsp:sp modelId="{2ED5829B-5D36-42F5-8536-A1F143156E15}">
      <dsp:nvSpPr>
        <dsp:cNvPr id="0" name=""/>
        <dsp:cNvSpPr/>
      </dsp:nvSpPr>
      <dsp:spPr>
        <a:xfrm>
          <a:off x="1520254" y="446578"/>
          <a:ext cx="3823915" cy="3823915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Декабрь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2,5%</a:t>
          </a:r>
          <a:endParaRPr lang="ru-RU" sz="2200" b="1" kern="1200" dirty="0"/>
        </a:p>
      </dsp:txBody>
      <dsp:txXfrm>
        <a:off x="2885938" y="3132423"/>
        <a:ext cx="1092547" cy="1001501"/>
      </dsp:txXfrm>
    </dsp:sp>
    <dsp:sp modelId="{D78AAF12-5703-4F67-B64E-483D61654463}">
      <dsp:nvSpPr>
        <dsp:cNvPr id="0" name=""/>
        <dsp:cNvSpPr/>
      </dsp:nvSpPr>
      <dsp:spPr>
        <a:xfrm>
          <a:off x="1433761" y="383757"/>
          <a:ext cx="3823915" cy="3823915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Январь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2,2%</a:t>
          </a:r>
          <a:endParaRPr lang="ru-RU" sz="2200" b="1" kern="1200" dirty="0"/>
        </a:p>
      </dsp:txBody>
      <dsp:txXfrm>
        <a:off x="1656822" y="2130922"/>
        <a:ext cx="1138070" cy="910456"/>
      </dsp:txXfrm>
    </dsp:sp>
    <dsp:sp modelId="{302D10ED-8889-4484-AC36-DCF25CAE1EA5}">
      <dsp:nvSpPr>
        <dsp:cNvPr id="0" name=""/>
        <dsp:cNvSpPr/>
      </dsp:nvSpPr>
      <dsp:spPr>
        <a:xfrm>
          <a:off x="1466537" y="281786"/>
          <a:ext cx="3823915" cy="3823915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Февраль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2 %</a:t>
          </a:r>
          <a:endParaRPr lang="ru-RU" sz="2200" b="1" kern="1200" dirty="0"/>
        </a:p>
      </dsp:txBody>
      <dsp:txXfrm>
        <a:off x="2066527" y="924568"/>
        <a:ext cx="1229115" cy="819410"/>
      </dsp:txXfrm>
    </dsp:sp>
    <dsp:sp modelId="{14E011BE-F462-4B8D-8620-8591324B8040}">
      <dsp:nvSpPr>
        <dsp:cNvPr id="0" name=""/>
        <dsp:cNvSpPr/>
      </dsp:nvSpPr>
      <dsp:spPr>
        <a:xfrm>
          <a:off x="1337072" y="45067"/>
          <a:ext cx="4297352" cy="4297352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9F6C1-7C7B-4B10-826D-75E3F0F1DA34}">
      <dsp:nvSpPr>
        <dsp:cNvPr id="0" name=""/>
        <dsp:cNvSpPr/>
      </dsp:nvSpPr>
      <dsp:spPr>
        <a:xfrm>
          <a:off x="1370293" y="147005"/>
          <a:ext cx="4297352" cy="4297352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35A8DB-2303-413F-A118-37779ABFC9A6}">
      <dsp:nvSpPr>
        <dsp:cNvPr id="0" name=""/>
        <dsp:cNvSpPr/>
      </dsp:nvSpPr>
      <dsp:spPr>
        <a:xfrm>
          <a:off x="1283535" y="210018"/>
          <a:ext cx="4297352" cy="4297352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228404-6DD6-40BA-BB93-7A62CBFAC5C7}">
      <dsp:nvSpPr>
        <dsp:cNvPr id="0" name=""/>
        <dsp:cNvSpPr/>
      </dsp:nvSpPr>
      <dsp:spPr>
        <a:xfrm>
          <a:off x="1196778" y="147005"/>
          <a:ext cx="4297352" cy="4297352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EB35CB-C38D-49A5-BC06-3A6D6D76C172}">
      <dsp:nvSpPr>
        <dsp:cNvPr id="0" name=""/>
        <dsp:cNvSpPr/>
      </dsp:nvSpPr>
      <dsp:spPr>
        <a:xfrm>
          <a:off x="1229999" y="45067"/>
          <a:ext cx="4297352" cy="4297352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79CAD-C420-456E-87DC-1D145F7AD66E}" type="datetimeFigureOut">
              <a:rPr lang="ru-RU" smtClean="0"/>
              <a:pPr/>
              <a:t>26.03.2018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78DD3-F95F-4313-A2B9-D902A7545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1772816"/>
            <a:ext cx="649889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810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18900000" scaled="1"/>
                  <a:tileRect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ЗДОРОВОМУ – ВСЁ</a:t>
            </a:r>
          </a:p>
          <a:p>
            <a:pPr algn="ctr"/>
            <a:r>
              <a:rPr lang="ru-RU" sz="6000" b="1" dirty="0" smtClean="0">
                <a:ln w="3810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18900000" scaled="1"/>
                  <a:tileRect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 ЗДОРОВО</a:t>
            </a:r>
            <a:endParaRPr lang="ru-RU" sz="6000" b="1" cap="none" spc="0" dirty="0">
              <a:ln w="38100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18900000" scaled="1"/>
                <a:tileRect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429309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В СРЕДНЕЙ ГРУППЕ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768" y="5517232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ВОСПИТАТЕЛИ:</a:t>
            </a: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СУЛЕЕВА Г.Н.</a:t>
            </a: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КУЗНЕЦОВА Н.А.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12_15122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83568" y="3789040"/>
            <a:ext cx="4139953" cy="2324743"/>
          </a:xfrm>
          <a:prstGeom prst="rect">
            <a:avLst/>
          </a:prstGeom>
        </p:spPr>
      </p:pic>
      <p:pic>
        <p:nvPicPr>
          <p:cNvPr id="4" name="Рисунок 3" descr="IMG_20180112_15092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2201" t="6526" r="24800"/>
          <a:stretch>
            <a:fillRect/>
          </a:stretch>
        </p:blipFill>
        <p:spPr>
          <a:xfrm>
            <a:off x="683568" y="764704"/>
            <a:ext cx="2679216" cy="2232247"/>
          </a:xfrm>
          <a:prstGeom prst="rect">
            <a:avLst/>
          </a:prstGeom>
        </p:spPr>
      </p:pic>
      <p:pic>
        <p:nvPicPr>
          <p:cNvPr id="5" name="Рисунок 4" descr="IMG_20171211_15112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8500" r="38188"/>
          <a:stretch>
            <a:fillRect/>
          </a:stretch>
        </p:blipFill>
        <p:spPr>
          <a:xfrm>
            <a:off x="5940152" y="2895636"/>
            <a:ext cx="2483768" cy="3220203"/>
          </a:xfrm>
          <a:prstGeom prst="rect">
            <a:avLst/>
          </a:prstGeom>
        </p:spPr>
      </p:pic>
      <p:pic>
        <p:nvPicPr>
          <p:cNvPr id="6" name="Рисунок 5" descr="IMG_20180112_150745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r="5901"/>
          <a:stretch>
            <a:fillRect/>
          </a:stretch>
        </p:blipFill>
        <p:spPr>
          <a:xfrm>
            <a:off x="5220072" y="692696"/>
            <a:ext cx="3212117" cy="1916832"/>
          </a:xfrm>
          <a:prstGeom prst="rect">
            <a:avLst/>
          </a:prstGeom>
        </p:spPr>
      </p:pic>
      <p:pic>
        <p:nvPicPr>
          <p:cNvPr id="7" name="Рисунок 6" descr="IMG_20180119_074100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6994" r="25692"/>
          <a:stretch>
            <a:fillRect/>
          </a:stretch>
        </p:blipFill>
        <p:spPr>
          <a:xfrm>
            <a:off x="4860032" y="3429000"/>
            <a:ext cx="1027408" cy="27180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3861048"/>
            <a:ext cx="3053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гимнастика после сна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764704"/>
            <a:ext cx="1883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самомассаж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2564904"/>
            <a:ext cx="2605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дорожка здоровья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2996952"/>
            <a:ext cx="2307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измерение роста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 descr="IMG_20180313_162519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rcRect t="16343" r="5901"/>
          <a:stretch>
            <a:fillRect/>
          </a:stretch>
        </p:blipFill>
        <p:spPr>
          <a:xfrm>
            <a:off x="1907704" y="2492896"/>
            <a:ext cx="2884795" cy="14401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91880" y="1772816"/>
            <a:ext cx="1671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релаксация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4" name="Рисунок 3" descr="IMG_20180301_11243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7745" r="5901"/>
          <a:stretch>
            <a:fillRect/>
          </a:stretch>
        </p:blipFill>
        <p:spPr>
          <a:xfrm>
            <a:off x="683568" y="692696"/>
            <a:ext cx="4716016" cy="2314881"/>
          </a:xfrm>
          <a:prstGeom prst="rect">
            <a:avLst/>
          </a:prstGeom>
        </p:spPr>
      </p:pic>
      <p:pic>
        <p:nvPicPr>
          <p:cNvPr id="6" name="Рисунок 5" descr="IMG_20180131_10484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21952"/>
          <a:stretch>
            <a:fillRect/>
          </a:stretch>
        </p:blipFill>
        <p:spPr>
          <a:xfrm>
            <a:off x="683568" y="3501008"/>
            <a:ext cx="6145025" cy="2693162"/>
          </a:xfrm>
          <a:prstGeom prst="rect">
            <a:avLst/>
          </a:prstGeom>
        </p:spPr>
      </p:pic>
      <p:pic>
        <p:nvPicPr>
          <p:cNvPr id="5" name="Рисунок 4" descr="IMG_20180131_11165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4707" r="3513"/>
          <a:stretch>
            <a:fillRect/>
          </a:stretch>
        </p:blipFill>
        <p:spPr>
          <a:xfrm>
            <a:off x="5390412" y="764704"/>
            <a:ext cx="2998012" cy="18342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19672" y="3068960"/>
            <a:ext cx="3465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пальчиковая гимнастика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2708920"/>
            <a:ext cx="2459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физкультминутка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3068960"/>
            <a:ext cx="2857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гимнастика для глаз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0607_16171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5901"/>
          <a:stretch>
            <a:fillRect/>
          </a:stretch>
        </p:blipFill>
        <p:spPr>
          <a:xfrm>
            <a:off x="755576" y="764704"/>
            <a:ext cx="3275856" cy="1954869"/>
          </a:xfrm>
          <a:prstGeom prst="rect">
            <a:avLst/>
          </a:prstGeom>
        </p:spPr>
      </p:pic>
      <p:pic>
        <p:nvPicPr>
          <p:cNvPr id="5" name="Рисунок 4" descr="IMG_20170705_07591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31100" r="29525"/>
          <a:stretch>
            <a:fillRect/>
          </a:stretch>
        </p:blipFill>
        <p:spPr>
          <a:xfrm>
            <a:off x="683568" y="3717032"/>
            <a:ext cx="1753133" cy="2500229"/>
          </a:xfrm>
          <a:prstGeom prst="rect">
            <a:avLst/>
          </a:prstGeom>
        </p:spPr>
      </p:pic>
      <p:pic>
        <p:nvPicPr>
          <p:cNvPr id="6" name="Рисунок 5" descr="IMG_20171113_16120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9449" r="23171" b="7929"/>
          <a:stretch>
            <a:fillRect/>
          </a:stretch>
        </p:blipFill>
        <p:spPr>
          <a:xfrm>
            <a:off x="4067944" y="764704"/>
            <a:ext cx="2016224" cy="1816716"/>
          </a:xfrm>
          <a:prstGeom prst="rect">
            <a:avLst/>
          </a:prstGeom>
        </p:spPr>
      </p:pic>
      <p:pic>
        <p:nvPicPr>
          <p:cNvPr id="8" name="Рисунок 7" descr="IMG_20180131_074938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2438" r="24013"/>
          <a:stretch>
            <a:fillRect/>
          </a:stretch>
        </p:blipFill>
        <p:spPr>
          <a:xfrm>
            <a:off x="6228184" y="2564904"/>
            <a:ext cx="2195736" cy="2302534"/>
          </a:xfrm>
          <a:prstGeom prst="rect">
            <a:avLst/>
          </a:prstGeom>
        </p:spPr>
      </p:pic>
      <p:pic>
        <p:nvPicPr>
          <p:cNvPr id="9" name="Рисунок 8" descr="IMG_20180131_075219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17713" r="22438"/>
          <a:stretch>
            <a:fillRect/>
          </a:stretch>
        </p:blipFill>
        <p:spPr>
          <a:xfrm>
            <a:off x="2555776" y="4149080"/>
            <a:ext cx="2196466" cy="2060848"/>
          </a:xfrm>
          <a:prstGeom prst="rect">
            <a:avLst/>
          </a:prstGeom>
        </p:spPr>
      </p:pic>
      <p:pic>
        <p:nvPicPr>
          <p:cNvPr id="10" name="Рисунок 9" descr="IMG_20171211_161358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rcRect l="22438" r="16925"/>
          <a:stretch>
            <a:fillRect/>
          </a:stretch>
        </p:blipFill>
        <p:spPr>
          <a:xfrm>
            <a:off x="4788024" y="4365104"/>
            <a:ext cx="1961461" cy="1816452"/>
          </a:xfrm>
          <a:prstGeom prst="rect">
            <a:avLst/>
          </a:prstGeom>
        </p:spPr>
      </p:pic>
      <p:pic>
        <p:nvPicPr>
          <p:cNvPr id="4" name="Рисунок 3" descr="IMG_20170620_165647.jpg"/>
          <p:cNvPicPr>
            <a:picLocks noChangeAspect="1"/>
          </p:cNvPicPr>
          <p:nvPr/>
        </p:nvPicPr>
        <p:blipFill>
          <a:blip r:embed="rId9" cstate="print">
            <a:lum contrast="40000"/>
          </a:blip>
          <a:srcRect l="11413" r="11413"/>
          <a:stretch>
            <a:fillRect/>
          </a:stretch>
        </p:blipFill>
        <p:spPr>
          <a:xfrm>
            <a:off x="6048813" y="764704"/>
            <a:ext cx="2375107" cy="17281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71800" y="2852936"/>
            <a:ext cx="30694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игры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на развитие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мелкой моторики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 descr="IMG_20160905_171056.jpg"/>
          <p:cNvPicPr>
            <a:picLocks noChangeAspect="1"/>
          </p:cNvPicPr>
          <p:nvPr/>
        </p:nvPicPr>
        <p:blipFill>
          <a:blip r:embed="rId10" cstate="print">
            <a:lum contrast="40000"/>
          </a:blip>
          <a:srcRect l="24800" t="2319" r="35038" b="16343"/>
          <a:stretch>
            <a:fillRect/>
          </a:stretch>
        </p:blipFill>
        <p:spPr>
          <a:xfrm>
            <a:off x="6876256" y="4365104"/>
            <a:ext cx="1558104" cy="1771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028"/>
            <a:ext cx="9144000" cy="6856972"/>
          </a:xfrm>
          <a:prstGeom prst="rect">
            <a:avLst/>
          </a:prstGeom>
        </p:spPr>
      </p:pic>
      <p:pic>
        <p:nvPicPr>
          <p:cNvPr id="6" name="Рисунок 5" descr="IMG_20171206_10033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7325" t="14941" r="17713"/>
          <a:stretch>
            <a:fillRect/>
          </a:stretch>
        </p:blipFill>
        <p:spPr>
          <a:xfrm>
            <a:off x="755576" y="764704"/>
            <a:ext cx="3036000" cy="2232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8367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IMG_20180109_09584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724128" y="1196752"/>
            <a:ext cx="2771800" cy="4936082"/>
          </a:xfrm>
          <a:prstGeom prst="rect">
            <a:avLst/>
          </a:prstGeom>
        </p:spPr>
      </p:pic>
      <p:pic>
        <p:nvPicPr>
          <p:cNvPr id="9" name="Рисунок 8" descr="IMG_20171206_10140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7745" r="29525"/>
          <a:stretch>
            <a:fillRect/>
          </a:stretch>
        </p:blipFill>
        <p:spPr>
          <a:xfrm>
            <a:off x="755576" y="3068960"/>
            <a:ext cx="4716016" cy="30908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39952" y="692696"/>
            <a:ext cx="4128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нод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физическая культура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4" name="Рисунок 3" descr="IMG_20171206_10100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538" t="31769" r="8263"/>
          <a:stretch>
            <a:fillRect/>
          </a:stretch>
        </p:blipFill>
        <p:spPr>
          <a:xfrm>
            <a:off x="683568" y="764704"/>
            <a:ext cx="5635876" cy="2448272"/>
          </a:xfrm>
          <a:prstGeom prst="rect">
            <a:avLst/>
          </a:prstGeom>
        </p:spPr>
      </p:pic>
      <p:pic>
        <p:nvPicPr>
          <p:cNvPr id="7" name="Рисунок 6" descr="IMG_20180109_09503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5350" t="10733" r="9051"/>
          <a:stretch>
            <a:fillRect/>
          </a:stretch>
        </p:blipFill>
        <p:spPr>
          <a:xfrm>
            <a:off x="4894273" y="3789040"/>
            <a:ext cx="3457639" cy="2292621"/>
          </a:xfrm>
          <a:prstGeom prst="rect">
            <a:avLst/>
          </a:prstGeom>
        </p:spPr>
      </p:pic>
      <p:pic>
        <p:nvPicPr>
          <p:cNvPr id="8" name="Рисунок 7" descr="IMG_20170705_09275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r="16138"/>
          <a:stretch>
            <a:fillRect/>
          </a:stretch>
        </p:blipFill>
        <p:spPr>
          <a:xfrm>
            <a:off x="683568" y="3284327"/>
            <a:ext cx="4176464" cy="27965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00192" y="980728"/>
            <a:ext cx="2160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спортивный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Час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во второй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половине дня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211_16125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751" r="11413"/>
          <a:stretch>
            <a:fillRect/>
          </a:stretch>
        </p:blipFill>
        <p:spPr>
          <a:xfrm>
            <a:off x="755576" y="764704"/>
            <a:ext cx="3960440" cy="2590908"/>
          </a:xfrm>
          <a:prstGeom prst="rect">
            <a:avLst/>
          </a:prstGeom>
        </p:spPr>
      </p:pic>
      <p:pic>
        <p:nvPicPr>
          <p:cNvPr id="4" name="Рисунок 3" descr="IMG_20180219_16093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901" t="19148" r="5113"/>
          <a:stretch>
            <a:fillRect/>
          </a:stretch>
        </p:blipFill>
        <p:spPr>
          <a:xfrm>
            <a:off x="3275856" y="3501008"/>
            <a:ext cx="5148064" cy="2626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8024" y="908720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Физкультурно-оздоровительные мероприятия во второй половине дня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4437112"/>
            <a:ext cx="2248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дыхательная гимнастика в игровой форме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13_17153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491880" y="3334282"/>
            <a:ext cx="4932040" cy="2769530"/>
          </a:xfrm>
          <a:prstGeom prst="rect">
            <a:avLst/>
          </a:prstGeom>
        </p:spPr>
      </p:pic>
      <p:pic>
        <p:nvPicPr>
          <p:cNvPr id="6" name="Рисунок 5" descr="IMG_20180118_11490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0626" t="13538" r="5901"/>
          <a:stretch>
            <a:fillRect/>
          </a:stretch>
        </p:blipFill>
        <p:spPr>
          <a:xfrm>
            <a:off x="4716016" y="764704"/>
            <a:ext cx="3656728" cy="2126897"/>
          </a:xfrm>
          <a:prstGeom prst="rect">
            <a:avLst/>
          </a:prstGeom>
        </p:spPr>
      </p:pic>
      <p:pic>
        <p:nvPicPr>
          <p:cNvPr id="7" name="Рисунок 6" descr="IMG_20171213_17073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8263" t="2319" r="9838"/>
          <a:stretch>
            <a:fillRect/>
          </a:stretch>
        </p:blipFill>
        <p:spPr>
          <a:xfrm>
            <a:off x="755576" y="764704"/>
            <a:ext cx="3456384" cy="23149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3789040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занятия с использованием нетрадиционного оборудования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206_11420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8213" t="15350" b="12201"/>
          <a:stretch>
            <a:fillRect/>
          </a:stretch>
        </p:blipFill>
        <p:spPr>
          <a:xfrm>
            <a:off x="4139952" y="908720"/>
            <a:ext cx="1656184" cy="2612619"/>
          </a:xfrm>
          <a:prstGeom prst="rect">
            <a:avLst/>
          </a:prstGeom>
        </p:spPr>
      </p:pic>
      <p:pic>
        <p:nvPicPr>
          <p:cNvPr id="5" name="Рисунок 4" descr="IMG_20171115_16570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263" t="13538" r="8263"/>
          <a:stretch>
            <a:fillRect/>
          </a:stretch>
        </p:blipFill>
        <p:spPr>
          <a:xfrm>
            <a:off x="5831429" y="764704"/>
            <a:ext cx="2599839" cy="1512168"/>
          </a:xfrm>
          <a:prstGeom prst="rect">
            <a:avLst/>
          </a:prstGeom>
        </p:spPr>
      </p:pic>
      <p:pic>
        <p:nvPicPr>
          <p:cNvPr id="6" name="Рисунок 5" descr="IMG_20171207_16104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1413" t="9331" r="9838"/>
          <a:stretch>
            <a:fillRect/>
          </a:stretch>
        </p:blipFill>
        <p:spPr>
          <a:xfrm>
            <a:off x="683568" y="4365104"/>
            <a:ext cx="2805432" cy="1813816"/>
          </a:xfrm>
          <a:prstGeom prst="rect">
            <a:avLst/>
          </a:prstGeom>
        </p:spPr>
      </p:pic>
      <p:pic>
        <p:nvPicPr>
          <p:cNvPr id="8" name="Рисунок 7" descr="IMG_20180119_11383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6688" t="14941" r="21650"/>
          <a:stretch>
            <a:fillRect/>
          </a:stretch>
        </p:blipFill>
        <p:spPr>
          <a:xfrm>
            <a:off x="755576" y="764704"/>
            <a:ext cx="3344696" cy="2229322"/>
          </a:xfrm>
          <a:prstGeom prst="rect">
            <a:avLst/>
          </a:prstGeom>
        </p:spPr>
      </p:pic>
      <p:pic>
        <p:nvPicPr>
          <p:cNvPr id="9" name="Рисунок 8" descr="IMG_20171206_114551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t="21650"/>
          <a:stretch>
            <a:fillRect/>
          </a:stretch>
        </p:blipFill>
        <p:spPr>
          <a:xfrm>
            <a:off x="3563888" y="3501008"/>
            <a:ext cx="1872208" cy="2612229"/>
          </a:xfrm>
          <a:prstGeom prst="rect">
            <a:avLst/>
          </a:prstGeom>
        </p:spPr>
      </p:pic>
      <p:pic>
        <p:nvPicPr>
          <p:cNvPr id="10" name="Рисунок 9" descr="IMG_20180213_172149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rcRect l="5214" t="12280" r="6719"/>
          <a:stretch>
            <a:fillRect/>
          </a:stretch>
        </p:blipFill>
        <p:spPr>
          <a:xfrm>
            <a:off x="5508104" y="4437112"/>
            <a:ext cx="3096344" cy="1731853"/>
          </a:xfrm>
          <a:prstGeom prst="rect">
            <a:avLst/>
          </a:prstGeom>
        </p:spPr>
      </p:pic>
      <p:pic>
        <p:nvPicPr>
          <p:cNvPr id="11" name="Рисунок 10" descr="IMG_20180118_173618.jpg"/>
          <p:cNvPicPr>
            <a:picLocks noChangeAspect="1"/>
          </p:cNvPicPr>
          <p:nvPr/>
        </p:nvPicPr>
        <p:blipFill>
          <a:blip r:embed="rId9" cstate="print">
            <a:lum contrast="40000"/>
          </a:blip>
          <a:srcRect l="33463" t="3722" r="34250"/>
          <a:stretch>
            <a:fillRect/>
          </a:stretch>
        </p:blipFill>
        <p:spPr>
          <a:xfrm>
            <a:off x="6637276" y="2348879"/>
            <a:ext cx="1204089" cy="201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18_11383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83568" y="764704"/>
            <a:ext cx="3600400" cy="2021763"/>
          </a:xfrm>
          <a:prstGeom prst="rect">
            <a:avLst/>
          </a:prstGeom>
        </p:spPr>
      </p:pic>
      <p:pic>
        <p:nvPicPr>
          <p:cNvPr id="4" name="Рисунок 3" descr="IMG_20180118_11412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427984" y="764704"/>
            <a:ext cx="3996521" cy="2244200"/>
          </a:xfrm>
          <a:prstGeom prst="rect">
            <a:avLst/>
          </a:prstGeom>
        </p:spPr>
      </p:pic>
      <p:pic>
        <p:nvPicPr>
          <p:cNvPr id="5" name="Рисунок 4" descr="IMG_20180118_11450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9288" t="14941" r="12988"/>
          <a:stretch>
            <a:fillRect/>
          </a:stretch>
        </p:blipFill>
        <p:spPr>
          <a:xfrm>
            <a:off x="683568" y="3713233"/>
            <a:ext cx="3456384" cy="2437704"/>
          </a:xfrm>
          <a:prstGeom prst="rect">
            <a:avLst/>
          </a:prstGeom>
        </p:spPr>
      </p:pic>
      <p:pic>
        <p:nvPicPr>
          <p:cNvPr id="7" name="Рисунок 6" descr="IMG_20171020_132804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964"/>
          <a:stretch>
            <a:fillRect/>
          </a:stretch>
        </p:blipFill>
        <p:spPr>
          <a:xfrm>
            <a:off x="4283968" y="3789040"/>
            <a:ext cx="4148628" cy="2376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314096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Игры в спортивном уголке</a:t>
            </a:r>
            <a:endParaRPr lang="ru-RU" sz="2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5" name="Рисунок 4" descr="IMG_20180131_11080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83568" y="764703"/>
            <a:ext cx="4752528" cy="2668727"/>
          </a:xfrm>
          <a:prstGeom prst="rect">
            <a:avLst/>
          </a:prstGeom>
        </p:spPr>
      </p:pic>
      <p:pic>
        <p:nvPicPr>
          <p:cNvPr id="6" name="Рисунок 5" descr="IMG_20180208_11554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7745" r="8263"/>
          <a:stretch>
            <a:fillRect/>
          </a:stretch>
        </p:blipFill>
        <p:spPr>
          <a:xfrm>
            <a:off x="3276856" y="3501008"/>
            <a:ext cx="5116703" cy="25762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4437112"/>
            <a:ext cx="216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хороводные игры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1268760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малоподвижные игры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340768"/>
            <a:ext cx="89644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 ПРОЕКТА: ПОЗНАВАТЕЛЬНЫЙ, практико – ориентированный </a:t>
            </a:r>
          </a:p>
          <a:p>
            <a:pPr algn="ctr">
              <a:lnSpc>
                <a:spcPts val="2000"/>
              </a:lnSpc>
            </a:pPr>
            <a:endParaRPr lang="ru-RU" sz="2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ПРОДОЛЖИТЕЛЬНОСТЬ:  ОКТЯБРь - ФЕВРАЛЬ</a:t>
            </a:r>
          </a:p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18900000" scaled="1"/>
                <a:tileRect/>
              </a:gra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627784" y="4327068"/>
            <a:ext cx="41034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492896"/>
            <a:ext cx="6435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Актуальность реализации проекта: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3429000"/>
            <a:ext cx="7488832" cy="86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В настоящее время идет постоянный поиск методов оздоровления детей в условиях детского сада.  Основная цель – снижение заболеваемости детей.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4509120"/>
            <a:ext cx="7488832" cy="137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От состояния здоровья в первую очередь зависит возможность овладения детьми всеми умениями и навыками, которые им прививаются в детском саду и которые им необходимы для эффективного обучения в дальнейшем.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18_11331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5901" r="16138"/>
          <a:stretch>
            <a:fillRect/>
          </a:stretch>
        </p:blipFill>
        <p:spPr>
          <a:xfrm>
            <a:off x="755576" y="764704"/>
            <a:ext cx="3816424" cy="2748884"/>
          </a:xfrm>
          <a:prstGeom prst="rect">
            <a:avLst/>
          </a:prstGeom>
        </p:spPr>
      </p:pic>
      <p:pic>
        <p:nvPicPr>
          <p:cNvPr id="4" name="Рисунок 3" descr="IMG_20180207_16081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3226" t="9817" r="15350" b="9331"/>
          <a:stretch>
            <a:fillRect/>
          </a:stretch>
        </p:blipFill>
        <p:spPr>
          <a:xfrm>
            <a:off x="4618596" y="3284984"/>
            <a:ext cx="3769828" cy="2786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92080" y="1484784"/>
            <a:ext cx="2423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игры-эстафеты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110_10495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755576" y="764704"/>
            <a:ext cx="3888432" cy="2183504"/>
          </a:xfrm>
          <a:prstGeom prst="rect">
            <a:avLst/>
          </a:prstGeom>
        </p:spPr>
      </p:pic>
      <p:pic>
        <p:nvPicPr>
          <p:cNvPr id="4" name="Рисунок 3" descr="IMG_20180115_11092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6526" r="2751"/>
          <a:stretch>
            <a:fillRect/>
          </a:stretch>
        </p:blipFill>
        <p:spPr>
          <a:xfrm>
            <a:off x="3491880" y="3429000"/>
            <a:ext cx="4919849" cy="2655426"/>
          </a:xfrm>
          <a:prstGeom prst="rect">
            <a:avLst/>
          </a:prstGeom>
        </p:spPr>
      </p:pic>
      <p:pic>
        <p:nvPicPr>
          <p:cNvPr id="5" name="Рисунок 4" descr="IMG_20180111_11165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0625" t="17745" r="9051"/>
          <a:stretch>
            <a:fillRect/>
          </a:stretch>
        </p:blipFill>
        <p:spPr>
          <a:xfrm>
            <a:off x="4740404" y="764704"/>
            <a:ext cx="3631476" cy="20882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3861048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Подвижные и малоподвижные игры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на прогулке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110_10571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4326" t="16343" r="7476"/>
          <a:stretch>
            <a:fillRect/>
          </a:stretch>
        </p:blipFill>
        <p:spPr>
          <a:xfrm>
            <a:off x="755576" y="764704"/>
            <a:ext cx="4392488" cy="2339539"/>
          </a:xfrm>
          <a:prstGeom prst="rect">
            <a:avLst/>
          </a:prstGeom>
        </p:spPr>
      </p:pic>
      <p:pic>
        <p:nvPicPr>
          <p:cNvPr id="5" name="Рисунок 4" descr="IMG_20171110_10583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3776" t="12136" r="20075"/>
          <a:stretch>
            <a:fillRect/>
          </a:stretch>
        </p:blipFill>
        <p:spPr>
          <a:xfrm>
            <a:off x="4788024" y="3427813"/>
            <a:ext cx="3635896" cy="2711934"/>
          </a:xfrm>
          <a:prstGeom prst="rect">
            <a:avLst/>
          </a:prstGeom>
        </p:spPr>
      </p:pic>
      <p:pic>
        <p:nvPicPr>
          <p:cNvPr id="6" name="Рисунок 5" descr="IMG_20180123_111942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22438" r="18500"/>
          <a:stretch>
            <a:fillRect/>
          </a:stretch>
        </p:blipFill>
        <p:spPr>
          <a:xfrm>
            <a:off x="755576" y="3271541"/>
            <a:ext cx="3024336" cy="2875437"/>
          </a:xfrm>
          <a:prstGeom prst="rect">
            <a:avLst/>
          </a:prstGeom>
        </p:spPr>
      </p:pic>
      <p:pic>
        <p:nvPicPr>
          <p:cNvPr id="7" name="Рисунок 6" descr="IMG_20180123_11250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9051" t="5610" r="18500" b="17745"/>
          <a:stretch>
            <a:fillRect/>
          </a:stretch>
        </p:blipFill>
        <p:spPr>
          <a:xfrm>
            <a:off x="5220072" y="764704"/>
            <a:ext cx="3168352" cy="18821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3808" y="3140968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на прогулке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2780928"/>
            <a:ext cx="2423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игры-эстафеты</a:t>
            </a:r>
            <a:endParaRPr lang="ru-RU" sz="2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09_11192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3538" r="3538" b="6527"/>
          <a:stretch>
            <a:fillRect/>
          </a:stretch>
        </p:blipFill>
        <p:spPr>
          <a:xfrm>
            <a:off x="683568" y="692696"/>
            <a:ext cx="4320481" cy="2010462"/>
          </a:xfrm>
          <a:prstGeom prst="rect">
            <a:avLst/>
          </a:prstGeom>
        </p:spPr>
      </p:pic>
      <p:pic>
        <p:nvPicPr>
          <p:cNvPr id="5" name="Рисунок 4" descr="IMG_20180109_11123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2635" t="19148" b="6526"/>
          <a:stretch>
            <a:fillRect/>
          </a:stretch>
        </p:blipFill>
        <p:spPr>
          <a:xfrm>
            <a:off x="3059832" y="3501008"/>
            <a:ext cx="5400600" cy="2580020"/>
          </a:xfrm>
          <a:prstGeom prst="rect">
            <a:avLst/>
          </a:prstGeom>
        </p:spPr>
      </p:pic>
      <p:pic>
        <p:nvPicPr>
          <p:cNvPr id="6" name="Рисунок 5" descr="IMG_20180117_111703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538" t="28964" b="17745"/>
          <a:stretch>
            <a:fillRect/>
          </a:stretch>
        </p:blipFill>
        <p:spPr>
          <a:xfrm>
            <a:off x="4139952" y="2132856"/>
            <a:ext cx="4320480" cy="13403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5576" y="2996952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физкультура на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прогулке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895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4326" t="25194" r="32675" b="18107"/>
          <a:stretch>
            <a:fillRect/>
          </a:stretch>
        </p:blipFill>
        <p:spPr>
          <a:xfrm>
            <a:off x="683568" y="692696"/>
            <a:ext cx="4071324" cy="2442795"/>
          </a:xfrm>
          <a:prstGeom prst="rect">
            <a:avLst/>
          </a:prstGeom>
        </p:spPr>
      </p:pic>
      <p:pic>
        <p:nvPicPr>
          <p:cNvPr id="6" name="Рисунок 5" descr="IMG_898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9051" t="6294" b="18107"/>
          <a:stretch>
            <a:fillRect/>
          </a:stretch>
        </p:blipFill>
        <p:spPr>
          <a:xfrm>
            <a:off x="683568" y="4005064"/>
            <a:ext cx="3772838" cy="2090705"/>
          </a:xfrm>
          <a:prstGeom prst="rect">
            <a:avLst/>
          </a:prstGeom>
        </p:spPr>
      </p:pic>
      <p:pic>
        <p:nvPicPr>
          <p:cNvPr id="8" name="Рисунок 7" descr="IMG_8978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17713" t="11019"/>
          <a:stretch>
            <a:fillRect/>
          </a:stretch>
        </p:blipFill>
        <p:spPr>
          <a:xfrm>
            <a:off x="5148064" y="3717032"/>
            <a:ext cx="3296262" cy="2376264"/>
          </a:xfrm>
          <a:prstGeom prst="rect">
            <a:avLst/>
          </a:prstGeom>
        </p:spPr>
      </p:pic>
      <p:pic>
        <p:nvPicPr>
          <p:cNvPr id="10" name="Рисунок 9" descr="IMG_896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r="25588"/>
          <a:stretch>
            <a:fillRect/>
          </a:stretch>
        </p:blipFill>
        <p:spPr>
          <a:xfrm>
            <a:off x="5580112" y="692696"/>
            <a:ext cx="2830691" cy="2536047"/>
          </a:xfrm>
          <a:prstGeom prst="rect">
            <a:avLst/>
          </a:prstGeom>
        </p:spPr>
      </p:pic>
      <p:pic>
        <p:nvPicPr>
          <p:cNvPr id="9" name="Рисунок 8" descr="IMG_8967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30313" t="2751" r="20075" b="31100"/>
          <a:stretch>
            <a:fillRect/>
          </a:stretch>
        </p:blipFill>
        <p:spPr>
          <a:xfrm>
            <a:off x="3851920" y="2348880"/>
            <a:ext cx="1881208" cy="16721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3284984"/>
            <a:ext cx="2603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тропа здоровья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12" name="Рисунок 11" descr="IMG_250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6688" t="18107" b="2751"/>
          <a:stretch>
            <a:fillRect/>
          </a:stretch>
        </p:blipFill>
        <p:spPr>
          <a:xfrm>
            <a:off x="2555776" y="3717032"/>
            <a:ext cx="4198474" cy="2373962"/>
          </a:xfrm>
          <a:prstGeom prst="rect">
            <a:avLst/>
          </a:prstGeom>
        </p:spPr>
      </p:pic>
      <p:pic>
        <p:nvPicPr>
          <p:cNvPr id="13" name="Рисунок 12" descr="IMG_238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2988" t="13382" r="29525" b="8657"/>
          <a:stretch>
            <a:fillRect/>
          </a:stretch>
        </p:blipFill>
        <p:spPr>
          <a:xfrm>
            <a:off x="6084168" y="764704"/>
            <a:ext cx="2304256" cy="2083301"/>
          </a:xfrm>
          <a:prstGeom prst="rect">
            <a:avLst/>
          </a:prstGeom>
        </p:spPr>
      </p:pic>
      <p:pic>
        <p:nvPicPr>
          <p:cNvPr id="14" name="Рисунок 13" descr="IMG_2462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1650" t="20469" r="58662" b="24013"/>
          <a:stretch>
            <a:fillRect/>
          </a:stretch>
        </p:blipFill>
        <p:spPr>
          <a:xfrm>
            <a:off x="6804248" y="3068960"/>
            <a:ext cx="1592872" cy="2994599"/>
          </a:xfrm>
          <a:prstGeom prst="rect">
            <a:avLst/>
          </a:prstGeom>
        </p:spPr>
      </p:pic>
      <p:pic>
        <p:nvPicPr>
          <p:cNvPr id="15" name="Рисунок 14" descr="IMG_2428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8500" t="18107" r="53203" b="8657"/>
          <a:stretch>
            <a:fillRect/>
          </a:stretch>
        </p:blipFill>
        <p:spPr>
          <a:xfrm>
            <a:off x="755576" y="3212976"/>
            <a:ext cx="1710802" cy="2951849"/>
          </a:xfrm>
          <a:prstGeom prst="rect">
            <a:avLst/>
          </a:prstGeom>
        </p:spPr>
      </p:pic>
      <p:pic>
        <p:nvPicPr>
          <p:cNvPr id="16" name="Рисунок 15" descr="IMG_235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7620" t="20003"/>
          <a:stretch>
            <a:fillRect/>
          </a:stretch>
        </p:blipFill>
        <p:spPr>
          <a:xfrm>
            <a:off x="755576" y="764704"/>
            <a:ext cx="4114221" cy="2375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9872" y="3212976"/>
            <a:ext cx="2522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зимние забавы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60912_11410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7476" t="19148" r="15350"/>
          <a:stretch>
            <a:fillRect/>
          </a:stretch>
        </p:blipFill>
        <p:spPr>
          <a:xfrm>
            <a:off x="755576" y="764704"/>
            <a:ext cx="3916783" cy="2304256"/>
          </a:xfrm>
          <a:prstGeom prst="rect">
            <a:avLst/>
          </a:prstGeom>
        </p:spPr>
      </p:pic>
      <p:pic>
        <p:nvPicPr>
          <p:cNvPr id="5" name="Рисунок 4" descr="IMG_20180201_11481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7012" r="20863"/>
          <a:stretch>
            <a:fillRect/>
          </a:stretch>
        </p:blipFill>
        <p:spPr>
          <a:xfrm>
            <a:off x="4860032" y="3745964"/>
            <a:ext cx="3528392" cy="2328112"/>
          </a:xfrm>
          <a:prstGeom prst="rect">
            <a:avLst/>
          </a:prstGeom>
        </p:spPr>
      </p:pic>
      <p:pic>
        <p:nvPicPr>
          <p:cNvPr id="7" name="Рисунок 6" descr="IMG_20180206_10191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683568" y="3789040"/>
            <a:ext cx="4104456" cy="23048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44008" y="620688"/>
            <a:ext cx="4072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речевое развитие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068960"/>
            <a:ext cx="3468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составление описательного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рассказа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1124744"/>
            <a:ext cx="45432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Чтение «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мойдодыр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»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«федорино горе»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«зарядка и простуда»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«девочка чумазая»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«мороженое»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     «Айболит»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	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«Про бегемота который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боялся прививок»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«Что такое хорошо, что такое плохо»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5" name="Рисунок 4" descr="IMG_20161117_10110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538" t="16343" r="4326"/>
          <a:stretch>
            <a:fillRect/>
          </a:stretch>
        </p:blipFill>
        <p:spPr>
          <a:xfrm>
            <a:off x="755576" y="764704"/>
            <a:ext cx="4767932" cy="2430983"/>
          </a:xfrm>
          <a:prstGeom prst="rect">
            <a:avLst/>
          </a:prstGeom>
        </p:spPr>
      </p:pic>
      <p:pic>
        <p:nvPicPr>
          <p:cNvPr id="6" name="Рисунок 5" descr="IMG_20180126_16050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113" t="12621" r="15350"/>
          <a:stretch>
            <a:fillRect/>
          </a:stretch>
        </p:blipFill>
        <p:spPr>
          <a:xfrm>
            <a:off x="3834496" y="3284984"/>
            <a:ext cx="4559496" cy="2812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342900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Беседа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«Снеговик, снеговик – ты с детства к холоду привык»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4581128"/>
            <a:ext cx="2520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«Витамины в нашей жизни»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5373216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«Здоровье в порядке, спасибо зарядке»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764704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Беседа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«как правильно накрыть стол»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844824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«Врачи – наши помощники»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270892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«Каша – пища наша»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31_09534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7349" b="21930"/>
          <a:stretch>
            <a:fillRect/>
          </a:stretch>
        </p:blipFill>
        <p:spPr>
          <a:xfrm>
            <a:off x="3491880" y="4437112"/>
            <a:ext cx="4923603" cy="1678805"/>
          </a:xfrm>
          <a:prstGeom prst="rect">
            <a:avLst/>
          </a:prstGeom>
        </p:spPr>
      </p:pic>
      <p:pic>
        <p:nvPicPr>
          <p:cNvPr id="5" name="Рисунок 4" descr="IMG_20180123_07232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8001" b="10101"/>
          <a:stretch>
            <a:fillRect/>
          </a:stretch>
        </p:blipFill>
        <p:spPr>
          <a:xfrm rot="16200000">
            <a:off x="1332790" y="1465096"/>
            <a:ext cx="2517983" cy="3672409"/>
          </a:xfrm>
          <a:prstGeom prst="rect">
            <a:avLst/>
          </a:prstGeom>
        </p:spPr>
      </p:pic>
      <p:pic>
        <p:nvPicPr>
          <p:cNvPr id="4" name="Рисунок 3" descr="IMG_20180206_12012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21312" b="29976"/>
          <a:stretch>
            <a:fillRect/>
          </a:stretch>
        </p:blipFill>
        <p:spPr>
          <a:xfrm>
            <a:off x="4211960" y="1268760"/>
            <a:ext cx="4211960" cy="11521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620688"/>
            <a:ext cx="71315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художественно – эстетическое</a:t>
            </a:r>
          </a:p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развитие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42429" y="2636912"/>
            <a:ext cx="2885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нод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аппликация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«ширма с фруктами»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37457" y="3501008"/>
            <a:ext cx="2509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Нод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рисование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«яблоко и груша»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869160"/>
            <a:ext cx="22946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разукрашивание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028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12_13123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5113" r="8263"/>
          <a:stretch>
            <a:fillRect/>
          </a:stretch>
        </p:blipFill>
        <p:spPr>
          <a:xfrm>
            <a:off x="4067944" y="3302356"/>
            <a:ext cx="4320479" cy="2800750"/>
          </a:xfrm>
          <a:prstGeom prst="rect">
            <a:avLst/>
          </a:prstGeom>
        </p:spPr>
      </p:pic>
      <p:pic>
        <p:nvPicPr>
          <p:cNvPr id="4" name="Рисунок 3" descr="IMG_20180118_17124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9051" r="11413"/>
          <a:stretch>
            <a:fillRect/>
          </a:stretch>
        </p:blipFill>
        <p:spPr>
          <a:xfrm>
            <a:off x="683567" y="3789040"/>
            <a:ext cx="3243303" cy="2289819"/>
          </a:xfrm>
          <a:prstGeom prst="rect">
            <a:avLst/>
          </a:prstGeom>
        </p:spPr>
      </p:pic>
      <p:pic>
        <p:nvPicPr>
          <p:cNvPr id="5" name="Рисунок 4" descr="IMG_20180212_10422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23750" b="21650"/>
          <a:stretch>
            <a:fillRect/>
          </a:stretch>
        </p:blipFill>
        <p:spPr>
          <a:xfrm>
            <a:off x="5796136" y="734658"/>
            <a:ext cx="2592288" cy="2520521"/>
          </a:xfrm>
          <a:prstGeom prst="rect">
            <a:avLst/>
          </a:prstGeom>
        </p:spPr>
      </p:pic>
      <p:pic>
        <p:nvPicPr>
          <p:cNvPr id="6" name="Рисунок 5" descr="IMG_20180206_115910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0076" r="24800"/>
          <a:stretch>
            <a:fillRect/>
          </a:stretch>
        </p:blipFill>
        <p:spPr>
          <a:xfrm>
            <a:off x="827584" y="764704"/>
            <a:ext cx="2520280" cy="25673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24512" y="908720"/>
            <a:ext cx="16609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Нод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лепка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«овощи»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1988840"/>
            <a:ext cx="1513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«лыжник»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1628800"/>
            <a:ext cx="1396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«фрукты»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2492896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по замыслу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«Слепи для Мойдодыра гигиенические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     принадлежности»</a:t>
            </a:r>
            <a:r>
              <a:rPr lang="ru-RU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115616" y="1405077"/>
            <a:ext cx="7704856" cy="445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Для этого необходимо формировать у детей разносторонние знания и положительные черты характера, совершенствовать физическое развитие.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Педагогам необходимо правильно организовать воспитательно-образовательную работу с детьми дошкольного возраста. 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Надо учитывать возрастные, психологические особенности детей, создавать благоприятные гигиенические условия, оптимальное сочетание разнообразных видов деятельности.                                    Фундамент здоровья человека закладывается в раннем детстве.</a:t>
            </a: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Необходимо также вести постоянный поиск новых форм взаимодействия с семьей воспитанников.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5" name="Рисунок 4" descr="IMG_20180214_160420[1]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3251" r="14563"/>
          <a:stretch>
            <a:fillRect/>
          </a:stretch>
        </p:blipFill>
        <p:spPr>
          <a:xfrm>
            <a:off x="755576" y="764704"/>
            <a:ext cx="3652692" cy="2781604"/>
          </a:xfrm>
          <a:prstGeom prst="rect">
            <a:avLst/>
          </a:prstGeom>
        </p:spPr>
      </p:pic>
      <p:pic>
        <p:nvPicPr>
          <p:cNvPr id="6" name="Рисунок 5" descr="IMG_20180124_11441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1413" r="3538"/>
          <a:stretch>
            <a:fillRect/>
          </a:stretch>
        </p:blipFill>
        <p:spPr>
          <a:xfrm>
            <a:off x="4462940" y="3429000"/>
            <a:ext cx="3956244" cy="26121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99992" y="692696"/>
            <a:ext cx="39025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Познавательное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развитие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3933056"/>
            <a:ext cx="32403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Просмотр презентации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«Ядовитые животные и растения» 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2348880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Просмотр презентации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«виды спорта»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028"/>
            <a:ext cx="9144000" cy="6856972"/>
          </a:xfrm>
          <a:prstGeom prst="rect">
            <a:avLst/>
          </a:prstGeom>
        </p:spPr>
      </p:pic>
      <p:pic>
        <p:nvPicPr>
          <p:cNvPr id="4" name="Рисунок 3" descr="IMG_20160905_15510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9331" r="16925"/>
          <a:stretch>
            <a:fillRect/>
          </a:stretch>
        </p:blipFill>
        <p:spPr>
          <a:xfrm>
            <a:off x="683568" y="3933056"/>
            <a:ext cx="3528392" cy="2162455"/>
          </a:xfrm>
          <a:prstGeom prst="rect">
            <a:avLst/>
          </a:prstGeom>
        </p:spPr>
      </p:pic>
      <p:pic>
        <p:nvPicPr>
          <p:cNvPr id="6" name="Рисунок 5" descr="IMG_20180206_10234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263" t="16343" r="4326"/>
          <a:stretch>
            <a:fillRect/>
          </a:stretch>
        </p:blipFill>
        <p:spPr>
          <a:xfrm>
            <a:off x="4263912" y="3861048"/>
            <a:ext cx="4153631" cy="2232248"/>
          </a:xfrm>
          <a:prstGeom prst="rect">
            <a:avLst/>
          </a:prstGeom>
        </p:spPr>
      </p:pic>
      <p:pic>
        <p:nvPicPr>
          <p:cNvPr id="5" name="Рисунок 4" descr="IMG_20180215_16041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8263" t="17745" r="17713"/>
          <a:stretch>
            <a:fillRect/>
          </a:stretch>
        </p:blipFill>
        <p:spPr>
          <a:xfrm>
            <a:off x="755576" y="764704"/>
            <a:ext cx="4039068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328498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Уроки безопасности по карточкам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2924944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Беседа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«Пожарная безопасность»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94316" y="980728"/>
            <a:ext cx="3917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Беседа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«в гостях у мойдодыра»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29_10355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579671" y="3356992"/>
            <a:ext cx="4808753" cy="2700300"/>
          </a:xfrm>
          <a:prstGeom prst="rect">
            <a:avLst/>
          </a:prstGeom>
        </p:spPr>
      </p:pic>
      <p:pic>
        <p:nvPicPr>
          <p:cNvPr id="4" name="Рисунок 3" descr="IMG_20180129_15415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901" t="17450" r="25588"/>
          <a:stretch>
            <a:fillRect/>
          </a:stretch>
        </p:blipFill>
        <p:spPr>
          <a:xfrm>
            <a:off x="683568" y="764704"/>
            <a:ext cx="2628800" cy="2375580"/>
          </a:xfrm>
          <a:prstGeom prst="rect">
            <a:avLst/>
          </a:prstGeom>
        </p:spPr>
      </p:pic>
      <p:pic>
        <p:nvPicPr>
          <p:cNvPr id="5" name="Рисунок 4" descr="IMG_20180206_10163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3851920" y="764704"/>
            <a:ext cx="4534114" cy="2546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3140968"/>
            <a:ext cx="2736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Определение своего эмоционального состояния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37321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Составление алгоритма одевания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436510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Изучение тела человека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028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07_09241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25850"/>
          <a:stretch>
            <a:fillRect/>
          </a:stretch>
        </p:blipFill>
        <p:spPr>
          <a:xfrm>
            <a:off x="755576" y="764704"/>
            <a:ext cx="4896544" cy="2723079"/>
          </a:xfrm>
          <a:prstGeom prst="rect">
            <a:avLst/>
          </a:prstGeom>
        </p:spPr>
      </p:pic>
      <p:pic>
        <p:nvPicPr>
          <p:cNvPr id="4" name="Рисунок 3" descr="IMG_20180212_09495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0626" t="21952"/>
          <a:stretch>
            <a:fillRect/>
          </a:stretch>
        </p:blipFill>
        <p:spPr>
          <a:xfrm>
            <a:off x="3059832" y="3501008"/>
            <a:ext cx="5370154" cy="2633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836712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Беседа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«Закаливание – путь к здоровью»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933056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Дидактическая игра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«дерево здоровья»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08_15525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6688" t="8001" r="7476"/>
          <a:stretch>
            <a:fillRect/>
          </a:stretch>
        </p:blipFill>
        <p:spPr>
          <a:xfrm>
            <a:off x="611560" y="692696"/>
            <a:ext cx="3403996" cy="2736304"/>
          </a:xfrm>
          <a:prstGeom prst="rect">
            <a:avLst/>
          </a:prstGeom>
        </p:spPr>
      </p:pic>
      <p:pic>
        <p:nvPicPr>
          <p:cNvPr id="4" name="Рисунок 3" descr="IMG_20180208_15570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611560" y="3501008"/>
            <a:ext cx="3528392" cy="2646294"/>
          </a:xfrm>
          <a:prstGeom prst="rect">
            <a:avLst/>
          </a:prstGeom>
        </p:spPr>
      </p:pic>
      <p:pic>
        <p:nvPicPr>
          <p:cNvPr id="5" name="Рисунок 4" descr="IMG_20180124_09494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538" t="19550" r="10626"/>
          <a:stretch>
            <a:fillRect/>
          </a:stretch>
        </p:blipFill>
        <p:spPr>
          <a:xfrm>
            <a:off x="4716016" y="3501008"/>
            <a:ext cx="3672408" cy="2581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20" y="692696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Экспериментирование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«здоровые зубы –  залог здоровья»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996952"/>
            <a:ext cx="2031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1556792"/>
            <a:ext cx="3546612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Видеозал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«Королева зубная щётка»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«Мойдодыр»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«Смешарики»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«Лунтик» </a:t>
            </a:r>
          </a:p>
          <a:p>
            <a:r>
              <a:rPr lang="ru-RU" dirty="0" smtClean="0"/>
              <a:t> 	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20272" y="299695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	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191683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6" name="Рисунок 5" descr="IMG_20180112_15544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r="8245"/>
          <a:stretch>
            <a:fillRect/>
          </a:stretch>
        </p:blipFill>
        <p:spPr>
          <a:xfrm>
            <a:off x="3923928" y="692696"/>
            <a:ext cx="4468048" cy="2734436"/>
          </a:xfrm>
          <a:prstGeom prst="rect">
            <a:avLst/>
          </a:prstGeom>
        </p:spPr>
      </p:pic>
      <p:pic>
        <p:nvPicPr>
          <p:cNvPr id="7" name="Рисунок 6" descr="IMG_20180112_15561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3722"/>
          <a:stretch>
            <a:fillRect/>
          </a:stretch>
        </p:blipFill>
        <p:spPr>
          <a:xfrm>
            <a:off x="755576" y="3424636"/>
            <a:ext cx="5040560" cy="2725131"/>
          </a:xfrm>
          <a:prstGeom prst="rect">
            <a:avLst/>
          </a:prstGeom>
        </p:spPr>
      </p:pic>
      <p:pic>
        <p:nvPicPr>
          <p:cNvPr id="8" name="Рисунок 7" descr="IMG_20180112_16392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6138" r="13776"/>
          <a:stretch>
            <a:fillRect/>
          </a:stretch>
        </p:blipFill>
        <p:spPr>
          <a:xfrm>
            <a:off x="683568" y="764704"/>
            <a:ext cx="3096344" cy="24808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52120" y="3789040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Познавательная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беседа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«Правила пешехода»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028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108_09412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0733"/>
          <a:stretch>
            <a:fillRect/>
          </a:stretch>
        </p:blipFill>
        <p:spPr>
          <a:xfrm>
            <a:off x="2771800" y="3284984"/>
            <a:ext cx="5688632" cy="2851518"/>
          </a:xfrm>
          <a:prstGeom prst="rect">
            <a:avLst/>
          </a:prstGeom>
        </p:spPr>
      </p:pic>
      <p:pic>
        <p:nvPicPr>
          <p:cNvPr id="4" name="Рисунок 3" descr="IMG_20171004_09052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138"/>
          <a:stretch>
            <a:fillRect/>
          </a:stretch>
        </p:blipFill>
        <p:spPr>
          <a:xfrm>
            <a:off x="683568" y="764704"/>
            <a:ext cx="4104456" cy="2748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8024" y="908720"/>
            <a:ext cx="3570144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Экспериментирование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«витаминный салат»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«одежда для куклы Тани»</a:t>
            </a: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4" name="Рисунок 3" descr="IMG_20180213_15483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851920" y="3501008"/>
            <a:ext cx="4572000" cy="2567354"/>
          </a:xfrm>
          <a:prstGeom prst="rect">
            <a:avLst/>
          </a:prstGeom>
        </p:spPr>
      </p:pic>
      <p:pic>
        <p:nvPicPr>
          <p:cNvPr id="5" name="Рисунок 4" descr="IMG_20180213_15491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683568" y="764704"/>
            <a:ext cx="3627600" cy="2037038"/>
          </a:xfrm>
          <a:prstGeom prst="rect">
            <a:avLst/>
          </a:prstGeom>
        </p:spPr>
      </p:pic>
      <p:pic>
        <p:nvPicPr>
          <p:cNvPr id="6" name="Рисунок 5" descr="IMG_20180213_16052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0625" r="13776"/>
          <a:stretch>
            <a:fillRect/>
          </a:stretch>
        </p:blipFill>
        <p:spPr>
          <a:xfrm>
            <a:off x="4932040" y="764704"/>
            <a:ext cx="3492896" cy="2594475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4913094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501008"/>
            <a:ext cx="3325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Дидактические игры</a:t>
            </a:r>
          </a:p>
          <a:p>
            <a:pPr lvl="0"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«знатоки спорта»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852936"/>
            <a:ext cx="3977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летние и зимние виды спорта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551723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«Определи вид спорта»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4869160"/>
            <a:ext cx="280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«Попробуй отгадай»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13_16005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099509" y="3645024"/>
            <a:ext cx="4359935" cy="2448272"/>
          </a:xfrm>
          <a:prstGeom prst="rect">
            <a:avLst/>
          </a:prstGeom>
        </p:spPr>
      </p:pic>
      <p:pic>
        <p:nvPicPr>
          <p:cNvPr id="4" name="Рисунок 3" descr="IMG_20180213_16184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7476" r="20075"/>
          <a:stretch>
            <a:fillRect/>
          </a:stretch>
        </p:blipFill>
        <p:spPr>
          <a:xfrm>
            <a:off x="683567" y="3501008"/>
            <a:ext cx="3365735" cy="2608718"/>
          </a:xfrm>
          <a:prstGeom prst="rect">
            <a:avLst/>
          </a:prstGeom>
        </p:spPr>
      </p:pic>
      <p:pic>
        <p:nvPicPr>
          <p:cNvPr id="5" name="Рисунок 4" descr="IMG_20180214_11260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683568" y="764704"/>
            <a:ext cx="4788024" cy="2688660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580112" y="2996952"/>
            <a:ext cx="2952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Сложи картинку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764704"/>
            <a:ext cx="3325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Дидактические игры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6096" y="1340768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«сложи в корзину фрукты, ягоды, овощи»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14_08034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1650" r="27163"/>
          <a:stretch>
            <a:fillRect/>
          </a:stretch>
        </p:blipFill>
        <p:spPr>
          <a:xfrm>
            <a:off x="5940152" y="3429000"/>
            <a:ext cx="2441147" cy="2678031"/>
          </a:xfrm>
          <a:prstGeom prst="rect">
            <a:avLst/>
          </a:prstGeom>
        </p:spPr>
      </p:pic>
      <p:pic>
        <p:nvPicPr>
          <p:cNvPr id="4" name="Рисунок 3" descr="IMG_20180214_07471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9288" r="23225"/>
          <a:stretch>
            <a:fillRect/>
          </a:stretch>
        </p:blipFill>
        <p:spPr>
          <a:xfrm>
            <a:off x="755576" y="764704"/>
            <a:ext cx="2727534" cy="2664296"/>
          </a:xfrm>
          <a:prstGeom prst="rect">
            <a:avLst/>
          </a:prstGeom>
        </p:spPr>
      </p:pic>
      <p:pic>
        <p:nvPicPr>
          <p:cNvPr id="5" name="Рисунок 4" descr="IMG_20180215_16083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2438" r="20075"/>
          <a:stretch>
            <a:fillRect/>
          </a:stretch>
        </p:blipFill>
        <p:spPr>
          <a:xfrm>
            <a:off x="5854761" y="738058"/>
            <a:ext cx="2533663" cy="2474918"/>
          </a:xfrm>
          <a:prstGeom prst="rect">
            <a:avLst/>
          </a:prstGeom>
        </p:spPr>
      </p:pic>
      <p:pic>
        <p:nvPicPr>
          <p:cNvPr id="6" name="Рисунок 5" descr="IMG_20180215_160902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7713" r="23225"/>
          <a:stretch>
            <a:fillRect/>
          </a:stretch>
        </p:blipFill>
        <p:spPr>
          <a:xfrm>
            <a:off x="755576" y="3573016"/>
            <a:ext cx="2699515" cy="2566607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059832" y="2132856"/>
            <a:ext cx="309634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Кто больше назовет слов о мяче?</a:t>
            </a:r>
            <a:r>
              <a:rPr kumimoji="0" lang="ru-RU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8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393305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«кому нужны эти вещи»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3140968"/>
            <a:ext cx="3325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Дидактические игры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3928" y="501317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«Алгоритм одевания»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112474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«Собираемся на прогулку»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1484784"/>
            <a:ext cx="77768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Систематизировать физкультурно – оздоровительную работу с вовлечением в нее всех участников образовательного процесса для сохранения здоровья воспитанников, снижения заболеваемости.</a:t>
            </a:r>
          </a:p>
          <a:p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Формировать интерес к правилам здоровьесберегающего поведения, привычки здорового образа жизни и желание заботиться о своем здоровье. </a:t>
            </a:r>
          </a:p>
          <a:p>
            <a:endParaRPr lang="ru-RU" sz="2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Привлечь родителей к совместной активной деятельности в вопросах физического воспитания, для формирования основ здорового образа жизни. 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836712"/>
            <a:ext cx="1274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15_15502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067944" y="3676598"/>
            <a:ext cx="4374315" cy="2456346"/>
          </a:xfrm>
          <a:prstGeom prst="rect">
            <a:avLst/>
          </a:prstGeom>
        </p:spPr>
      </p:pic>
      <p:pic>
        <p:nvPicPr>
          <p:cNvPr id="4" name="Рисунок 3" descr="IMG_20180219_15573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683568" y="764704"/>
            <a:ext cx="5040560" cy="283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22920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«Продуктовый магазин»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861048"/>
            <a:ext cx="3325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Дидактические игры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0152" y="119675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«Накорми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себя сам»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4" name="Рисунок 3" descr="IMG_20180216_12171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8501" r="27950"/>
          <a:stretch>
            <a:fillRect/>
          </a:stretch>
        </p:blipFill>
        <p:spPr>
          <a:xfrm>
            <a:off x="683568" y="764704"/>
            <a:ext cx="2880320" cy="3020416"/>
          </a:xfrm>
          <a:prstGeom prst="rect">
            <a:avLst/>
          </a:prstGeom>
        </p:spPr>
      </p:pic>
      <p:pic>
        <p:nvPicPr>
          <p:cNvPr id="5" name="Рисунок 4" descr="IMG_20180126_16150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995937" y="3573017"/>
            <a:ext cx="4392488" cy="2466552"/>
          </a:xfrm>
          <a:prstGeom prst="rect">
            <a:avLst/>
          </a:prstGeom>
        </p:spPr>
      </p:pic>
      <p:pic>
        <p:nvPicPr>
          <p:cNvPr id="6" name="Рисунок 5" descr="IMG_20180213_15595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1812" r="20075"/>
          <a:stretch>
            <a:fillRect/>
          </a:stretch>
        </p:blipFill>
        <p:spPr>
          <a:xfrm>
            <a:off x="4932040" y="692696"/>
            <a:ext cx="3449661" cy="28440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1600" y="5589240"/>
            <a:ext cx="2653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«Овощи - фрукты» 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5085184"/>
            <a:ext cx="1796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ea typeface="Calibri" pitchFamily="34" charset="0"/>
                <a:cs typeface="Arial" pitchFamily="34" charset="0"/>
              </a:rPr>
              <a:t>«Что к чему»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005064"/>
            <a:ext cx="3325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Дидактические игры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1640" y="458112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«Два – пять»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25_11481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635896" y="3429000"/>
            <a:ext cx="4744638" cy="2664296"/>
          </a:xfrm>
          <a:prstGeom prst="rect">
            <a:avLst/>
          </a:prstGeom>
        </p:spPr>
      </p:pic>
      <p:pic>
        <p:nvPicPr>
          <p:cNvPr id="4" name="Рисунок 3" descr="IMG_20180125_12005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755576" y="764704"/>
            <a:ext cx="4616403" cy="2592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3573016"/>
            <a:ext cx="3766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сюжетно-ролевые игры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1556792"/>
            <a:ext cx="2502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«Скорая помощь»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227687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«автобус»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7" name="Рисунок 6" descr="IMG_20180226_11092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2751" b="24800"/>
          <a:stretch>
            <a:fillRect/>
          </a:stretch>
        </p:blipFill>
        <p:spPr>
          <a:xfrm>
            <a:off x="755576" y="1772816"/>
            <a:ext cx="3347864" cy="4319372"/>
          </a:xfrm>
          <a:prstGeom prst="rect">
            <a:avLst/>
          </a:prstGeom>
        </p:spPr>
      </p:pic>
      <p:pic>
        <p:nvPicPr>
          <p:cNvPr id="5" name="Рисунок 4" descr="IMG_20170214_17274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5113" t="6526" r="5113"/>
          <a:stretch>
            <a:fillRect/>
          </a:stretch>
        </p:blipFill>
        <p:spPr>
          <a:xfrm>
            <a:off x="4427984" y="764704"/>
            <a:ext cx="3960440" cy="2315597"/>
          </a:xfrm>
          <a:prstGeom prst="rect">
            <a:avLst/>
          </a:prstGeom>
        </p:spPr>
      </p:pic>
      <p:pic>
        <p:nvPicPr>
          <p:cNvPr id="6" name="Рисунок 5" descr="IMG_20171229_15522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r="12988"/>
          <a:stretch>
            <a:fillRect/>
          </a:stretch>
        </p:blipFill>
        <p:spPr>
          <a:xfrm>
            <a:off x="4860032" y="3789040"/>
            <a:ext cx="3600400" cy="23235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43608" y="1052736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«Парикмахерская»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620688"/>
            <a:ext cx="2218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«Поликлиника»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48478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«День рождения»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3140968"/>
            <a:ext cx="3766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сюжетно-ролевые игры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6972"/>
          </a:xfrm>
          <a:prstGeom prst="rect">
            <a:avLst/>
          </a:prstGeom>
        </p:spPr>
      </p:pic>
      <p:pic>
        <p:nvPicPr>
          <p:cNvPr id="4" name="Рисунок 3" descr="IMG_20180124_17335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755576" y="764704"/>
            <a:ext cx="4477884" cy="2514505"/>
          </a:xfrm>
          <a:prstGeom prst="rect">
            <a:avLst/>
          </a:prstGeom>
        </p:spPr>
      </p:pic>
      <p:pic>
        <p:nvPicPr>
          <p:cNvPr id="5" name="Рисунок 4" descr="IMG_20180129_11121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6526" r="9838"/>
          <a:stretch>
            <a:fillRect/>
          </a:stretch>
        </p:blipFill>
        <p:spPr>
          <a:xfrm>
            <a:off x="3656222" y="3356992"/>
            <a:ext cx="4732203" cy="27549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87624" y="4653136"/>
            <a:ext cx="1538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«Магазин»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836712"/>
            <a:ext cx="34728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сюжетно-ролевые игры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38610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«прачечная»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08_07380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20977" y="724261"/>
            <a:ext cx="3086927" cy="5497268"/>
          </a:xfrm>
          <a:prstGeom prst="rect">
            <a:avLst/>
          </a:prstGeom>
        </p:spPr>
      </p:pic>
      <p:pic>
        <p:nvPicPr>
          <p:cNvPr id="4" name="Рисунок 3" descr="IMG_20180212_07185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5350" r="4326"/>
          <a:stretch>
            <a:fillRect/>
          </a:stretch>
        </p:blipFill>
        <p:spPr>
          <a:xfrm>
            <a:off x="4716016" y="692696"/>
            <a:ext cx="3662388" cy="2560349"/>
          </a:xfrm>
          <a:prstGeom prst="rect">
            <a:avLst/>
          </a:prstGeom>
        </p:spPr>
      </p:pic>
      <p:pic>
        <p:nvPicPr>
          <p:cNvPr id="5" name="Рисунок 4" descr="IMG_20180112_17134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139952" y="3717032"/>
            <a:ext cx="4283968" cy="24056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692696"/>
            <a:ext cx="6324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социально-коммуникативное развитие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587727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Уход за растениями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3284984"/>
            <a:ext cx="2119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мытьё игрушек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119675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Порядок в шкафу 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1028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228_1038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3538" r="7476" b="6526"/>
          <a:stretch>
            <a:fillRect/>
          </a:stretch>
        </p:blipFill>
        <p:spPr>
          <a:xfrm>
            <a:off x="683568" y="764704"/>
            <a:ext cx="5740900" cy="2785115"/>
          </a:xfrm>
          <a:prstGeom prst="rect">
            <a:avLst/>
          </a:prstGeom>
        </p:spPr>
      </p:pic>
      <p:pic>
        <p:nvPicPr>
          <p:cNvPr id="4" name="Рисунок 3" descr="IMG_20180109_111636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6300" r="17713"/>
          <a:stretch>
            <a:fillRect/>
          </a:stretch>
        </p:blipFill>
        <p:spPr>
          <a:xfrm>
            <a:off x="5076056" y="3573016"/>
            <a:ext cx="3355042" cy="2479347"/>
          </a:xfrm>
          <a:prstGeom prst="rect">
            <a:avLst/>
          </a:prstGeom>
        </p:spPr>
      </p:pic>
      <p:pic>
        <p:nvPicPr>
          <p:cNvPr id="5" name="Рисунок 4" descr="IMG_20171228_11051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8500" r="28738"/>
          <a:stretch>
            <a:fillRect/>
          </a:stretch>
        </p:blipFill>
        <p:spPr>
          <a:xfrm>
            <a:off x="683567" y="3645024"/>
            <a:ext cx="2326703" cy="247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1124744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Добрые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дела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3861048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Акция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«каждой пичужке свою кормушку»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212_11200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9331" r="7476"/>
          <a:stretch>
            <a:fillRect/>
          </a:stretch>
        </p:blipFill>
        <p:spPr>
          <a:xfrm>
            <a:off x="755576" y="836712"/>
            <a:ext cx="4507186" cy="2480204"/>
          </a:xfrm>
          <a:prstGeom prst="rect">
            <a:avLst/>
          </a:prstGeom>
        </p:spPr>
      </p:pic>
      <p:pic>
        <p:nvPicPr>
          <p:cNvPr id="4" name="Рисунок 3" descr="IMG_20180126_11313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963" t="14300" r="16925"/>
          <a:stretch>
            <a:fillRect/>
          </a:stretch>
        </p:blipFill>
        <p:spPr>
          <a:xfrm>
            <a:off x="4932040" y="3356992"/>
            <a:ext cx="3471942" cy="2751251"/>
          </a:xfrm>
          <a:prstGeom prst="rect">
            <a:avLst/>
          </a:prstGeom>
        </p:spPr>
      </p:pic>
      <p:pic>
        <p:nvPicPr>
          <p:cNvPr id="5" name="Рисунок 4" descr="IMG_20180123_113709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751" r="24800" b="5124"/>
          <a:stretch>
            <a:fillRect/>
          </a:stretch>
        </p:blipFill>
        <p:spPr>
          <a:xfrm>
            <a:off x="755576" y="3363937"/>
            <a:ext cx="3816424" cy="2806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41277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Игры на прогулке</a:t>
            </a:r>
            <a:endParaRPr lang="ru-RU" sz="2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61024_11245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r="5113"/>
          <a:stretch>
            <a:fillRect/>
          </a:stretch>
        </p:blipFill>
        <p:spPr>
          <a:xfrm>
            <a:off x="683568" y="764704"/>
            <a:ext cx="4258684" cy="2520280"/>
          </a:xfrm>
          <a:prstGeom prst="rect">
            <a:avLst/>
          </a:prstGeom>
        </p:spPr>
      </p:pic>
      <p:pic>
        <p:nvPicPr>
          <p:cNvPr id="5" name="Рисунок 4" descr="IMG_20180215_111111[1].jpg"/>
          <p:cNvPicPr>
            <a:picLocks noChangeAspect="1"/>
          </p:cNvPicPr>
          <p:nvPr/>
        </p:nvPicPr>
        <p:blipFill>
          <a:blip r:embed="rId4" cstate="print"/>
          <a:srcRect t="26900"/>
          <a:stretch>
            <a:fillRect/>
          </a:stretch>
        </p:blipFill>
        <p:spPr>
          <a:xfrm>
            <a:off x="5004048" y="692696"/>
            <a:ext cx="3401260" cy="3315081"/>
          </a:xfrm>
          <a:prstGeom prst="rect">
            <a:avLst/>
          </a:prstGeom>
        </p:spPr>
      </p:pic>
      <p:pic>
        <p:nvPicPr>
          <p:cNvPr id="6" name="Рисунок 5" descr="IMG_20180216_11435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683568" y="3717032"/>
            <a:ext cx="4329358" cy="24311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36096" y="4293096"/>
            <a:ext cx="2806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Игры на прогулке</a:t>
            </a:r>
            <a:endParaRPr lang="ru-RU" sz="2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68144" y="4941168"/>
            <a:ext cx="1921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масленица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206_115511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5350" r="9838"/>
          <a:stretch>
            <a:fillRect/>
          </a:stretch>
        </p:blipFill>
        <p:spPr>
          <a:xfrm>
            <a:off x="3995936" y="2745010"/>
            <a:ext cx="4435956" cy="3329651"/>
          </a:xfrm>
          <a:prstGeom prst="rect">
            <a:avLst/>
          </a:prstGeom>
        </p:spPr>
      </p:pic>
      <p:pic>
        <p:nvPicPr>
          <p:cNvPr id="4" name="Рисунок 3" descr="IMG_20180228_07172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263" t="19148" r="5113"/>
          <a:stretch>
            <a:fillRect/>
          </a:stretch>
        </p:blipFill>
        <p:spPr>
          <a:xfrm>
            <a:off x="683568" y="692696"/>
            <a:ext cx="3856710" cy="2021397"/>
          </a:xfrm>
          <a:prstGeom prst="rect">
            <a:avLst/>
          </a:prstGeom>
        </p:spPr>
      </p:pic>
      <p:pic>
        <p:nvPicPr>
          <p:cNvPr id="5" name="Рисунок 4" descr="IMG_20180314_07462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5113" t="9331"/>
          <a:stretch>
            <a:fillRect/>
          </a:stretch>
        </p:blipFill>
        <p:spPr>
          <a:xfrm>
            <a:off x="4644008" y="731334"/>
            <a:ext cx="3779912" cy="2028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573325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Выставка рисунков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2852936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Консультации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для родителей</a:t>
            </a:r>
            <a:endParaRPr lang="ru-RU" sz="2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780234"/>
            <a:ext cx="3600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«здоровый образ жизни семьи»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«Роль физических упражнений в развитии детей»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«Вся польза витаминов» </a:t>
            </a:r>
            <a:r>
              <a:rPr lang="ru-RU" dirty="0" smtClean="0"/>
              <a:t>	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627784" y="4327068"/>
            <a:ext cx="41034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700808"/>
            <a:ext cx="7560840" cy="4379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развивать представления о человеке, об особенностях здоровья и условиях необходимых для его сохранения (режим, закаливание, физкультура);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формирование у дошкольников начальных представлений о здоровом образе жизни;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Создание условий для реализации потребностей детей в двигательной активности;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воспитание культурно-гигиенических навыков детей;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развитие интереса к физической культуре и спорту;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создание активной позиции родителей по формированию привычки здорового образа жизни в семье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908720"/>
            <a:ext cx="3038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 проекта: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13" name="Рисунок 12" descr="0-02-05-9eb45729c97d29bb03a42ca9c1cbea551b6c329d1293f61b18892bb203e9d3e5_full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3793" t="9051"/>
          <a:stretch>
            <a:fillRect/>
          </a:stretch>
        </p:blipFill>
        <p:spPr>
          <a:xfrm>
            <a:off x="611560" y="3068960"/>
            <a:ext cx="1962553" cy="3104277"/>
          </a:xfrm>
          <a:prstGeom prst="rect">
            <a:avLst/>
          </a:prstGeom>
        </p:spPr>
      </p:pic>
      <p:pic>
        <p:nvPicPr>
          <p:cNvPr id="14" name="Рисунок 13" descr="image (2)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1875" t="9922" r="30313"/>
          <a:stretch>
            <a:fillRect/>
          </a:stretch>
        </p:blipFill>
        <p:spPr>
          <a:xfrm>
            <a:off x="6156176" y="3284984"/>
            <a:ext cx="2232249" cy="2803706"/>
          </a:xfrm>
          <a:prstGeom prst="rect">
            <a:avLst/>
          </a:prstGeom>
        </p:spPr>
      </p:pic>
      <p:pic>
        <p:nvPicPr>
          <p:cNvPr id="15" name="Рисунок 14" descr="20171129_163553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9200" t="12201"/>
          <a:stretch>
            <a:fillRect/>
          </a:stretch>
        </p:blipFill>
        <p:spPr>
          <a:xfrm>
            <a:off x="6732240" y="764704"/>
            <a:ext cx="1692696" cy="2452452"/>
          </a:xfrm>
          <a:prstGeom prst="rect">
            <a:avLst/>
          </a:prstGeom>
        </p:spPr>
      </p:pic>
      <p:pic>
        <p:nvPicPr>
          <p:cNvPr id="6" name="Рисунок 5" descr="DSC04845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4243" t="8144" r="17803"/>
          <a:stretch>
            <a:fillRect/>
          </a:stretch>
        </p:blipFill>
        <p:spPr>
          <a:xfrm>
            <a:off x="3635896" y="3212976"/>
            <a:ext cx="2448272" cy="2910331"/>
          </a:xfrm>
          <a:prstGeom prst="rect">
            <a:avLst/>
          </a:prstGeom>
        </p:spPr>
      </p:pic>
      <p:pic>
        <p:nvPicPr>
          <p:cNvPr id="7" name="Рисунок 6" descr="image (2)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5201" t="35300" r="52800" b="8001"/>
          <a:stretch>
            <a:fillRect/>
          </a:stretch>
        </p:blipFill>
        <p:spPr>
          <a:xfrm>
            <a:off x="1691680" y="692697"/>
            <a:ext cx="1728192" cy="3110744"/>
          </a:xfrm>
          <a:prstGeom prst="rect">
            <a:avLst/>
          </a:prstGeom>
        </p:spPr>
      </p:pic>
      <p:pic>
        <p:nvPicPr>
          <p:cNvPr id="8" name="Рисунок 7" descr="image (6)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rcRect t="14300"/>
          <a:stretch>
            <a:fillRect/>
          </a:stretch>
        </p:blipFill>
        <p:spPr>
          <a:xfrm>
            <a:off x="3923928" y="620688"/>
            <a:ext cx="2232248" cy="25507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03648" y="5733256"/>
            <a:ext cx="300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наши спортсмены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/>
        </p:nvGraphicFramePr>
        <p:xfrm>
          <a:off x="1115616" y="1556792"/>
          <a:ext cx="6864424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987824" y="908720"/>
            <a:ext cx="3119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заболеваемость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2" y="908720"/>
            <a:ext cx="2808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Итоги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56792"/>
            <a:ext cx="7488832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Дети имеют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первичные представления о своем организме, о его строении, назначении отдельных органов, о правильном питании, полезных и вредных привычках, витаминах; </a:t>
            </a:r>
          </a:p>
          <a:p>
            <a:pPr>
              <a:lnSpc>
                <a:spcPts val="26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Дети имеют простейшие представления о мероприятиях, направленных на сохранение здоровья, о факторах способствующих сохранению здоровья; </a:t>
            </a:r>
          </a:p>
          <a:p>
            <a:pPr>
              <a:lnSpc>
                <a:spcPts val="26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Снижение уровня заболеваемости детей; </a:t>
            </a:r>
          </a:p>
          <a:p>
            <a:pPr>
              <a:lnSpc>
                <a:spcPts val="26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Повышение уровня физической готовности;</a:t>
            </a:r>
          </a:p>
          <a:p>
            <a:pPr>
              <a:lnSpc>
                <a:spcPts val="26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Сформирована осознанная потребность в ведении здорового образа жизни; 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2600"/>
              </a:lnSpc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Родители получили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теоретические знания, направленные на сохранение и укрепление здоровья, создание условий для поддержания ЗОЖ в семье, имеют потребность следовать здоровому образу жизни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988840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3810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13500000" scaled="1"/>
                  <a:tileRect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6000" b="1" dirty="0" smtClean="0">
                <a:ln w="3810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13500000" scaled="1"/>
                  <a:tileRect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ЗА ВНИМАНИЕ</a:t>
            </a:r>
            <a:endParaRPr lang="ru-RU" sz="6000" b="1" dirty="0">
              <a:ln w="38100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13500000" scaled="1"/>
                <a:tileRect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mka-dlya-prezentatsii-sport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1052736"/>
            <a:ext cx="4132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Ожидаемый результат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988840"/>
            <a:ext cx="6768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Снижение уровня заболеваемости;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Повышение уровня физической подготовленности;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Сформированность осознанной потребности в ведении здорового образа жизни; </a:t>
            </a:r>
          </a:p>
          <a:p>
            <a:pPr>
              <a:lnSpc>
                <a:spcPts val="2800"/>
              </a:lnSpc>
              <a:buFont typeface="Wingdings" pitchFamily="2" charset="2"/>
              <a:buChar char="§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Благотворное влияние на развитие речи, расширение кругозора, физических и нравственных качеств, сохранение и укрепление здоровья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19_08162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963" t="35976" b="5124"/>
          <a:stretch>
            <a:fillRect/>
          </a:stretch>
        </p:blipFill>
        <p:spPr>
          <a:xfrm>
            <a:off x="683568" y="764704"/>
            <a:ext cx="7683846" cy="2592288"/>
          </a:xfrm>
          <a:prstGeom prst="rect">
            <a:avLst/>
          </a:prstGeom>
        </p:spPr>
      </p:pic>
      <p:pic>
        <p:nvPicPr>
          <p:cNvPr id="4" name="Рисунок 3" descr="IMG_20180112_13003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8500" t="26160"/>
          <a:stretch>
            <a:fillRect/>
          </a:stretch>
        </p:blipFill>
        <p:spPr>
          <a:xfrm>
            <a:off x="683567" y="4005064"/>
            <a:ext cx="4246037" cy="2160240"/>
          </a:xfrm>
          <a:prstGeom prst="rect">
            <a:avLst/>
          </a:prstGeom>
        </p:spPr>
      </p:pic>
      <p:pic>
        <p:nvPicPr>
          <p:cNvPr id="5" name="Рисунок 4" descr="IMG_20180112_13005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7713"/>
          <a:stretch>
            <a:fillRect/>
          </a:stretch>
        </p:blipFill>
        <p:spPr>
          <a:xfrm>
            <a:off x="5220072" y="4005064"/>
            <a:ext cx="3203848" cy="21863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1720" y="620688"/>
            <a:ext cx="499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физическое развитие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3356992"/>
            <a:ext cx="2931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утренняя гимнастика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3573016"/>
            <a:ext cx="2104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проветривание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3645024"/>
            <a:ext cx="2430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обеззараживание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80112_15354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83568" y="836712"/>
            <a:ext cx="2952328" cy="5257570"/>
          </a:xfrm>
          <a:prstGeom prst="rect">
            <a:avLst/>
          </a:prstGeom>
        </p:spPr>
      </p:pic>
      <p:pic>
        <p:nvPicPr>
          <p:cNvPr id="4" name="Рисунок 3" descr="IMG_20180112_15364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508104" y="836712"/>
            <a:ext cx="2936398" cy="5229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7864" y="1124744"/>
            <a:ext cx="24716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гигиенические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процедуры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2-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514"/>
            <a:ext cx="9144000" cy="6856972"/>
          </a:xfrm>
          <a:prstGeom prst="rect">
            <a:avLst/>
          </a:prstGeom>
        </p:spPr>
      </p:pic>
      <p:pic>
        <p:nvPicPr>
          <p:cNvPr id="3" name="Рисунок 2" descr="IMG_20171120_11562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683568" y="692696"/>
            <a:ext cx="3104232" cy="5528083"/>
          </a:xfrm>
          <a:prstGeom prst="rect">
            <a:avLst/>
          </a:prstGeom>
        </p:spPr>
      </p:pic>
      <p:pic>
        <p:nvPicPr>
          <p:cNvPr id="5" name="Рисунок 4" descr="IMG_20180115_08452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0626" r="22438"/>
          <a:stretch>
            <a:fillRect/>
          </a:stretch>
        </p:blipFill>
        <p:spPr>
          <a:xfrm>
            <a:off x="5004048" y="692696"/>
            <a:ext cx="2716194" cy="2278647"/>
          </a:xfrm>
          <a:prstGeom prst="rect">
            <a:avLst/>
          </a:prstGeom>
        </p:spPr>
      </p:pic>
      <p:pic>
        <p:nvPicPr>
          <p:cNvPr id="6" name="Рисунок 5" descr="IMG_20180123_10011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9838" r="8263"/>
          <a:stretch>
            <a:fillRect/>
          </a:stretch>
        </p:blipFill>
        <p:spPr>
          <a:xfrm>
            <a:off x="4211960" y="3284984"/>
            <a:ext cx="4211960" cy="28879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7944" y="2852936"/>
            <a:ext cx="443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сбалансированное питание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915</Words>
  <Application>Microsoft Office PowerPoint</Application>
  <PresentationFormat>Экран (4:3)</PresentationFormat>
  <Paragraphs>220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291</cp:revision>
  <dcterms:created xsi:type="dcterms:W3CDTF">2018-01-27T16:25:20Z</dcterms:created>
  <dcterms:modified xsi:type="dcterms:W3CDTF">2018-03-26T17:50:37Z</dcterms:modified>
</cp:coreProperties>
</file>