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5" r:id="rId4"/>
    <p:sldId id="258" r:id="rId5"/>
    <p:sldId id="285" r:id="rId6"/>
    <p:sldId id="259" r:id="rId7"/>
    <p:sldId id="260" r:id="rId8"/>
    <p:sldId id="264" r:id="rId9"/>
    <p:sldId id="263" r:id="rId10"/>
    <p:sldId id="262" r:id="rId11"/>
    <p:sldId id="261" r:id="rId12"/>
    <p:sldId id="266" r:id="rId13"/>
    <p:sldId id="267" r:id="rId14"/>
    <p:sldId id="269" r:id="rId15"/>
    <p:sldId id="268" r:id="rId16"/>
    <p:sldId id="270" r:id="rId17"/>
    <p:sldId id="271" r:id="rId18"/>
    <p:sldId id="286" r:id="rId19"/>
    <p:sldId id="273" r:id="rId20"/>
    <p:sldId id="275" r:id="rId21"/>
    <p:sldId id="277" r:id="rId22"/>
    <p:sldId id="276" r:id="rId23"/>
    <p:sldId id="274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9" d="100"/>
          <a:sy n="99" d="100"/>
        </p:scale>
        <p:origin x="-324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A40E-91F9-483F-B011-80717EA2A9C6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7E0F-0800-4447-80AF-B5D4389301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A40E-91F9-483F-B011-80717EA2A9C6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7E0F-0800-4447-80AF-B5D4389301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A40E-91F9-483F-B011-80717EA2A9C6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7E0F-0800-4447-80AF-B5D4389301F8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A40E-91F9-483F-B011-80717EA2A9C6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7E0F-0800-4447-80AF-B5D4389301F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A40E-91F9-483F-B011-80717EA2A9C6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7E0F-0800-4447-80AF-B5D4389301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A40E-91F9-483F-B011-80717EA2A9C6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7E0F-0800-4447-80AF-B5D4389301F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A40E-91F9-483F-B011-80717EA2A9C6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7E0F-0800-4447-80AF-B5D4389301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A40E-91F9-483F-B011-80717EA2A9C6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7E0F-0800-4447-80AF-B5D4389301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A40E-91F9-483F-B011-80717EA2A9C6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7E0F-0800-4447-80AF-B5D4389301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A40E-91F9-483F-B011-80717EA2A9C6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7E0F-0800-4447-80AF-B5D4389301F8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A40E-91F9-483F-B011-80717EA2A9C6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7E0F-0800-4447-80AF-B5D4389301F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A46A40E-91F9-483F-B011-80717EA2A9C6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A9AE7E0F-0800-4447-80AF-B5D4389301F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hyperlink" Target="https://infourok.ru/user/falina-galina-ilinichna" TargetMode="External"/><Relationship Id="rId7" Type="http://schemas.openxmlformats.org/officeDocument/2006/relationships/hyperlink" Target="https://cdtdub.schoolrm.ru/life/news/36285/386966/" TargetMode="External"/><Relationship Id="rId2" Type="http://schemas.openxmlformats.org/officeDocument/2006/relationships/hyperlink" Target="https://multiurok.ru/id21539246/file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dtdub.schoolrm.ru/life/news/36285/361541/" TargetMode="External"/><Relationship Id="rId5" Type="http://schemas.openxmlformats.org/officeDocument/2006/relationships/hyperlink" Target="https://cdtdub.schoolrm.ru/life/news/36285/356050/" TargetMode="External"/><Relationship Id="rId4" Type="http://schemas.openxmlformats.org/officeDocument/2006/relationships/hyperlink" Target="https://cdtdub.schoolrm.ru/life/news/36285/312343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3412976"/>
          </a:xfrm>
        </p:spPr>
        <p:txBody>
          <a:bodyPr>
            <a:normAutofit fontScale="90000"/>
          </a:bodyPr>
          <a:lstStyle/>
          <a:p>
            <a:r>
              <a:rPr lang="ru-RU" sz="9600" dirty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br>
              <a:rPr lang="ru-RU" sz="9600" dirty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педагога </a:t>
            </a:r>
            <a:r>
              <a:rPr lang="ru-RU" sz="2200" dirty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дополнительного образования</a:t>
            </a:r>
            <a:br>
              <a:rPr lang="ru-RU" sz="2200" dirty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МБУДО «Центр детского творчества»</a:t>
            </a:r>
            <a:br>
              <a:rPr lang="ru-RU" sz="2200" dirty="0" smtClean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Дубёнского</a:t>
            </a:r>
            <a:r>
              <a:rPr lang="ru-RU" sz="2200" dirty="0" smtClean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 Республики Мордовия</a:t>
            </a:r>
            <a:br>
              <a:rPr lang="ru-RU" sz="2200" dirty="0" smtClean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err="1" smtClean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Фалиной</a:t>
            </a:r>
            <a:r>
              <a:rPr lang="ru-RU" sz="3100" dirty="0" smtClean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 Галины Ильиничны</a:t>
            </a:r>
            <a:br>
              <a:rPr lang="ru-RU" sz="3100" dirty="0" smtClean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(материал-представление на аттестацию педагогического работника,</a:t>
            </a:r>
            <a:br>
              <a:rPr lang="ru-RU" sz="1800" dirty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претендующего на высшую квалификационную категорию</a:t>
            </a:r>
            <a:r>
              <a:rPr lang="ru-RU" sz="1800" dirty="0" smtClean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1800" dirty="0" smtClean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2020г.</a:t>
            </a:r>
            <a:r>
              <a:rPr lang="ru-RU" sz="1800" dirty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933055"/>
            <a:ext cx="6400800" cy="1096145"/>
          </a:xfrm>
        </p:spPr>
        <p:txBody>
          <a:bodyPr/>
          <a:lstStyle/>
          <a:p>
            <a:endParaRPr lang="ru-RU" dirty="0" smtClean="0"/>
          </a:p>
          <a:p>
            <a:endParaRPr lang="ru-RU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189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87656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админ\Desktop\Фалина Галина\Арктур-2017. Москва\IMG_250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28800"/>
            <a:ext cx="3816424" cy="508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админ\Desktop\Фалина Галина\Арктур-2017. Москва\IMG_25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8639"/>
            <a:ext cx="3956473" cy="527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78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админ\Desktop\Фалина Галина\Центр детского творчества\грамоты\IMG_15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3644267" cy="48586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дмин\Desktop\Фалина Галина\Центр детского творчества\грамоты\IMG_37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429347"/>
            <a:ext cx="3307520" cy="44097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дмин\Desktop\Фалина Галина\Центр детского творчества\грамоты\Игушкина  Дубенский ДДТ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168" y="-243408"/>
            <a:ext cx="3383209" cy="44933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админ\Desktop\Фалина Галина\Центр детского творчества\грамоты\Игушкина дубенки ддт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598868"/>
            <a:ext cx="3290435" cy="451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15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132" y="126937"/>
            <a:ext cx="4671219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30" y="116633"/>
            <a:ext cx="439326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4788024" y="4437112"/>
            <a:ext cx="3888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501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админ\Desktop\Фалина Галина\Центр детского творчества\грамоты\IMG_15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25121" cy="429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\Desktop\Фалина Галина\Центр детского творчества\грамоты\IMG_230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852936"/>
            <a:ext cx="3088903" cy="411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\Desktop\Фалина Галина\Центр детского творчества\грамоты\IMG_32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567" y="7851"/>
            <a:ext cx="3058011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дмин\Desktop\Фалина Галина\Центр детского творчества\грамоты\IMG_4584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54" y="3068960"/>
            <a:ext cx="2980457" cy="397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админ\Desktop\Фалина Галина\Центр детского творчества\грамоты\флора Увин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578" y="0"/>
            <a:ext cx="302433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админ\Desktop\Фалина Галина\Центр детского творчества\грамоты\диплом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56792"/>
            <a:ext cx="3040030" cy="421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33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idx="1"/>
          </p:nvPr>
        </p:nvSpPr>
        <p:spPr>
          <a:xfrm>
            <a:off x="4355976" y="1268760"/>
            <a:ext cx="4320480" cy="5256584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ru-RU" dirty="0" smtClean="0"/>
              <a:t>1 . Публикация авторских разработок на образовательной площадке «</a:t>
            </a:r>
            <a:r>
              <a:rPr lang="ru-RU" dirty="0" err="1" smtClean="0"/>
              <a:t>Мультиурок</a:t>
            </a:r>
            <a:r>
              <a:rPr lang="ru-RU" dirty="0" smtClean="0"/>
              <a:t>» - </a:t>
            </a:r>
            <a:r>
              <a:rPr lang="ru-RU" dirty="0"/>
              <a:t> </a:t>
            </a:r>
            <a:r>
              <a:rPr lang="en-US" b="1" u="sng" dirty="0">
                <a:latin typeface="Times New Roman" pitchFamily="18" charset="0"/>
                <a:cs typeface="Times New Roman" pitchFamily="18" charset="0"/>
                <a:hlinkClick r:id="rId2"/>
              </a:rPr>
              <a:t>https://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multiurok.ru/id21539246/files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r>
              <a:rPr lang="ru-RU" dirty="0" smtClean="0">
                <a:solidFill>
                  <a:schemeClr val="bg1"/>
                </a:solidFill>
              </a:rPr>
              <a:t>2.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smtClean="0"/>
              <a:t>Публикация разработок на образовательном портале России «ИНФОУРОК» - </a:t>
            </a:r>
            <a:r>
              <a:rPr lang="en-US" b="1" dirty="0">
                <a:latin typeface="Times New Roman" pitchFamily="18" charset="0"/>
                <a:cs typeface="Times New Roman" pitchFamily="18" charset="0"/>
                <a:hlinkClick r:id="rId3"/>
              </a:rPr>
              <a:t>https://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infourok.ru/user/falina-galina-ilinichna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l"/>
            <a:r>
              <a:rPr lang="ru-RU" dirty="0" smtClean="0">
                <a:solidFill>
                  <a:prstClr val="white"/>
                </a:solidFill>
              </a:rPr>
              <a:t>3.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smtClean="0"/>
              <a:t>Публикация статей о проведенных мероприятиях на сайте ЦДТ – </a:t>
            </a:r>
          </a:p>
          <a:p>
            <a:pPr algn="l"/>
            <a:r>
              <a:rPr lang="ru-RU" b="1" u="sng" dirty="0">
                <a:solidFill>
                  <a:srgbClr val="0000FF"/>
                </a:solidFill>
                <a:latin typeface="Times New Roman"/>
                <a:ea typeface="Calibri"/>
                <a:hlinkClick r:id="rId4"/>
              </a:rPr>
              <a:t>https://cdtdub.schoolrm.ru/life/news/36285/312343/</a:t>
            </a:r>
            <a:r>
              <a:rPr lang="ru-RU" b="1" dirty="0">
                <a:latin typeface="Times New Roman"/>
                <a:ea typeface="Calibri"/>
              </a:rPr>
              <a:t> </a:t>
            </a:r>
            <a:endParaRPr lang="ru-RU" b="1" dirty="0" smtClean="0">
              <a:latin typeface="Times New Roman"/>
              <a:ea typeface="Calibri"/>
            </a:endParaRPr>
          </a:p>
          <a:p>
            <a:pPr algn="l"/>
            <a:r>
              <a:rPr lang="ru-RU" b="1" u="sng" dirty="0">
                <a:solidFill>
                  <a:srgbClr val="0000FF"/>
                </a:solidFill>
                <a:latin typeface="Times New Roman"/>
                <a:ea typeface="Calibri"/>
                <a:hlinkClick r:id="rId5"/>
              </a:rPr>
              <a:t>https://cdtdub.schoolrm.ru/life/news/36285/356050/</a:t>
            </a:r>
            <a:r>
              <a:rPr lang="ru-RU" b="1" dirty="0">
                <a:latin typeface="Times New Roman"/>
                <a:ea typeface="Calibri"/>
              </a:rPr>
              <a:t> </a:t>
            </a:r>
            <a:endParaRPr lang="ru-RU" b="1" dirty="0" smtClean="0">
              <a:latin typeface="Times New Roman"/>
              <a:ea typeface="Calibri"/>
            </a:endParaRPr>
          </a:p>
          <a:p>
            <a:pPr algn="l"/>
            <a:r>
              <a:rPr lang="ru-RU" b="1" u="sng" dirty="0">
                <a:solidFill>
                  <a:srgbClr val="0000FF"/>
                </a:solidFill>
                <a:latin typeface="Times New Roman"/>
                <a:ea typeface="Calibri"/>
                <a:hlinkClick r:id="rId6"/>
              </a:rPr>
              <a:t>https://cdtdub.schoolrm.ru/life/news/36285/361541</a:t>
            </a:r>
            <a:r>
              <a:rPr lang="ru-RU" b="1" u="sng" dirty="0" smtClean="0">
                <a:solidFill>
                  <a:srgbClr val="0000FF"/>
                </a:solidFill>
                <a:latin typeface="Times New Roman"/>
                <a:ea typeface="Calibri"/>
                <a:hlinkClick r:id="rId6"/>
              </a:rPr>
              <a:t>/</a:t>
            </a:r>
            <a:r>
              <a:rPr lang="ru-RU" b="1" u="sng" dirty="0" smtClean="0">
                <a:solidFill>
                  <a:srgbClr val="0000FF"/>
                </a:solidFill>
                <a:latin typeface="Times New Roman"/>
                <a:ea typeface="Calibri"/>
              </a:rPr>
              <a:t> </a:t>
            </a:r>
          </a:p>
          <a:p>
            <a:pPr algn="l"/>
            <a:r>
              <a:rPr lang="ru-RU" b="1" u="sng" dirty="0">
                <a:solidFill>
                  <a:srgbClr val="0000FF"/>
                </a:solidFill>
                <a:latin typeface="Times New Roman"/>
                <a:ea typeface="Calibri"/>
                <a:hlinkClick r:id="rId7"/>
              </a:rPr>
              <a:t>https://cdtdub.schoolrm.ru/life/news/36285/386966/</a:t>
            </a:r>
            <a:r>
              <a:rPr lang="ru-RU" b="1" dirty="0">
                <a:latin typeface="Times New Roman"/>
                <a:ea typeface="Calibri"/>
              </a:rPr>
              <a:t> </a:t>
            </a:r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>
            <a:normAutofit/>
          </a:bodyPr>
          <a:lstStyle/>
          <a:p>
            <a:r>
              <a:rPr lang="ru-RU" sz="2800" dirty="0"/>
              <a:t>4. Наличие публикаций</a:t>
            </a:r>
            <a:endParaRPr lang="ru-RU" sz="2000" dirty="0"/>
          </a:p>
        </p:txBody>
      </p:sp>
      <p:pic>
        <p:nvPicPr>
          <p:cNvPr id="4098" name="Picture 2" descr="F:\аттестация 2020\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4017199" cy="556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40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/>
          </a:bodyPr>
          <a:lstStyle/>
          <a:p>
            <a:endParaRPr lang="ru-RU" sz="2800" dirty="0"/>
          </a:p>
        </p:txBody>
      </p:sp>
      <p:pic>
        <p:nvPicPr>
          <p:cNvPr id="3074" name="Picture 2" descr="C:\Users\админ\Downloads\Свидетельство проекта infourok.ru №ИХ2845444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5925"/>
            <a:ext cx="3168352" cy="448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админ\Downloads\Свидетельство _Изучение особенностей топонимики этнографических объектов села Дубенки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564904"/>
            <a:ext cx="3168352" cy="448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админ\Desktop\Фалина Галина\Центр детского творчества\грамоты\Сертификат Фалина Галина Ильинична (3).pn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452" y="85577"/>
            <a:ext cx="3505548" cy="495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98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5. </a:t>
            </a:r>
            <a:r>
              <a:rPr lang="ru-RU" sz="2400" dirty="0"/>
              <a:t>Наличие </a:t>
            </a:r>
            <a:r>
              <a:rPr lang="ru-RU" sz="2400" dirty="0" smtClean="0"/>
              <a:t>авторских программ, методических пособий</a:t>
            </a:r>
            <a:endParaRPr lang="ru-RU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62" y="1484784"/>
            <a:ext cx="380221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704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79208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6. Выступления на заседаниях методических советов, научно-практических конференциях, семинарах, секциях, форумах.</a:t>
            </a:r>
            <a:endParaRPr lang="ru-RU" sz="20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39552" y="1412776"/>
            <a:ext cx="7920880" cy="5184576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</a:t>
            </a:r>
            <a:r>
              <a:rPr lang="ru-RU" u="sng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</a:p>
          <a:p>
            <a:pPr algn="l"/>
            <a:r>
              <a:rPr lang="ru-RU" sz="190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1. Секционное </a:t>
            </a:r>
            <a:r>
              <a:rPr lang="ru-RU" sz="1900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заседание педагогов дополнительного образования, 2017 </a:t>
            </a:r>
            <a:r>
              <a:rPr lang="ru-RU" sz="190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г. - </a:t>
            </a:r>
            <a:r>
              <a:rPr lang="ru-RU" sz="1900" kern="5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Andale Sans UI"/>
              </a:rPr>
              <a:t>«Работа </a:t>
            </a:r>
            <a:r>
              <a:rPr lang="ru-RU" sz="1900" kern="50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Andale Sans UI"/>
              </a:rPr>
              <a:t>с одаренными детьми в системе дополнительного образования</a:t>
            </a:r>
            <a:r>
              <a:rPr lang="ru-RU" sz="1900" kern="5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Andale Sans UI"/>
              </a:rPr>
              <a:t>».</a:t>
            </a:r>
          </a:p>
          <a:p>
            <a:pPr algn="l"/>
            <a:r>
              <a:rPr lang="ru-RU" sz="190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2. Секционное </a:t>
            </a:r>
            <a:r>
              <a:rPr lang="ru-RU" sz="1900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заседание педагогов дополнительного образования, </a:t>
            </a:r>
            <a:r>
              <a:rPr lang="ru-RU" sz="190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2019 </a:t>
            </a:r>
            <a:r>
              <a:rPr lang="ru-RU" sz="1900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г. </a:t>
            </a:r>
            <a:r>
              <a:rPr lang="ru-RU" sz="190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- </a:t>
            </a:r>
            <a:r>
              <a:rPr lang="ru-RU" sz="1900" kern="5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Andale Sans UI"/>
              </a:rPr>
              <a:t>«</a:t>
            </a:r>
            <a:r>
              <a:rPr lang="ru-RU" sz="1900" kern="50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Andale Sans UI"/>
              </a:rPr>
              <a:t>Мониторинг эффективности воспитательной деятельности и личностных результатов учащихся в образовательных организациях и учреждениях дополнительного образования</a:t>
            </a:r>
            <a:r>
              <a:rPr lang="ru-RU" sz="1900" kern="5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Andale Sans UI"/>
              </a:rPr>
              <a:t>».</a:t>
            </a:r>
          </a:p>
          <a:p>
            <a:r>
              <a:rPr lang="ru-RU" sz="1900" u="sng" kern="50" dirty="0" smtClean="0">
                <a:solidFill>
                  <a:schemeClr val="accent2">
                    <a:lumMod val="75000"/>
                  </a:schemeClr>
                </a:solidFill>
                <a:latin typeface="Times New Roman"/>
              </a:rPr>
              <a:t>Уровень образовательной организации:</a:t>
            </a:r>
          </a:p>
          <a:p>
            <a:pPr algn="l"/>
            <a:r>
              <a:rPr lang="ru-RU" sz="1900" kern="50" dirty="0" smtClean="0">
                <a:solidFill>
                  <a:schemeClr val="accent2">
                    <a:lumMod val="75000"/>
                  </a:schemeClr>
                </a:solidFill>
                <a:latin typeface="Times New Roman"/>
              </a:rPr>
              <a:t>1. </a:t>
            </a:r>
            <a:r>
              <a:rPr lang="ru-RU" sz="1900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Заседание методического объединения педагогов дополнительного образования художественного творчества, </a:t>
            </a:r>
            <a:r>
              <a:rPr lang="ru-RU" sz="190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2017г.- </a:t>
            </a:r>
            <a:r>
              <a:rPr lang="ru-RU" sz="1900" kern="50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Andale Sans UI"/>
              </a:rPr>
              <a:t>«Проекты и образовательные события в системе дополнительного </a:t>
            </a:r>
            <a:r>
              <a:rPr lang="ru-RU" sz="1900" kern="5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Andale Sans UI"/>
              </a:rPr>
              <a:t>образования».</a:t>
            </a:r>
          </a:p>
          <a:p>
            <a:pPr algn="l"/>
            <a:r>
              <a:rPr lang="ru-RU" sz="1900" kern="50" dirty="0" smtClean="0">
                <a:solidFill>
                  <a:schemeClr val="accent2">
                    <a:lumMod val="75000"/>
                  </a:schemeClr>
                </a:solidFill>
                <a:latin typeface="Times New Roman"/>
              </a:rPr>
              <a:t>2. </a:t>
            </a:r>
            <a:r>
              <a:rPr lang="ru-RU" sz="1900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Заседание методического объединения педагогов дополнительного образования художественного творчества, </a:t>
            </a:r>
            <a:r>
              <a:rPr lang="ru-RU" sz="190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2018г. - </a:t>
            </a:r>
            <a:r>
              <a:rPr lang="ru-RU" sz="1900" kern="50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Andale Sans UI"/>
              </a:rPr>
              <a:t>«Система экологического образования: организация работы по формированию экологического сознания личности</a:t>
            </a:r>
            <a:r>
              <a:rPr lang="ru-RU" sz="1900" kern="5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Andale Sans UI"/>
              </a:rPr>
              <a:t>».</a:t>
            </a:r>
          </a:p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1900" kern="50" dirty="0" smtClean="0">
                <a:solidFill>
                  <a:schemeClr val="accent2">
                    <a:lumMod val="75000"/>
                  </a:schemeClr>
                </a:solidFill>
                <a:latin typeface="Times New Roman"/>
              </a:rPr>
              <a:t>3. </a:t>
            </a:r>
            <a:r>
              <a:rPr lang="ru-RU" sz="1900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Заседание методического объединения педагогов дополнительного образования художественного творчества, </a:t>
            </a:r>
            <a:r>
              <a:rPr lang="ru-RU" sz="190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2019г. - </a:t>
            </a:r>
            <a:r>
              <a:rPr lang="ru-RU" sz="1900" kern="5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Andale Sans UI"/>
              </a:rPr>
              <a:t>«Учет </a:t>
            </a:r>
            <a:r>
              <a:rPr lang="ru-RU" sz="1900" kern="50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Andale Sans UI"/>
              </a:rPr>
              <a:t>возрастных перцептивных особенностей детей и подростков </a:t>
            </a:r>
            <a:r>
              <a:rPr lang="ru-RU" sz="1900" kern="5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Andale Sans UI"/>
              </a:rPr>
              <a:t> при </a:t>
            </a:r>
            <a:r>
              <a:rPr lang="ru-RU" sz="1900" kern="50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Andale Sans UI"/>
              </a:rPr>
              <a:t>организации занятий в системе дополнительного образования</a:t>
            </a:r>
            <a:r>
              <a:rPr lang="ru-RU" sz="1900" kern="5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Andale Sans UI"/>
              </a:rPr>
              <a:t>».</a:t>
            </a:r>
          </a:p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1900" kern="50" dirty="0" smtClean="0">
                <a:solidFill>
                  <a:schemeClr val="accent2">
                    <a:lumMod val="75000"/>
                  </a:schemeClr>
                </a:solidFill>
                <a:latin typeface="Times New Roman"/>
              </a:rPr>
              <a:t>4. </a:t>
            </a:r>
            <a:r>
              <a:rPr lang="ru-RU" sz="1900" dirty="0" smtClean="0">
                <a:solidFill>
                  <a:srgbClr val="4584D3">
                    <a:lumMod val="75000"/>
                  </a:srgbClr>
                </a:solidFill>
                <a:latin typeface="Times New Roman"/>
                <a:ea typeface="Times New Roman"/>
              </a:rPr>
              <a:t>Заседание </a:t>
            </a:r>
            <a:r>
              <a:rPr lang="ru-RU" sz="1900" dirty="0">
                <a:solidFill>
                  <a:srgbClr val="4584D3">
                    <a:lumMod val="75000"/>
                  </a:srgbClr>
                </a:solidFill>
                <a:latin typeface="Times New Roman"/>
                <a:ea typeface="Times New Roman"/>
              </a:rPr>
              <a:t>методического объединения педагогов дополнительного образования художественного творчества, </a:t>
            </a:r>
            <a:r>
              <a:rPr lang="ru-RU" sz="1900" dirty="0" smtClean="0">
                <a:solidFill>
                  <a:srgbClr val="4584D3">
                    <a:lumMod val="75000"/>
                  </a:srgbClr>
                </a:solidFill>
                <a:latin typeface="Times New Roman"/>
                <a:ea typeface="Times New Roman"/>
              </a:rPr>
              <a:t>2020г. – «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Детско-юношеский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туризм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».</a:t>
            </a:r>
            <a:endParaRPr lang="ru-RU" sz="19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98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400" dirty="0"/>
          </a:p>
        </p:txBody>
      </p:sp>
      <p:pic>
        <p:nvPicPr>
          <p:cNvPr id="5122" name="Picture 2" descr="F:\аттестация 2020\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35644"/>
            <a:ext cx="4561299" cy="63223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аттестация 2020\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71751"/>
            <a:ext cx="4104456" cy="56890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45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7. Проведение мастер-классов, открытых мероприятий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676655" y="1700808"/>
            <a:ext cx="3822192" cy="442567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Уровень образовательной организации: </a:t>
            </a:r>
          </a:p>
          <a:p>
            <a:pPr marL="0" indent="0" algn="ctr">
              <a:buNone/>
            </a:pPr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ru-RU" sz="2000" dirty="0" smtClean="0">
                <a:latin typeface="Times New Roman"/>
                <a:ea typeface="Times New Roman"/>
              </a:rPr>
              <a:t>Открытое </a:t>
            </a:r>
            <a:r>
              <a:rPr lang="ru-RU" sz="2000" dirty="0">
                <a:latin typeface="Times New Roman"/>
                <a:ea typeface="Times New Roman"/>
              </a:rPr>
              <a:t>занятие объединения «Мой край» в рамках  проведения недели художественного творчества, посвящённое Году экологии в </a:t>
            </a:r>
            <a:r>
              <a:rPr lang="ru-RU" sz="2000" dirty="0" smtClean="0">
                <a:latin typeface="Times New Roman"/>
                <a:ea typeface="Times New Roman"/>
              </a:rPr>
              <a:t>России, 2017г.</a:t>
            </a:r>
          </a:p>
          <a:p>
            <a:pPr marL="457200" indent="-457200">
              <a:buAutoNum type="arabicPeriod"/>
            </a:pPr>
            <a:r>
              <a:rPr lang="ru-RU" sz="2000" kern="50" dirty="0">
                <a:latin typeface="Times New Roman"/>
                <a:ea typeface="Andale Sans UI"/>
              </a:rPr>
              <a:t>Открытое воспитательное </a:t>
            </a:r>
            <a:r>
              <a:rPr lang="ru-RU" sz="2000" kern="50" dirty="0" smtClean="0">
                <a:latin typeface="Times New Roman"/>
                <a:ea typeface="Andale Sans UI"/>
              </a:rPr>
              <a:t>мероприятие объединения «Мой край» </a:t>
            </a:r>
            <a:r>
              <a:rPr lang="ru-RU" sz="2000" kern="50" dirty="0">
                <a:latin typeface="Times New Roman"/>
                <a:ea typeface="Andale Sans UI"/>
              </a:rPr>
              <a:t>ко Дню </a:t>
            </a:r>
            <a:r>
              <a:rPr lang="ru-RU" sz="2000" kern="50" dirty="0" smtClean="0">
                <a:latin typeface="Times New Roman"/>
                <a:ea typeface="Andale Sans UI"/>
              </a:rPr>
              <a:t>птиц «Птичий звездный час», 2017г.</a:t>
            </a:r>
          </a:p>
          <a:p>
            <a:pPr marL="457200" indent="-457200">
              <a:buAutoNum type="arabicPeriod"/>
            </a:pPr>
            <a:r>
              <a:rPr lang="ru-RU" sz="2000" kern="50" dirty="0">
                <a:latin typeface="Times New Roman"/>
                <a:ea typeface="Andale Sans UI"/>
              </a:rPr>
              <a:t>Открытое занятие объединения «Мой край» </a:t>
            </a:r>
            <a:r>
              <a:rPr lang="ru-RU" sz="2000" dirty="0">
                <a:latin typeface="Times New Roman"/>
                <a:ea typeface="Times New Roman"/>
              </a:rPr>
              <a:t>в рамках  проведения недели художественного </a:t>
            </a:r>
            <a:r>
              <a:rPr lang="ru-RU" sz="2000" dirty="0" smtClean="0">
                <a:latin typeface="Times New Roman"/>
                <a:ea typeface="Times New Roman"/>
              </a:rPr>
              <a:t>творчества, 2018г.</a:t>
            </a:r>
          </a:p>
          <a:p>
            <a:pPr marL="457200" indent="-457200">
              <a:buAutoNum type="arabicPeriod"/>
            </a:pPr>
            <a:r>
              <a:rPr lang="ru-RU" sz="2000" kern="50" dirty="0">
                <a:latin typeface="Times New Roman"/>
                <a:ea typeface="Andale Sans UI"/>
              </a:rPr>
              <a:t>Открытое мероприятие объединения «ЮИД»  </a:t>
            </a:r>
            <a:r>
              <a:rPr lang="ru-RU" sz="2000" dirty="0">
                <a:latin typeface="Times New Roman"/>
                <a:ea typeface="Times New Roman"/>
              </a:rPr>
              <a:t>в рамках  проведения недели художественного </a:t>
            </a:r>
            <a:r>
              <a:rPr lang="ru-RU" sz="2000" dirty="0" smtClean="0">
                <a:latin typeface="Times New Roman"/>
                <a:ea typeface="Times New Roman"/>
              </a:rPr>
              <a:t>творчества, 2019г.</a:t>
            </a:r>
            <a:endParaRPr lang="ru-RU" sz="2000" dirty="0"/>
          </a:p>
        </p:txBody>
      </p:sp>
      <p:pic>
        <p:nvPicPr>
          <p:cNvPr id="6146" name="Picture 2" descr="F:\аттестация 2020\1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84784"/>
            <a:ext cx="3740470" cy="51845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84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>
            <a:normAutofit/>
          </a:bodyPr>
          <a:lstStyle/>
          <a:p>
            <a:r>
              <a:rPr lang="ru-RU" sz="2800" b="1" dirty="0" err="1" smtClean="0"/>
              <a:t>Фалина</a:t>
            </a:r>
            <a:r>
              <a:rPr lang="ru-RU" sz="2800" b="1" dirty="0" smtClean="0"/>
              <a:t> Галина Ильинична</a:t>
            </a:r>
            <a:endParaRPr lang="ru-RU" sz="2800" b="1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4572000" y="1268760"/>
            <a:ext cx="4248472" cy="5328592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endParaRPr lang="ru-RU" sz="2300" b="1" dirty="0" smtClean="0">
              <a:solidFill>
                <a:srgbClr val="2517D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300" b="1" dirty="0">
              <a:solidFill>
                <a:srgbClr val="2517D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300" b="1" dirty="0">
              <a:solidFill>
                <a:srgbClr val="2517D7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ru-RU" sz="2900" b="1" dirty="0" smtClean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2900" b="1" dirty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рождения: </a:t>
            </a:r>
            <a:r>
              <a:rPr lang="ru-RU" sz="2900" b="1" dirty="0" smtClean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22.11.1975г</a:t>
            </a:r>
            <a:r>
              <a:rPr lang="ru-RU" sz="2900" b="1" dirty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900" b="1" dirty="0" smtClean="0">
              <a:solidFill>
                <a:srgbClr val="2517D7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ru-RU" sz="2900" b="1" dirty="0" smtClean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2900" b="1" dirty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: высшее,  МГПИ </a:t>
            </a:r>
            <a:r>
              <a:rPr lang="ru-RU" sz="2900" b="1" dirty="0" err="1" smtClean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им.М.Е.Евсевьева</a:t>
            </a:r>
            <a:r>
              <a:rPr lang="ru-RU" sz="2900" b="1" dirty="0" smtClean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, 1998г. ; </a:t>
            </a:r>
          </a:p>
          <a:p>
            <a:pPr>
              <a:lnSpc>
                <a:spcPct val="120000"/>
              </a:lnSpc>
              <a:buNone/>
            </a:pPr>
            <a:r>
              <a:rPr lang="ru-RU" sz="2900" b="1" dirty="0" smtClean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учитель биологии и химии.</a:t>
            </a:r>
            <a:endParaRPr lang="ru-RU" sz="2900" b="1" dirty="0">
              <a:solidFill>
                <a:srgbClr val="2517D7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ru-RU" sz="2900" b="1" dirty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2900" b="1" dirty="0" smtClean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22 года</a:t>
            </a:r>
            <a:endParaRPr lang="ru-RU" sz="2900" b="1" dirty="0">
              <a:solidFill>
                <a:srgbClr val="2517D7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ru-RU" sz="2900" b="1" dirty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Стаж педагогической </a:t>
            </a:r>
            <a:r>
              <a:rPr lang="ru-RU" sz="2900" b="1" dirty="0" smtClean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работы: 22 года</a:t>
            </a:r>
            <a:endParaRPr lang="ru-RU" sz="2900" b="1" dirty="0">
              <a:solidFill>
                <a:srgbClr val="2517D7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ru-RU" sz="2900" b="1" dirty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Стаж работы в данном учреждении: </a:t>
            </a:r>
            <a:r>
              <a:rPr lang="ru-RU" sz="2900" b="1" dirty="0" smtClean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2900" b="1" dirty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>
              <a:lnSpc>
                <a:spcPct val="120000"/>
              </a:lnSpc>
              <a:buNone/>
            </a:pPr>
            <a:r>
              <a:rPr lang="ru-RU" sz="2900" b="1" dirty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Должность: педагог дополнительного образования </a:t>
            </a:r>
          </a:p>
          <a:p>
            <a:pPr>
              <a:lnSpc>
                <a:spcPct val="120000"/>
              </a:lnSpc>
              <a:buNone/>
            </a:pPr>
            <a:r>
              <a:rPr lang="ru-RU" sz="2900" b="1" dirty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2900" b="1" dirty="0" smtClean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первая</a:t>
            </a:r>
            <a:endParaRPr lang="ru-RU" sz="2900" b="1" dirty="0">
              <a:solidFill>
                <a:srgbClr val="2517D7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ru-RU" sz="2900" b="1" dirty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Приказ </a:t>
            </a:r>
            <a:r>
              <a:rPr lang="ru-RU" sz="2900" b="1" dirty="0" smtClean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№ 1231 </a:t>
            </a:r>
            <a:r>
              <a:rPr lang="ru-RU" sz="2900" b="1" dirty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2900" b="1" dirty="0" smtClean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22.12.2015г</a:t>
            </a:r>
            <a:r>
              <a:rPr lang="ru-RU" sz="2900" b="1" dirty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20000"/>
              </a:lnSpc>
              <a:buNone/>
            </a:pPr>
            <a:r>
              <a:rPr lang="ru-RU" sz="2900" b="1" dirty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</a:t>
            </a:r>
            <a:r>
              <a:rPr lang="ru-RU" sz="2900" b="1" dirty="0" smtClean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опыта: </a:t>
            </a:r>
          </a:p>
          <a:p>
            <a:pPr>
              <a:lnSpc>
                <a:spcPct val="120000"/>
              </a:lnSpc>
              <a:buNone/>
            </a:pPr>
            <a:r>
              <a:rPr lang="ru-RU" sz="2900" b="1" dirty="0" smtClean="0">
                <a:solidFill>
                  <a:srgbClr val="2517D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smtClean="0">
                <a:solidFill>
                  <a:srgbClr val="2517D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en-US" sz="2900" b="1" dirty="0">
                <a:solidFill>
                  <a:srgbClr val="2517D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://cdtdub.schoolrm.ru/sveden/employees/36319/307127/</a:t>
            </a:r>
            <a:endParaRPr lang="ru-RU" sz="2900" b="1" dirty="0">
              <a:solidFill>
                <a:srgbClr val="2517D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27" name="Picture 3" descr="C:\Users\админ\Desktop\Фалина Галина\Центр детского творчества\на конкурс Сердце\IMG_1048er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04864"/>
            <a:ext cx="3105824" cy="30963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38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/>
          <a:lstStyle/>
          <a:p>
            <a:r>
              <a:rPr lang="ru-RU" sz="2800" dirty="0" smtClean="0"/>
              <a:t>8. Экспертная деятельность</a:t>
            </a:r>
            <a:endParaRPr lang="ru-RU" dirty="0"/>
          </a:p>
        </p:txBody>
      </p:sp>
      <p:pic>
        <p:nvPicPr>
          <p:cNvPr id="7170" name="Picture 2" descr="F:\аттестация 2020\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052736"/>
            <a:ext cx="4032448" cy="55892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64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9. Общественно-педагогическая активность педагога: участие в комиссиях, педагогических сообществах, в жюри конкурсов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56792"/>
            <a:ext cx="3568267" cy="493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F:\аттестация 2020\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3651357" cy="50610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48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7" name="Picture 3" descr="C:\Users\админ\Desktop\аттестация 2020г\IMG_31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3276764" cy="43690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\Desktop\аттестация 2020г\IMG_317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286" y="1998355"/>
            <a:ext cx="3556955" cy="47426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20688"/>
            <a:ext cx="3888431" cy="53955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543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500" dirty="0" smtClean="0"/>
              <a:t>10. Наставничество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210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211960" y="1340768"/>
            <a:ext cx="4608512" cy="4785395"/>
          </a:xfrm>
        </p:spPr>
        <p:txBody>
          <a:bodyPr>
            <a:normAutofit fontScale="77500" lnSpcReduction="20000"/>
          </a:bodyPr>
          <a:lstStyle/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None/>
            </a:pPr>
            <a:r>
              <a:rPr lang="ru-RU" sz="2600" b="1" dirty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-наличие системы воспитательной работы;</a:t>
            </a:r>
          </a:p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None/>
            </a:pPr>
            <a:r>
              <a:rPr lang="ru-RU" sz="2600" b="1" dirty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-применение средств диагностики;</a:t>
            </a:r>
          </a:p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None/>
            </a:pPr>
            <a:r>
              <a:rPr lang="ru-RU" sz="2600" b="1" dirty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-организация индивидуального подхода;</a:t>
            </a:r>
          </a:p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None/>
            </a:pPr>
            <a:r>
              <a:rPr lang="ru-RU" sz="2600" b="1" dirty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-динамика межличностных отношений;</a:t>
            </a:r>
          </a:p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None/>
            </a:pPr>
            <a:r>
              <a:rPr lang="ru-RU" sz="2600" b="1" dirty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-отсутствие или уменьшение количества пропусков занятий;</a:t>
            </a:r>
          </a:p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None/>
            </a:pPr>
            <a:r>
              <a:rPr lang="ru-RU" sz="2600" b="1" dirty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-отлаженная система взаимодействия с родителями;</a:t>
            </a:r>
          </a:p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None/>
            </a:pPr>
            <a:r>
              <a:rPr lang="ru-RU" sz="2600" b="1" dirty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-отсутствие жалоб родителей;</a:t>
            </a:r>
          </a:p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None/>
            </a:pPr>
            <a:r>
              <a:rPr lang="ru-RU" sz="2600" b="1" dirty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-реализация сберегающих здоровье технологий в воспитательном процессе;</a:t>
            </a:r>
          </a:p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None/>
            </a:pPr>
            <a:r>
              <a:rPr lang="ru-RU" sz="2600" b="1" dirty="0">
                <a:solidFill>
                  <a:srgbClr val="2517D7"/>
                </a:solidFill>
                <a:latin typeface="Times New Roman" pitchFamily="18" charset="0"/>
                <a:cs typeface="Times New Roman" pitchFamily="18" charset="0"/>
              </a:rPr>
              <a:t>-духовно-нравственное воспитание и народные традиции.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11. Позитивные результаты  работы с детьми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22312"/>
            <a:ext cx="3960440" cy="5499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8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 descr="F:\аттестация 2020\1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08" y="548680"/>
            <a:ext cx="4156078" cy="57606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:\аттестация 2020\1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73738"/>
            <a:ext cx="4104456" cy="56890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70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412776"/>
            <a:ext cx="7408333" cy="4713387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AutoNum type="arabicPeriod"/>
            </a:pPr>
            <a:r>
              <a:rPr lang="ru-RU" dirty="0" smtClean="0"/>
              <a:t>Муниципальный  конкурс профессионального мастерства «Сердце отдаю детям» среди педагогов дополнительного образования - 1 место, 2019г.</a:t>
            </a:r>
          </a:p>
          <a:p>
            <a:pPr marL="457200" indent="-457200">
              <a:buAutoNum type="arabicPeriod"/>
            </a:pPr>
            <a:r>
              <a:rPr lang="ru-RU" dirty="0" smtClean="0"/>
              <a:t>Республиканский конкурс дополнительных общеобразовательных (общеразвивающих) программ туристско-краеведческой направленности в номинации «Дополнительные общеобразовательные программы туристско-краеведческой направленности» - 1 место, 2018г.</a:t>
            </a:r>
          </a:p>
          <a:p>
            <a:pPr marL="457200" indent="-457200">
              <a:buAutoNum type="arabicPeriod"/>
            </a:pPr>
            <a:r>
              <a:rPr lang="ru-RU" dirty="0" smtClean="0"/>
              <a:t>Участие в </a:t>
            </a:r>
            <a:r>
              <a:rPr lang="en-US" dirty="0" smtClean="0"/>
              <a:t>XVI</a:t>
            </a:r>
            <a:r>
              <a:rPr lang="ru-RU" dirty="0" smtClean="0"/>
              <a:t> Всероссийском конкурсе методических материалов в помощь организаторам туристско-краеведческой и экскурсионной работы с обучающимися, воспитанниками, 2019г. </a:t>
            </a:r>
          </a:p>
          <a:p>
            <a:pPr marL="457200" indent="-457200">
              <a:buAutoNum type="arabicPeriod"/>
            </a:pPr>
            <a:r>
              <a:rPr lang="ru-RU" dirty="0" smtClean="0"/>
              <a:t>Республиканский творческий конкурс по краеведению «Салют, Победа!» в номинации «Мы в той войне победили…» - 3 место, 2020г.</a:t>
            </a:r>
          </a:p>
          <a:p>
            <a:pPr marL="457200" indent="-457200">
              <a:buAutoNum type="arabicPeriod"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12. Участие педагога в профессиональных конкурсах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4666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админ\Desktop\Фалина Галина\Центр детского творчества\грамоты\IMG_45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3" y="316"/>
            <a:ext cx="3057774" cy="407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админ\Desktop\аттестация 2020г\Фалина скан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052736"/>
            <a:ext cx="3420815" cy="47415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админ\Desktop\аттестация 2020г\Фалина скан\фалина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818" y="2481607"/>
            <a:ext cx="3288702" cy="470651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56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13. Награды и поощрения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админ\Desktop\аттестация 2020г\Фалина скан\IMG_31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29" y="1371331"/>
            <a:ext cx="3595479" cy="47939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админ\Desktop\аттестация 2020г\Фалина скан\IMG_31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073" y="1371331"/>
            <a:ext cx="3601094" cy="48014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12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админ\Desktop\аттестация 2020г\Фалина скан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49"/>
            <a:ext cx="3341834" cy="46320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админ\Desktop\аттестация 2020г\Фалина скан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628800"/>
            <a:ext cx="3705492" cy="51360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админ\Desktop\Фалина Галина\Центр детского творчества\грамоты\Благодарность за активную помощь ekologia-rossii.ru №7045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529040"/>
            <a:ext cx="3058892" cy="432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9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/>
          </a:bodyPr>
          <a:lstStyle/>
          <a:p>
            <a:r>
              <a:rPr lang="ru-RU" sz="2800" dirty="0"/>
              <a:t>1.Реализация образовательных программ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0728"/>
            <a:ext cx="4104456" cy="5689088"/>
          </a:xfrm>
          <a:ln>
            <a:solidFill>
              <a:schemeClr val="tx1"/>
            </a:solidFill>
          </a:ln>
        </p:spPr>
      </p:pic>
      <p:pic>
        <p:nvPicPr>
          <p:cNvPr id="1027" name="Picture 3" descr="F:\аттестация 2020\6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0728"/>
            <a:ext cx="4113378" cy="57014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42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</a:t>
            </a:r>
            <a:br>
              <a:rPr lang="ru-RU" dirty="0" smtClean="0"/>
            </a:br>
            <a:r>
              <a:rPr lang="ru-RU" dirty="0" smtClean="0"/>
              <a:t>ЗА ВНИМАНИЕ!</a:t>
            </a: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913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txBody>
          <a:bodyPr>
            <a:normAutofit/>
          </a:bodyPr>
          <a:lstStyle/>
          <a:p>
            <a:endParaRPr lang="ru-RU" sz="2800" dirty="0"/>
          </a:p>
        </p:txBody>
      </p:sp>
      <p:pic>
        <p:nvPicPr>
          <p:cNvPr id="2050" name="Picture 2" descr="F:\аттестация 2020\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3977582" cy="5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аттестация 2020\8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6672"/>
            <a:ext cx="3888432" cy="538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3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1.Реализация образовательных программ</a:t>
            </a:r>
            <a:endParaRPr lang="ru-RU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14" y="1844824"/>
            <a:ext cx="3500221" cy="42813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137" y="1916832"/>
            <a:ext cx="3294476" cy="4209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52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1.Реализация </a:t>
            </a:r>
            <a:r>
              <a:rPr lang="ru-RU" sz="2800" dirty="0"/>
              <a:t>образовательных программ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85" y="2348880"/>
            <a:ext cx="3077080" cy="37772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070" y="2276872"/>
            <a:ext cx="3308609" cy="38492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61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7449821" cy="47824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826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2. Результаты участия в инновационной (экспериментальной)  деятельности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44008" y="2420888"/>
            <a:ext cx="41044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Участие в реализации плана работы МБОУ «Дубенская СОШ» как муниципальной экспериментальной площадки по теме: «Формирование личности кадета МЧС в условиях образовательной системы школы» через  реализацию дополнительной общеобразовательной (общеразвивающей) программы дополнительного образования детей  </a:t>
            </a:r>
            <a:r>
              <a:rPr lang="ru-RU" dirty="0" smtClean="0">
                <a:solidFill>
                  <a:srgbClr val="0070C0"/>
                </a:solidFill>
              </a:rPr>
              <a:t>«Юный краевед»  </a:t>
            </a:r>
            <a:r>
              <a:rPr lang="ru-RU" dirty="0">
                <a:solidFill>
                  <a:srgbClr val="0070C0"/>
                </a:solidFill>
              </a:rPr>
              <a:t>в 2017-2018 и </a:t>
            </a:r>
            <a:r>
              <a:rPr lang="ru-RU" dirty="0" smtClean="0">
                <a:solidFill>
                  <a:srgbClr val="0070C0"/>
                </a:solidFill>
              </a:rPr>
              <a:t>2019-2020 учебных годах.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Picture 2" descr="F:\аттестация 2020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3960440" cy="54894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34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424936" cy="5472608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                        </a:t>
            </a:r>
            <a:r>
              <a:rPr lang="ru-RU" sz="1800" u="sng" dirty="0" smtClean="0">
                <a:solidFill>
                  <a:schemeClr val="accent2">
                    <a:lumMod val="75000"/>
                  </a:schemeClr>
                </a:solidFill>
              </a:rPr>
              <a:t>Всероссийский уровень:</a:t>
            </a:r>
            <a:r>
              <a:rPr lang="ru-RU" sz="1800" u="sng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1800" u="sng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1. Всероссийский конкурс-фестиваль обучающихся организаций общего и дополнительного образования детей «АРКТУР» , </a:t>
            </a:r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</a:rPr>
              <a:t>Игушкина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 Кристина- з место, 2017г.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1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2. Всероссийский 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интернет-конкурс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для детей «Узнавай-ка! Дети», </a:t>
            </a:r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</a:rPr>
              <a:t>Игушкина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 Кристина -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диплом 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I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степени,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2016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год.</a:t>
            </a:r>
            <a:br>
              <a:rPr lang="ru-RU" sz="1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                     </a:t>
            </a:r>
            <a:r>
              <a:rPr lang="ru-RU" sz="1800" u="sng" dirty="0" smtClean="0">
                <a:solidFill>
                  <a:schemeClr val="accent2">
                    <a:lumMod val="75000"/>
                  </a:schemeClr>
                </a:solidFill>
              </a:rPr>
              <a:t>Республиканский уровень:</a:t>
            </a:r>
            <a:r>
              <a:rPr lang="ru-RU" sz="1800" u="sng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1800" u="sng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1. Республиканская олимпиада по школьному краеведению </a:t>
            </a:r>
            <a:r>
              <a:rPr lang="ru-RU" sz="1800" smtClean="0">
                <a:solidFill>
                  <a:schemeClr val="accent2">
                    <a:lumMod val="75000"/>
                  </a:schemeClr>
                </a:solidFill>
              </a:rPr>
              <a:t>«Историко-культурное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и природное наследие родного края», </a:t>
            </a:r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</a:rPr>
              <a:t>Игушкина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 Кристина- 2 место, 2016г.</a:t>
            </a:r>
            <a:b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2. Республиканский этап Всероссийской акции «Летопись юннатских дел», посвященный 100-летнему юбилею юннатского движения в России, объединение «Юный краевед», 2018г.</a:t>
            </a:r>
            <a:b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3. Республиканский конкурс творческих краеведческих работ «Мой край родной», </a:t>
            </a:r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</a:rPr>
              <a:t>Игушкина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 Кристина – 2 место, 2019г.</a:t>
            </a:r>
            <a:b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4. Межрегиональный конкурс исследовательских работ по эколого-этнографическому проекту «Дерево земли, на которой я живу», Маскаева Дарья – 2 место, 2020г.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1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                       </a:t>
            </a:r>
            <a:r>
              <a:rPr lang="ru-RU" sz="1800" u="sng" dirty="0" smtClean="0">
                <a:solidFill>
                  <a:schemeClr val="accent2">
                    <a:lumMod val="75000"/>
                  </a:schemeClr>
                </a:solidFill>
              </a:rPr>
              <a:t>Муниципальный уровень:</a:t>
            </a:r>
            <a:r>
              <a:rPr lang="ru-RU" sz="1800" u="sng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1800" u="sng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1. Муниципальный конкурс «Экология. Дети. Творчество», </a:t>
            </a:r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</a:rPr>
              <a:t>Игушкина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 Кристина- 3 место, 2016г.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1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2. Муниципальный конкурс «Защитим лес», </a:t>
            </a:r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</a:rPr>
              <a:t>Фалина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 Алина- 2 место, 2017г.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1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3. Муниципальный конкурс на знание государственной символики РФ-2017, </a:t>
            </a:r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</a:rPr>
              <a:t>Волгушев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 Дмитрий- 1 место.</a:t>
            </a:r>
            <a:b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4.  Муниципальный этап республиканского конкурса творческих краеведческих работ «Мой край родной», </a:t>
            </a:r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</a:rPr>
              <a:t>Игушкина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 Кристина- 1 место, 2019г.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1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800" dirty="0"/>
              <a:t>3 место в муниципальном конкурсе «Пластилиновая ворона», 2018 год</a:t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39552" y="260649"/>
            <a:ext cx="8136904" cy="936104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/>
              <a:t>3. Участие  детей в конкурсах, выставках, турнирах, соревнованиях, акциях, фестивалях.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5618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725</TotalTime>
  <Words>678</Words>
  <Application>Microsoft Office PowerPoint</Application>
  <PresentationFormat>Экран (4:3)</PresentationFormat>
  <Paragraphs>70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Волна</vt:lpstr>
      <vt:lpstr>ПОРТФОЛИО педагога дополнительного образования МБУДО «Центр детского творчества»  Дубёнского муниципального района Республики Мордовия Фалиной Галины Ильиничны   (материал-представление на аттестацию педагогического работника, претендующего на высшую квалификационную категорию) 2020г. </vt:lpstr>
      <vt:lpstr>Фалина Галина Ильинична</vt:lpstr>
      <vt:lpstr>1.Реализация образовательных программ</vt:lpstr>
      <vt:lpstr>Презентация PowerPoint</vt:lpstr>
      <vt:lpstr>1.Реализация образовательных программ</vt:lpstr>
      <vt:lpstr>1.Реализация образовательных программ</vt:lpstr>
      <vt:lpstr>Презентация PowerPoint</vt:lpstr>
      <vt:lpstr>2. Результаты участия в инновационной (экспериментальной)  деятельности</vt:lpstr>
      <vt:lpstr>                                                       Всероссийский уровень: 1. Всероссийский конкурс-фестиваль обучающихся организаций общего и дополнительного образования детей «АРКТУР» , Игушкина Кристина- з место, 2017г. 2. Всероссийский  интернет-конкурс для детей «Узнавай-ка! Дети», Игушкина Кристина - диплом II степени, 2016 год.                                                     Республиканский уровень: 1. Республиканская олимпиада по школьному краеведению «Историко-культурное и природное наследие родного края», Игушкина Кристина- 2 место, 2016г. 2. Республиканский этап Всероссийской акции «Летопись юннатских дел», посвященный 100-летнему юбилею юннатского движения в России, объединение «Юный краевед», 2018г. 3. Республиканский конкурс творческих краеведческих работ «Мой край родной», Игушкина Кристина – 2 место, 2019г. 4. Межрегиональный конкурс исследовательских работ по эколого-этнографическому проекту «Дерево земли, на которой я живу», Маскаева Дарья – 2 место, 2020г.                                                       Муниципальный уровень: 1. Муниципальный конкурс «Экология. Дети. Творчество», Игушкина Кристина- 3 место, 2016г. 2. Муниципальный конкурс «Защитим лес», Фалина Алина- 2 место, 2017г. 3. Муниципальный конкурс на знание государственной символики РФ-2017, Волгушев Дмитрий- 1 место. 4.  Муниципальный этап республиканского конкурса творческих краеведческих работ «Мой край родной», Игушкина Кристина- 1 место, 2019г. 3 место в муниципальном конкурсе «Пластилиновая ворона», 2018 год </vt:lpstr>
      <vt:lpstr>Презентация PowerPoint</vt:lpstr>
      <vt:lpstr>Презентация PowerPoint</vt:lpstr>
      <vt:lpstr>Презентация PowerPoint</vt:lpstr>
      <vt:lpstr>Презентация PowerPoint</vt:lpstr>
      <vt:lpstr>4. Наличие публикаций</vt:lpstr>
      <vt:lpstr>Презентация PowerPoint</vt:lpstr>
      <vt:lpstr>5. Наличие авторских программ, методических пособий</vt:lpstr>
      <vt:lpstr>6. Выступления на заседаниях методических советов, научно-практических конференциях, семинарах, секциях, форумах.</vt:lpstr>
      <vt:lpstr>Презентация PowerPoint</vt:lpstr>
      <vt:lpstr>7. Проведение мастер-классов, открытых мероприятий</vt:lpstr>
      <vt:lpstr>8. Экспертная деятельность</vt:lpstr>
      <vt:lpstr>9. Общественно-педагогическая активность педагога: участие в комиссиях, педагогических сообществах, в жюри конкурсов</vt:lpstr>
      <vt:lpstr>Презентация PowerPoint</vt:lpstr>
      <vt:lpstr>10. Наставничество</vt:lpstr>
      <vt:lpstr>11. Позитивные результаты  работы с детьми</vt:lpstr>
      <vt:lpstr>Презентация PowerPoint</vt:lpstr>
      <vt:lpstr>12. Участие педагога в профессиональных конкурсах</vt:lpstr>
      <vt:lpstr>Презентация PowerPoint</vt:lpstr>
      <vt:lpstr>13. Награды и поощрения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педагога дополнительного образования МБУДО «Центр детского творчества»  Дубёнского муниципального района Республики Мордовия Фалиной Галины Ильиничны   (материал-представление на аттестацию педагогического работника, претендующего на высшую квалификационную категорию)</dc:title>
  <dc:creator>админ</dc:creator>
  <cp:lastModifiedBy>админ</cp:lastModifiedBy>
  <cp:revision>54</cp:revision>
  <dcterms:created xsi:type="dcterms:W3CDTF">2020-09-10T06:12:50Z</dcterms:created>
  <dcterms:modified xsi:type="dcterms:W3CDTF">2020-10-01T19:11:08Z</dcterms:modified>
</cp:coreProperties>
</file>