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4" r:id="rId3"/>
    <p:sldId id="257" r:id="rId4"/>
    <p:sldId id="258" r:id="rId5"/>
    <p:sldId id="279" r:id="rId6"/>
    <p:sldId id="265" r:id="rId7"/>
    <p:sldId id="291" r:id="rId8"/>
    <p:sldId id="305" r:id="rId9"/>
    <p:sldId id="302" r:id="rId10"/>
    <p:sldId id="304" r:id="rId11"/>
    <p:sldId id="264" r:id="rId12"/>
    <p:sldId id="263" r:id="rId13"/>
    <p:sldId id="285" r:id="rId14"/>
    <p:sldId id="262" r:id="rId15"/>
    <p:sldId id="301" r:id="rId16"/>
    <p:sldId id="261" r:id="rId17"/>
    <p:sldId id="260" r:id="rId18"/>
    <p:sldId id="267" r:id="rId19"/>
    <p:sldId id="271" r:id="rId20"/>
    <p:sldId id="281" r:id="rId21"/>
    <p:sldId id="268" r:id="rId22"/>
    <p:sldId id="289" r:id="rId23"/>
    <p:sldId id="292" r:id="rId24"/>
    <p:sldId id="269" r:id="rId25"/>
    <p:sldId id="297" r:id="rId26"/>
    <p:sldId id="296" r:id="rId27"/>
    <p:sldId id="282" r:id="rId28"/>
    <p:sldId id="300" r:id="rId29"/>
    <p:sldId id="270" r:id="rId30"/>
    <p:sldId id="293" r:id="rId31"/>
    <p:sldId id="294" r:id="rId32"/>
    <p:sldId id="295" r:id="rId33"/>
    <p:sldId id="272" r:id="rId34"/>
    <p:sldId id="303" r:id="rId35"/>
    <p:sldId id="275" r:id="rId36"/>
    <p:sldId id="276" r:id="rId37"/>
    <p:sldId id="277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8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6AF3-E146-4E2A-B47B-1DED5F50B937}" type="datetimeFigureOut">
              <a:rPr lang="ru-RU" smtClean="0"/>
              <a:pPr/>
              <a:t>26.03.2023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7578E-480D-4928-BB5F-7333330C7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9685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6AF3-E146-4E2A-B47B-1DED5F50B937}" type="datetimeFigureOut">
              <a:rPr lang="ru-RU" smtClean="0"/>
              <a:pPr/>
              <a:t>26.03.2023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7578E-480D-4928-BB5F-7333330C7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9330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6AF3-E146-4E2A-B47B-1DED5F50B937}" type="datetimeFigureOut">
              <a:rPr lang="ru-RU" smtClean="0"/>
              <a:pPr/>
              <a:t>26.03.2023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7578E-480D-4928-BB5F-7333330C757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95350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6AF3-E146-4E2A-B47B-1DED5F50B937}" type="datetimeFigureOut">
              <a:rPr lang="ru-RU" smtClean="0"/>
              <a:pPr/>
              <a:t>26.03.2023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7578E-480D-4928-BB5F-7333330C7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50802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6AF3-E146-4E2A-B47B-1DED5F50B937}" type="datetimeFigureOut">
              <a:rPr lang="ru-RU" smtClean="0"/>
              <a:pPr/>
              <a:t>26.03.2023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7578E-480D-4928-BB5F-7333330C757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435178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6AF3-E146-4E2A-B47B-1DED5F50B937}" type="datetimeFigureOut">
              <a:rPr lang="ru-RU" smtClean="0"/>
              <a:pPr/>
              <a:t>26.03.2023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7578E-480D-4928-BB5F-7333330C7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3078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6AF3-E146-4E2A-B47B-1DED5F50B937}" type="datetimeFigureOut">
              <a:rPr lang="ru-RU" smtClean="0"/>
              <a:pPr/>
              <a:t>26.03.2023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7578E-480D-4928-BB5F-7333330C7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153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6AF3-E146-4E2A-B47B-1DED5F50B937}" type="datetimeFigureOut">
              <a:rPr lang="ru-RU" smtClean="0"/>
              <a:pPr/>
              <a:t>26.03.2023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7578E-480D-4928-BB5F-7333330C7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9992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6AF3-E146-4E2A-B47B-1DED5F50B937}" type="datetimeFigureOut">
              <a:rPr lang="ru-RU" smtClean="0"/>
              <a:pPr/>
              <a:t>26.03.2023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7578E-480D-4928-BB5F-7333330C7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0540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6AF3-E146-4E2A-B47B-1DED5F50B937}" type="datetimeFigureOut">
              <a:rPr lang="ru-RU" smtClean="0"/>
              <a:pPr/>
              <a:t>26.03.2023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7578E-480D-4928-BB5F-7333330C7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6595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6AF3-E146-4E2A-B47B-1DED5F50B937}" type="datetimeFigureOut">
              <a:rPr lang="ru-RU" smtClean="0"/>
              <a:pPr/>
              <a:t>26.03.2023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7578E-480D-4928-BB5F-7333330C7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6323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6AF3-E146-4E2A-B47B-1DED5F50B937}" type="datetimeFigureOut">
              <a:rPr lang="ru-RU" smtClean="0"/>
              <a:pPr/>
              <a:t>26.03.2023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7578E-480D-4928-BB5F-7333330C7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211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6AF3-E146-4E2A-B47B-1DED5F50B937}" type="datetimeFigureOut">
              <a:rPr lang="ru-RU" smtClean="0"/>
              <a:pPr/>
              <a:t>26.03.2023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7578E-480D-4928-BB5F-7333330C7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589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6AF3-E146-4E2A-B47B-1DED5F50B937}" type="datetimeFigureOut">
              <a:rPr lang="ru-RU" smtClean="0"/>
              <a:pPr/>
              <a:t>26.03.2023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7578E-480D-4928-BB5F-7333330C7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7921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6AF3-E146-4E2A-B47B-1DED5F50B937}" type="datetimeFigureOut">
              <a:rPr lang="ru-RU" smtClean="0"/>
              <a:pPr/>
              <a:t>26.03.2023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7578E-480D-4928-BB5F-7333330C7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3573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6AF3-E146-4E2A-B47B-1DED5F50B937}" type="datetimeFigureOut">
              <a:rPr lang="ru-RU" smtClean="0"/>
              <a:pPr/>
              <a:t>26.03.2023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7578E-480D-4928-BB5F-7333330C7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3925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AD6AF3-E146-4E2A-B47B-1DED5F50B937}" type="datetimeFigureOut">
              <a:rPr lang="ru-RU" smtClean="0"/>
              <a:pPr/>
              <a:t>26.03.2023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CD7578E-480D-4928-BB5F-7333330C7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4272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AE737B-150C-031F-B454-EF79B53B29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2254" y="872704"/>
            <a:ext cx="6942038" cy="1417983"/>
          </a:xfrm>
        </p:spPr>
        <p:txBody>
          <a:bodyPr/>
          <a:lstStyle/>
          <a:p>
            <a:pPr algn="ctr"/>
            <a:r>
              <a:rPr lang="ru-RU" alt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МИНИСТЕРСТВО ОБРАЗОВАНИЯ РЕСПУБЛИКИ МОРДОВИЯ</a:t>
            </a:r>
            <a:br>
              <a:rPr lang="ru-RU" altLang="ru-RU" sz="2000" b="1" dirty="0">
                <a:solidFill>
                  <a:schemeClr val="accent2"/>
                </a:solidFill>
                <a:latin typeface="Times New Roman" pitchFamily="18" charset="0"/>
              </a:rPr>
            </a:br>
            <a:br>
              <a:rPr lang="ru-RU" altLang="ru-RU" sz="2000" b="1" dirty="0">
                <a:solidFill>
                  <a:schemeClr val="accent2"/>
                </a:solidFill>
                <a:latin typeface="Times New Roman" pitchFamily="18" charset="0"/>
              </a:rPr>
            </a:br>
            <a:br>
              <a:rPr lang="ru-RU" altLang="ru-RU" sz="2000" b="1" dirty="0">
                <a:solidFill>
                  <a:schemeClr val="accent2"/>
                </a:solidFill>
                <a:latin typeface="Times New Roman" pitchFamily="18" charset="0"/>
              </a:rPr>
            </a:br>
            <a:r>
              <a:rPr lang="ru-RU" alt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Портфолио</a:t>
            </a:r>
            <a:endParaRPr lang="ru-RU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CC0ED53-DDBC-E937-3C17-162EC7DAEC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6949" y="3393716"/>
            <a:ext cx="7288566" cy="787668"/>
          </a:xfrm>
        </p:spPr>
        <p:txBody>
          <a:bodyPr>
            <a:normAutofit/>
          </a:bodyPr>
          <a:lstStyle/>
          <a:p>
            <a:pPr algn="ctr" eaLnBrk="1" hangingPunct="1">
              <a:buClrTx/>
              <a:buFontTx/>
              <a:buNone/>
            </a:pPr>
            <a:r>
              <a:rPr lang="ru-RU" altLang="ru-RU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САЖИНОЙ ЕЛЕНЫ СЕРГЕЕВНЫ,</a:t>
            </a:r>
          </a:p>
          <a:p>
            <a:pPr eaLnBrk="1" hangingPunct="1">
              <a:buClrTx/>
              <a:buFontTx/>
              <a:buNone/>
            </a:pPr>
            <a:r>
              <a:rPr lang="ru-RU" altLang="ru-RU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воспитателя МАДОУ  «Детский сад №80 комбинированного вида»</a:t>
            </a:r>
          </a:p>
          <a:p>
            <a:endParaRPr lang="ru-RU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C172431-6225-2146-5EAD-944A8E3135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523" y="1078633"/>
            <a:ext cx="2184363" cy="2673970"/>
          </a:xfrm>
          <a:prstGeom prst="rect">
            <a:avLst/>
          </a:prstGeom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FBF37467-C721-32E4-E598-ACD7AE8311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379" y="4394447"/>
            <a:ext cx="6134470" cy="24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 рождения: 15.01.1989 г.</a:t>
            </a:r>
          </a:p>
          <a:p>
            <a:pPr algn="just" eaLnBrk="1" hangingPunct="1">
              <a:buClrTx/>
              <a:buFontTx/>
              <a:buNone/>
            </a:pPr>
            <a:r>
              <a:rPr lang="ru-RU" alt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 </a:t>
            </a:r>
            <a:r>
              <a:rPr lang="ru-RU" altLang="ru-RU" sz="1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высшее, Государственное образовательное учреждение высшего профессионального образования </a:t>
            </a:r>
          </a:p>
          <a:p>
            <a:pPr algn="just" eaLnBrk="1" hangingPunct="1">
              <a:buClrTx/>
              <a:buFontTx/>
              <a:buNone/>
            </a:pPr>
            <a:r>
              <a:rPr lang="ru-RU" altLang="ru-RU" sz="1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«Мордовский государственный педагогический институт им М.Е. </a:t>
            </a:r>
            <a:r>
              <a:rPr lang="ru-RU" altLang="ru-RU" sz="1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endParaRPr lang="ru-RU" altLang="ru-RU" sz="14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buClrTx/>
              <a:buFontTx/>
              <a:buNone/>
            </a:pPr>
            <a:r>
              <a:rPr lang="ru-RU" alt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Специальность: </a:t>
            </a:r>
            <a:r>
              <a:rPr lang="ru-RU" altLang="ru-RU" sz="1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«Педагогика и методика начального образования»</a:t>
            </a:r>
          </a:p>
          <a:p>
            <a:pPr algn="just" eaLnBrk="1" hangingPunct="1">
              <a:buClrTx/>
              <a:buFontTx/>
              <a:buNone/>
            </a:pPr>
            <a:r>
              <a:rPr lang="ru-RU" alt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Квалификация: «</a:t>
            </a:r>
            <a:r>
              <a:rPr lang="ru-RU" altLang="ru-RU" sz="1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Учитель начальных классов»</a:t>
            </a:r>
          </a:p>
          <a:p>
            <a:pPr algn="just" eaLnBrk="1" hangingPunct="1">
              <a:buClrTx/>
              <a:buFontTx/>
              <a:buNone/>
            </a:pPr>
            <a:r>
              <a:rPr lang="ru-RU" alt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выдачи:  </a:t>
            </a:r>
            <a:r>
              <a:rPr lang="ru-RU" altLang="ru-RU" sz="1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30.06.2011 г.</a:t>
            </a:r>
          </a:p>
          <a:p>
            <a:pPr algn="just" eaLnBrk="1" hangingPunct="1">
              <a:buClrTx/>
              <a:buFontTx/>
              <a:buNone/>
            </a:pPr>
            <a:r>
              <a:rPr lang="ru-RU" alt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Общий трудовой стаж:</a:t>
            </a:r>
            <a:r>
              <a:rPr lang="ru-RU" altLang="ru-RU" sz="1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11 лет</a:t>
            </a:r>
          </a:p>
          <a:p>
            <a:pPr algn="just" eaLnBrk="1" hangingPunct="1">
              <a:buClrTx/>
              <a:buFontTx/>
              <a:buNone/>
            </a:pPr>
            <a:r>
              <a:rPr lang="ru-RU" alt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lang="ru-RU" altLang="ru-RU" sz="1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11 лет</a:t>
            </a:r>
          </a:p>
          <a:p>
            <a:pPr algn="just" eaLnBrk="1" hangingPunct="1">
              <a:buClrTx/>
              <a:buFontTx/>
              <a:buNone/>
            </a:pPr>
            <a:r>
              <a:rPr lang="ru-RU" alt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категории: </a:t>
            </a:r>
            <a:r>
              <a:rPr lang="ru-RU" altLang="ru-RU" sz="1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высшая</a:t>
            </a:r>
          </a:p>
          <a:p>
            <a:pPr algn="just" eaLnBrk="1" hangingPunct="1">
              <a:buClrTx/>
              <a:buFontTx/>
              <a:buNone/>
            </a:pPr>
            <a:r>
              <a:rPr lang="ru-RU" alt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последней  аттестации: </a:t>
            </a:r>
            <a:r>
              <a:rPr lang="ru-RU" altLang="ru-RU" sz="1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22.03.2018 г.</a:t>
            </a:r>
          </a:p>
        </p:txBody>
      </p:sp>
    </p:spTree>
    <p:extLst>
      <p:ext uri="{BB962C8B-B14F-4D97-AF65-F5344CB8AC3E}">
        <p14:creationId xmlns:p14="http://schemas.microsoft.com/office/powerpoint/2010/main" val="2488420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87F236-9C98-5279-757D-A01E09797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B8C82B10-77D3-B869-F4CE-5932A3CE8D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388" y="1197463"/>
            <a:ext cx="3940355" cy="558273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DE66A83-2402-5595-C02E-359879FF1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514" y="1270000"/>
            <a:ext cx="3766732" cy="529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485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91D150-6B17-8CA9-4871-12DF903DF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2301" y="2015319"/>
            <a:ext cx="8596668" cy="132080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Результаты участия воспитанников в:</a:t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конкурсах;</a:t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выставках;</a:t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турнирах;</a:t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соревнованиях;</a:t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акциях;</a:t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фестивалях</a:t>
            </a: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1291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48C75A-88D4-1A44-43BE-51610AAB4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u="sng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сети интернет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FD7A1EF-E458-502A-1113-3FB4BA23CD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18" y="1560670"/>
            <a:ext cx="3484123" cy="489954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441C915-7578-AEBF-CB09-FBA2CE0A1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929" y="1498526"/>
            <a:ext cx="3439072" cy="486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0982725-9E4E-611E-9CFD-6740D085BE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289" y="1533946"/>
            <a:ext cx="3439072" cy="486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7291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51BCBFF-7B23-E8C2-5CF2-D6E93C02D4E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325" y="1181223"/>
            <a:ext cx="3926685" cy="543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79399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585710-DB9D-1311-9482-4E7223E12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7895" y="0"/>
            <a:ext cx="6214785" cy="956962"/>
          </a:xfrm>
        </p:spPr>
        <p:txBody>
          <a:bodyPr>
            <a:normAutofit/>
          </a:bodyPr>
          <a:lstStyle/>
          <a:p>
            <a:pPr algn="ctr"/>
            <a:r>
              <a:rPr lang="ru-RU" sz="2400" b="1" u="sng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</a:p>
        </p:txBody>
      </p:sp>
      <p:pic>
        <p:nvPicPr>
          <p:cNvPr id="6146" name="Picture 2" descr="https://upload2.schoolrm.ru/iblock/b88/b886ad0e216a3ed5b8bbca6aeb21844a/65A3083E_A588_4162_8C4E_C72557F43649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14" y="681754"/>
            <a:ext cx="4116175" cy="571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upload2.schoolrm.ru/iblock/e0e/e0e79f10fec2b077e9e583b1a97a6851/C4E5A5AD_348A_4A6E_A502_D648856B577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599" y="773618"/>
            <a:ext cx="4361371" cy="562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01832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D4430C-287E-8834-FD7F-E5A09A951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19705"/>
          </a:xfrm>
        </p:spPr>
        <p:txBody>
          <a:bodyPr>
            <a:normAutofit/>
          </a:bodyPr>
          <a:lstStyle/>
          <a:p>
            <a:pPr algn="ctr"/>
            <a:r>
              <a:rPr lang="ru-RU" sz="2400" b="1" u="sng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  <a:endParaRPr lang="ru-RU" sz="2400" u="sng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FEAB144-4AA1-1C0B-D579-D46A1DE8625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407" y="1255697"/>
            <a:ext cx="3857880" cy="5358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97156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E57CDC-BE9D-430F-8D23-FEE0060B2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277" y="200167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ln w="1143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Выступления на заседаниях методических советов</a:t>
            </a:r>
            <a:r>
              <a:rPr lang="en-US" sz="1800" b="1" dirty="0">
                <a:ln w="1143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1800" b="1" dirty="0">
                <a:ln w="1143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n w="1143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научно-практических конференциях, педагогических чтениях, семинарах, секциях, форумах</a:t>
            </a:r>
            <a:r>
              <a:rPr lang="en-US" sz="1800" b="1" dirty="0">
                <a:ln w="1143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800" b="1" dirty="0">
                <a:ln w="1143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радиопередачах (очно)</a:t>
            </a:r>
            <a:br>
              <a:rPr lang="ru-RU" sz="1800" b="1" dirty="0">
                <a:ln w="1143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C340D8D-C784-A38D-4ABE-43D13C6168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74571" y="1907371"/>
            <a:ext cx="5234943" cy="392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5514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05FECB-3299-21C1-8BB2-7DB1E334A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504" y="159224"/>
            <a:ext cx="8596668" cy="577755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</a:t>
            </a:r>
          </a:p>
        </p:txBody>
      </p:sp>
      <p:pic>
        <p:nvPicPr>
          <p:cNvPr id="3074" name="Picture 2" descr="https://sun9-68.userapi.com/impg/hMB-MBzg22vV7lAH7voy80AybN0fmMsIOgfBFg/GqXqXQoI-jM.jpg?size=810x1080&amp;quality=95&amp;sign=0cedd6740837134ac0c81ffa9d39a9b9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90" y="714417"/>
            <a:ext cx="4607687" cy="6143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2088" y="767886"/>
            <a:ext cx="4567585" cy="609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2949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31925" y="418532"/>
            <a:ext cx="8596668" cy="67329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</a:t>
            </a:r>
          </a:p>
        </p:txBody>
      </p:sp>
      <p:pic>
        <p:nvPicPr>
          <p:cNvPr id="6" name="Объект 4">
            <a:extLst>
              <a:ext uri="{FF2B5EF4-FFF2-40B4-BE49-F238E27FC236}">
                <a16:creationId xmlns:a16="http://schemas.microsoft.com/office/drawing/2014/main" id="{E0DDE30B-FB2D-7104-6109-B7D44769AD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090" y="1033070"/>
            <a:ext cx="4372338" cy="582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024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CD1FAC-AFBC-FFA3-5CA0-A77A1672E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452" y="269357"/>
            <a:ext cx="9454719" cy="823415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Проведение открытых занятий, мастер – классов, мероприятий</a:t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</a:t>
            </a: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3A8956A-2050-C684-9198-49C356B080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1804" y="2219262"/>
            <a:ext cx="5024758" cy="3771709"/>
          </a:xfrm>
          <a:prstGeom prst="rect">
            <a:avLst/>
          </a:prstGeom>
        </p:spPr>
      </p:pic>
      <p:pic>
        <p:nvPicPr>
          <p:cNvPr id="3" name="Picture 2" descr="https://sun9-40.userapi.com/impg/GkEnlaotWhNzkJwWYsVCoTpgwcLNXEmFc3enVA/ZzS9Ba7yv7s.jpg?size=810x1080&amp;quality=95&amp;sign=b4d0770f45a58fb2f0ab24b8ca9718a7&amp;type=album">
            <a:extLst>
              <a:ext uri="{FF2B5EF4-FFF2-40B4-BE49-F238E27FC236}">
                <a16:creationId xmlns:a16="http://schemas.microsoft.com/office/drawing/2014/main" id="{834AE12E-E136-B90F-BE32-30A5A906E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456" y="1592736"/>
            <a:ext cx="3768569" cy="5024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5684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0817980" cy="399803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Участие в инновационной (экспериментальной) деятельности</a:t>
            </a: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6" name="Picture 2" descr="C:\Users\В\Desktop\Сажина Е С\4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2358" y="1216500"/>
            <a:ext cx="4236005" cy="5641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E830B4-8582-981C-8CE2-421DD0E18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032" y="174702"/>
            <a:ext cx="8596668" cy="48235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7. Экспертная деятельность</a:t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u="sng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Интернет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76DBAF0-61AC-9F68-EEDA-2BD5C00EDA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348" y="1200434"/>
            <a:ext cx="3774350" cy="5482864"/>
          </a:xfr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DD37CFA-C2D5-19AC-4279-8762B9C3B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806" y="1200433"/>
            <a:ext cx="3879888" cy="5482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39724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41B203-EBBD-D922-D88A-79D8EBF7A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8928305" cy="80195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n w="1143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Общественно-педагогическая активность педагога, участие в комиссиях, педагогических сообществах</a:t>
            </a:r>
            <a:r>
              <a:rPr lang="en-US" sz="2400" b="1" dirty="0">
                <a:ln w="1143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400" b="1" dirty="0">
                <a:ln w="1143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жюри конкурсов.</a:t>
            </a: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8596D00-DD62-687A-50E3-EC46FCEC0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435" y="1715908"/>
            <a:ext cx="3793344" cy="5053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27681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3972E1-1BD1-2AEE-4243-0B6BF77D4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53375"/>
          </a:xfrm>
        </p:spPr>
        <p:txBody>
          <a:bodyPr>
            <a:noAutofit/>
          </a:bodyPr>
          <a:lstStyle/>
          <a:p>
            <a:pPr algn="ctr"/>
            <a:r>
              <a:rPr lang="ru-RU" sz="24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</a:p>
        </p:txBody>
      </p:sp>
      <p:pic>
        <p:nvPicPr>
          <p:cNvPr id="7" name="Picture 2" descr="https://sun9-57.userapi.com/impg/NR-s7YNS-vk99M2Rem0VWwF93_9N2SeDvuYrkg/kw7EyFMlli4.jpg?size=780x1080&amp;quality=95&amp;sign=8489e95fd2e9ab9d7bc3d25db56b2552&amp;type=album">
            <a:extLst>
              <a:ext uri="{FF2B5EF4-FFF2-40B4-BE49-F238E27FC236}">
                <a16:creationId xmlns:a16="http://schemas.microsoft.com/office/drawing/2014/main" id="{165F034C-8A21-2CCF-2D5C-EABE1045D4B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52" y="1645298"/>
            <a:ext cx="3505057" cy="4853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sun9-27.userapi.com/impg/76SVC6C8Vb5gsBgE9iV_pmvEICn4-jFeFlTLsg/LsB7JEy0msg.jpg?size=828x1080&amp;quality=95&amp;sign=53e9a41f4f11cdc0c252fd4381c9d331&amp;type=album">
            <a:extLst>
              <a:ext uri="{FF2B5EF4-FFF2-40B4-BE49-F238E27FC236}">
                <a16:creationId xmlns:a16="http://schemas.microsoft.com/office/drawing/2014/main" id="{C3040CD2-07EA-17AE-96C9-8EC5E90E9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200" y="1627574"/>
            <a:ext cx="3720753" cy="4853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79701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546696-CBE1-1829-0765-F14F1E983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1"/>
            <a:ext cx="8963816" cy="619958"/>
          </a:xfrm>
        </p:spPr>
        <p:txBody>
          <a:bodyPr>
            <a:noAutofit/>
          </a:bodyPr>
          <a:lstStyle/>
          <a:p>
            <a:pPr algn="ctr"/>
            <a:r>
              <a:rPr lang="ru-RU" sz="2400" b="1" u="sng" dirty="0">
                <a:ln w="1143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</a:t>
            </a:r>
            <a:endParaRPr lang="ru-RU" sz="2400" u="sng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4299D849-C452-67D5-DF66-94616F2A91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6" y="1494593"/>
            <a:ext cx="3571954" cy="5051394"/>
          </a:xfrm>
          <a:prstGeom prst="rect">
            <a:avLst/>
          </a:prstGeom>
        </p:spPr>
      </p:pic>
      <p:pic>
        <p:nvPicPr>
          <p:cNvPr id="3" name="Объект 4">
            <a:extLst>
              <a:ext uri="{FF2B5EF4-FFF2-40B4-BE49-F238E27FC236}">
                <a16:creationId xmlns:a16="http://schemas.microsoft.com/office/drawing/2014/main" id="{11EA4192-8CFE-8CD8-F4B2-DD8DA13850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833" y="2057030"/>
            <a:ext cx="5121122" cy="357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3127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81C08C-E775-CC10-29EC-CE3938E1F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435429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9. Позитивные результаты работы с воспитанниками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351C419-C964-FE39-2058-0974FA45340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57" y="1646630"/>
            <a:ext cx="3685081" cy="490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6D4767A8-78EC-E565-E598-3C35CD79B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557" y="1646630"/>
            <a:ext cx="3685423" cy="490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85563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59CFC9-0827-2114-28FF-D2ADB44D7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4602538B-0406-044A-6336-BBACA83C27D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1148649"/>
            <a:ext cx="3926374" cy="537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3B6A4396-7E79-8368-DCF0-FA913E266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688" y="1137839"/>
            <a:ext cx="3839732" cy="538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21697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000C2D-2A71-2AD0-2AE3-B968936F6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3DFD8E6D-3DD4-7F8B-CE3A-3ABCB4BD0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5" y="1113479"/>
            <a:ext cx="4002104" cy="533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B82FDDB9-79A5-F7B0-748D-FC28789D1DA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874" y="1113479"/>
            <a:ext cx="4002104" cy="5331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70360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30ABAD3E-9003-3389-1DAE-23784F88651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92" y="944348"/>
            <a:ext cx="4122405" cy="549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74D5D9DA-5364-15D5-1934-834C5EFC7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343" y="978762"/>
            <a:ext cx="4096952" cy="545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78F0BC5-EF49-2E5A-0287-A5CACDDE5A1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795" y="189604"/>
            <a:ext cx="4705166" cy="626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39500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9957C2-C488-BE19-2C0F-C0CB8903A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19705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10. Качество взаимодействия с родителями</a:t>
            </a:r>
          </a:p>
        </p:txBody>
      </p:sp>
      <p:pic>
        <p:nvPicPr>
          <p:cNvPr id="3" name="Объект 4">
            <a:extLst>
              <a:ext uri="{FF2B5EF4-FFF2-40B4-BE49-F238E27FC236}">
                <a16:creationId xmlns:a16="http://schemas.microsoft.com/office/drawing/2014/main" id="{5DFCC76F-A480-1036-DDBF-9D0646CC35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8886" y="2123535"/>
            <a:ext cx="5094767" cy="3824258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56D8BD7-347D-CBD6-7078-1A844991DC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31222" y="2123536"/>
            <a:ext cx="5094765" cy="382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8017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\Desktop\Сажина Е С\проек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5744" y="109035"/>
            <a:ext cx="4728079" cy="6573183"/>
          </a:xfrm>
          <a:prstGeom prst="rect">
            <a:avLst/>
          </a:prstGeom>
          <a:noFill/>
        </p:spPr>
      </p:pic>
      <p:pic>
        <p:nvPicPr>
          <p:cNvPr id="5" name="Picture 2" descr="https://sun9-88.userapi.com/impg/NPwmw3hTxM5va02EMdfdkrx7LEM0-sjTYksraA/mc7wQtogeuY.jpg?size=810x1080&amp;quality=95&amp;sign=777dcc4e3885a02e17de789748bb7ed4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64" y="109034"/>
            <a:ext cx="4790076" cy="6573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70043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9DC115-7F1B-D0B1-0CB5-DFC2C28B3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0B5A772-7ED6-EA2D-6217-A9C23EBE1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37" y="1333293"/>
            <a:ext cx="3897089" cy="5191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9543BE-5E96-37B4-5BC6-69C32D055C6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765" y="1333293"/>
            <a:ext cx="3897090" cy="5191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98115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ACB59B-BBF3-3CE2-0045-43A8EA79D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69948FB-116F-EA44-76B4-3255FF3E32C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42" y="1152106"/>
            <a:ext cx="4131939" cy="550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E127A62C-B480-37AA-EAD0-EC3BFFE8D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422" y="1152106"/>
            <a:ext cx="4132323" cy="550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4127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05D76C-2D97-5A8B-F38C-33D4142F8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714C6DEF-DAB9-1FFD-48CE-3A31809C54D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60" y="686894"/>
            <a:ext cx="4335647" cy="577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BDD85D37-10DA-389A-3991-E5B03462C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992" y="609600"/>
            <a:ext cx="4398517" cy="585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74089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11B3D9-602F-FA53-9FEA-B17335356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57452"/>
            <a:ext cx="8596668" cy="916255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Участие педагога в профессиональных конкурсах</a:t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u="sng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сети Интернет</a:t>
            </a: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0F45CE2-FAB2-6A75-CCAD-480B061D17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97" y="1201954"/>
            <a:ext cx="4117745" cy="5398594"/>
          </a:xfr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66CCFB54-BBB1-0897-312F-7B21F90FE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246" y="1403436"/>
            <a:ext cx="3817756" cy="522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82457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DF3B07-C519-5655-5C7E-4DD22D88A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10718"/>
            <a:ext cx="8596668" cy="941033"/>
          </a:xfrm>
        </p:spPr>
        <p:txBody>
          <a:bodyPr>
            <a:normAutofit/>
          </a:bodyPr>
          <a:lstStyle/>
          <a:p>
            <a:pPr algn="ctr"/>
            <a:r>
              <a:rPr lang="ru-RU" sz="2400" b="1" u="sng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уровень</a:t>
            </a:r>
            <a:endParaRPr lang="ru-RU" sz="2400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B495E86-C094-0BCF-8D23-4798EFCB38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60" y="979306"/>
            <a:ext cx="4261282" cy="5631824"/>
          </a:xfrm>
          <a:prstGeom prst="rect">
            <a:avLst/>
          </a:prstGeom>
        </p:spPr>
      </p:pic>
      <p:pic>
        <p:nvPicPr>
          <p:cNvPr id="3" name="Объект 3">
            <a:extLst>
              <a:ext uri="{FF2B5EF4-FFF2-40B4-BE49-F238E27FC236}">
                <a16:creationId xmlns:a16="http://schemas.microsoft.com/office/drawing/2014/main" id="{4E5FBB43-4C9C-C930-3698-2B4992F525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134" y="915458"/>
            <a:ext cx="4201725" cy="569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3288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990295-2389-CF23-1C2B-1CAEEBB16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26922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12. </a:t>
            </a:r>
            <a:r>
              <a:rPr lang="ru-RU" sz="2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и поощрения</a:t>
            </a:r>
            <a:br>
              <a:rPr lang="ru-RU" sz="2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u="sng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сети Интернет</a:t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E4156DE-BE57-6747-B172-BCC38235F51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7868" y="1878825"/>
            <a:ext cx="3409025" cy="481653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335353-2468-B299-64BF-4377680170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490" y="1878825"/>
            <a:ext cx="3491411" cy="493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1216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421791-0364-B747-A2BF-C482AAB39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459475"/>
            <a:ext cx="8596668" cy="809767"/>
          </a:xfrm>
        </p:spPr>
        <p:txBody>
          <a:bodyPr>
            <a:normAutofit/>
          </a:bodyPr>
          <a:lstStyle/>
          <a:p>
            <a:pPr algn="ctr"/>
            <a:r>
              <a:rPr lang="ru-RU" sz="2400" b="1" u="sng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118322"/>
            <a:ext cx="4234994" cy="557788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55786DE-2609-BD7F-E227-69790944E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531" y="1118322"/>
            <a:ext cx="3963819" cy="5280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0160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8AAF48-85D3-28D9-8A3F-BEC1D2BD1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1233" y="0"/>
            <a:ext cx="8596668" cy="805218"/>
          </a:xfrm>
        </p:spPr>
        <p:txBody>
          <a:bodyPr>
            <a:normAutofit/>
          </a:bodyPr>
          <a:lstStyle/>
          <a:p>
            <a:pPr algn="ctr"/>
            <a:r>
              <a:rPr lang="ru-RU" sz="2400" b="1" u="sng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7022C0A-3ECF-ADE4-78A8-0EC47021D2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3951"/>
            <a:ext cx="4722125" cy="6124049"/>
          </a:xfrm>
        </p:spPr>
      </p:pic>
      <p:pic>
        <p:nvPicPr>
          <p:cNvPr id="7170" name="Picture 2" descr="https://upload2.schoolrm.ru/resize_cache/2540594/c3bed4c46e3bebf9034448fed65e7b8e/iblock/b23/b2392f830c0fac6dd560a6c1990592e5/601000C5_94CD_4101_8844_2944977F8C4B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979" y="805218"/>
            <a:ext cx="4435696" cy="591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053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EA1FF8-518F-3295-3869-F01ED7B91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48575"/>
            <a:ext cx="8596668" cy="727969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Наставничество</a:t>
            </a:r>
          </a:p>
        </p:txBody>
      </p:sp>
      <p:pic>
        <p:nvPicPr>
          <p:cNvPr id="6" name="Picture 2" descr="https://sun9-38.userapi.com/impg/thCbZLraphSg8e3pl3CLT-tD2KfFl9-hJ-gbBA/Dwv1aUKH3F4.jpg?size=810x1080&amp;quality=95&amp;sign=e7d156f0b0963142e1edb5651a2c87d0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02" y="924455"/>
            <a:ext cx="4219623" cy="562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В\Desktop\Сажина Е С\наставнич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6412" y="1017187"/>
            <a:ext cx="4153145" cy="55311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02278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4">
            <a:extLst>
              <a:ext uri="{FF2B5EF4-FFF2-40B4-BE49-F238E27FC236}">
                <a16:creationId xmlns:a16="http://schemas.microsoft.com/office/drawing/2014/main" id="{7D19A7D7-9E81-40F3-D408-32974860A2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635" y="286224"/>
            <a:ext cx="4545586" cy="6425375"/>
          </a:xfrm>
        </p:spPr>
      </p:pic>
      <p:pic>
        <p:nvPicPr>
          <p:cNvPr id="7170" name="Picture 2" descr="C:\Users\В\Desktop\Сажина Е С\настав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6197" y="310242"/>
            <a:ext cx="4789960" cy="63792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377425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85C4-985A-C89A-67C1-1C287F743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498" y="172872"/>
            <a:ext cx="8596668" cy="80195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Наличие публикаций</a:t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u="sng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сети Интернет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CCA48AF-5ECF-6974-31EA-7D3C7DFDEA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94" y="2009625"/>
            <a:ext cx="5183018" cy="3663206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DB226E9-99C5-98EF-07EC-D791502AB3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987" y="1344967"/>
            <a:ext cx="3693333" cy="522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0369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3113C6-A644-DB78-000A-3272CF102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u="sng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сети Интернет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3F917F3-A756-9426-D8E2-13EE261252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36" y="1930400"/>
            <a:ext cx="4850256" cy="3428357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74C3359-B624-C2D0-80E3-C93FB2E041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590" y="1484051"/>
            <a:ext cx="3596619" cy="508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5946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856406-51A2-4673-F7A4-73FAE4A9F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5C77B81-296D-3B52-3A0E-D7FF15936F5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998" y="1104144"/>
            <a:ext cx="4213183" cy="561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18063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0839C3-5FA3-A598-5A27-49839DD18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95417"/>
          </a:xfrm>
        </p:spPr>
        <p:txBody>
          <a:bodyPr>
            <a:normAutofit/>
          </a:bodyPr>
          <a:lstStyle/>
          <a:p>
            <a:pPr algn="ctr"/>
            <a:r>
              <a:rPr lang="ru-RU" sz="24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уровень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729C964-DAB6-32EB-8975-6BE87A480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38" y="1202923"/>
            <a:ext cx="3878153" cy="549527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198D177-5FE4-0ED8-0AA7-034016E1A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7022" y="1080855"/>
            <a:ext cx="4057084" cy="5739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114840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551</TotalTime>
  <Words>277</Words>
  <Application>Microsoft Office PowerPoint</Application>
  <PresentationFormat>Широкоэкранный</PresentationFormat>
  <Paragraphs>39</Paragraphs>
  <Slides>37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2" baseType="lpstr">
      <vt:lpstr>Arial</vt:lpstr>
      <vt:lpstr>Times New Roman</vt:lpstr>
      <vt:lpstr>Trebuchet MS</vt:lpstr>
      <vt:lpstr>Wingdings 3</vt:lpstr>
      <vt:lpstr>Аспект</vt:lpstr>
      <vt:lpstr>МИНИСТЕРСТВО ОБРАЗОВАНИЯ РЕСПУБЛИКИ МОРДОВИЯ   Портфолио</vt:lpstr>
      <vt:lpstr>1. Участие в инновационной (экспериментальной) деятельности</vt:lpstr>
      <vt:lpstr>Презентация PowerPoint</vt:lpstr>
      <vt:lpstr> 2. Наставничество</vt:lpstr>
      <vt:lpstr>Презентация PowerPoint</vt:lpstr>
      <vt:lpstr>3. Наличие публикаций В сети Интернет </vt:lpstr>
      <vt:lpstr>В сети Интернет </vt:lpstr>
      <vt:lpstr>Республиканский уровень</vt:lpstr>
      <vt:lpstr>Международный уровень</vt:lpstr>
      <vt:lpstr>Презентация PowerPoint</vt:lpstr>
      <vt:lpstr>4. Результаты участия воспитанников в: конкурсах; выставках; турнирах; соревнованиях; - акциях; - фестивалях</vt:lpstr>
      <vt:lpstr>В сети интернет</vt:lpstr>
      <vt:lpstr>Муниципальный уровень</vt:lpstr>
      <vt:lpstr>Республиканский уровень</vt:lpstr>
      <vt:lpstr>Республиканский уровень</vt:lpstr>
      <vt:lpstr>5. Выступления на заседаниях методических советов,  научно-практических конференциях, педагогических чтениях, семинарах, секциях, форумах, радиопередачах (очно) </vt:lpstr>
      <vt:lpstr>Уровень образовательной организации</vt:lpstr>
      <vt:lpstr>Республиканский уровень</vt:lpstr>
      <vt:lpstr>6. Проведение открытых занятий, мастер – классов, мероприятий Уровень образовательной организации</vt:lpstr>
      <vt:lpstr>7. Экспертная деятельность Интернет</vt:lpstr>
      <vt:lpstr>8. Общественно-педагогическая активность педагога, участие в комиссиях, педагогических сообществах, в жюри конкурсов.</vt:lpstr>
      <vt:lpstr>Муниципальный уровень</vt:lpstr>
      <vt:lpstr>Республиканский уровень</vt:lpstr>
      <vt:lpstr>9. Позитивные результаты работы с воспитанниками</vt:lpstr>
      <vt:lpstr>Презентация PowerPoint</vt:lpstr>
      <vt:lpstr>Презентация PowerPoint</vt:lpstr>
      <vt:lpstr>Презентация PowerPoint</vt:lpstr>
      <vt:lpstr>Презентация PowerPoint</vt:lpstr>
      <vt:lpstr>10. Качество взаимодействия с родителями</vt:lpstr>
      <vt:lpstr>Презентация PowerPoint</vt:lpstr>
      <vt:lpstr>Презентация PowerPoint</vt:lpstr>
      <vt:lpstr>Презентация PowerPoint</vt:lpstr>
      <vt:lpstr>11. Участие педагога в профессиональных конкурсах В сети Интернет</vt:lpstr>
      <vt:lpstr>Международный уровень</vt:lpstr>
      <vt:lpstr>12. Награды и поощрения  В сети Интернет </vt:lpstr>
      <vt:lpstr>Муниципальный уровень</vt:lpstr>
      <vt:lpstr>Республиканский уровень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</dc:creator>
  <cp:lastModifiedBy>Михаил</cp:lastModifiedBy>
  <cp:revision>43</cp:revision>
  <dcterms:created xsi:type="dcterms:W3CDTF">2022-12-13T08:19:09Z</dcterms:created>
  <dcterms:modified xsi:type="dcterms:W3CDTF">2023-03-26T06:17:17Z</dcterms:modified>
</cp:coreProperties>
</file>