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70" r:id="rId5"/>
    <p:sldId id="257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C22520-5140-4E71-886A-D94A24E8D1C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4D56E3-63EC-4347-BAFC-F814215E8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28918" y="4186254"/>
            <a:ext cx="6400800" cy="16002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Учитель-логопед: Катаева Н.И.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285860"/>
            <a:ext cx="6172200" cy="1894362"/>
          </a:xfrm>
        </p:spPr>
        <p:txBody>
          <a:bodyPr>
            <a:normAutofit/>
          </a:bodyPr>
          <a:lstStyle/>
          <a:p>
            <a:r>
              <a:rPr lang="ru-RU" b="0" dirty="0" smtClean="0"/>
              <a:t>Проект «Пальчиками играем – речь развиваем»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Методическое обеспечение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758138" cy="42862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О. А. </a:t>
            </a:r>
            <a:r>
              <a:rPr lang="ru-RU" dirty="0" err="1" smtClean="0"/>
              <a:t>Зажигина</a:t>
            </a:r>
            <a:r>
              <a:rPr lang="ru-RU" dirty="0" smtClean="0"/>
              <a:t>. Игры для развития мелкой моторики рук с использованием нестандартного оборудования. Москва, Детство-Пресс, 2013</a:t>
            </a:r>
          </a:p>
          <a:p>
            <a:pPr algn="just"/>
            <a:r>
              <a:rPr lang="ru-RU" dirty="0" smtClean="0"/>
              <a:t>2. Е. Ю. Тимофеева, Е. И. Чернова, Пальчиковые шаги. Упражнения на развитие мелкой моторики.</a:t>
            </a:r>
          </a:p>
          <a:p>
            <a:pPr algn="just"/>
            <a:r>
              <a:rPr lang="ru-RU" dirty="0" smtClean="0"/>
              <a:t>3. Белая, А. Е., </a:t>
            </a:r>
            <a:r>
              <a:rPr lang="ru-RU" dirty="0" err="1" smtClean="0"/>
              <a:t>Мирясова</a:t>
            </a:r>
            <a:r>
              <a:rPr lang="ru-RU" dirty="0" smtClean="0"/>
              <a:t>, В. И. Пальчиковые игры для развития речи дошкольников. М.:ООО Издательство АСТ, 2000.</a:t>
            </a:r>
          </a:p>
          <a:p>
            <a:pPr algn="just"/>
            <a:r>
              <a:rPr lang="ru-RU" dirty="0" smtClean="0"/>
              <a:t>4. </a:t>
            </a:r>
            <a:r>
              <a:rPr lang="ru-RU" dirty="0" err="1" smtClean="0"/>
              <a:t>Крупенчук</a:t>
            </a:r>
            <a:r>
              <a:rPr lang="ru-RU" dirty="0" smtClean="0"/>
              <a:t>, О. И. Научите меня говорить правильно!: пособие по логопедии для детей и родителей. СПб.: Издательский Дом Литера, 2005.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vaZyse075Q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357686" y="3429000"/>
            <a:ext cx="4429124" cy="3320471"/>
          </a:xfrm>
        </p:spPr>
      </p:pic>
      <p:pic>
        <p:nvPicPr>
          <p:cNvPr id="5" name="Рисунок 4" descr="TZ7fb6UHq1w.jpg"/>
          <p:cNvPicPr>
            <a:picLocks noChangeAspect="1"/>
          </p:cNvPicPr>
          <p:nvPr/>
        </p:nvPicPr>
        <p:blipFill>
          <a:blip r:embed="rId3"/>
          <a:srcRect r="31916"/>
          <a:stretch>
            <a:fillRect/>
          </a:stretch>
        </p:blipFill>
        <p:spPr>
          <a:xfrm>
            <a:off x="4572000" y="214290"/>
            <a:ext cx="3571900" cy="3305178"/>
          </a:xfrm>
          <a:prstGeom prst="rect">
            <a:avLst/>
          </a:prstGeom>
        </p:spPr>
      </p:pic>
      <p:pic>
        <p:nvPicPr>
          <p:cNvPr id="6" name="Рисунок 5" descr="eZJwMLO9R2s.jpg"/>
          <p:cNvPicPr>
            <a:picLocks noChangeAspect="1"/>
          </p:cNvPicPr>
          <p:nvPr/>
        </p:nvPicPr>
        <p:blipFill>
          <a:blip r:embed="rId4"/>
          <a:srcRect r="29280"/>
          <a:stretch>
            <a:fillRect/>
          </a:stretch>
        </p:blipFill>
        <p:spPr>
          <a:xfrm>
            <a:off x="555025" y="785794"/>
            <a:ext cx="3588347" cy="48817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aWc8e8YPnj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42852"/>
            <a:ext cx="3427943" cy="4286610"/>
          </a:xfrm>
          <a:prstGeom prst="rect">
            <a:avLst/>
          </a:prstGeom>
        </p:spPr>
      </p:pic>
      <p:pic>
        <p:nvPicPr>
          <p:cNvPr id="6" name="Рисунок 5" descr="XaGcEOgo1t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54" y="142876"/>
            <a:ext cx="3427766" cy="4000504"/>
          </a:xfrm>
          <a:prstGeom prst="rect">
            <a:avLst/>
          </a:prstGeom>
        </p:spPr>
      </p:pic>
      <p:pic>
        <p:nvPicPr>
          <p:cNvPr id="4" name="Содержимое 3" descr="zHK0GkyhUng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2214546" y="3321709"/>
            <a:ext cx="4431163" cy="3322000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EM2w2o5Yp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42852"/>
            <a:ext cx="3643338" cy="4071942"/>
          </a:xfrm>
        </p:spPr>
      </p:pic>
      <p:pic>
        <p:nvPicPr>
          <p:cNvPr id="6" name="Рисунок 5" descr="5VrLoVr8pW4.jpg"/>
          <p:cNvPicPr>
            <a:picLocks noChangeAspect="1"/>
          </p:cNvPicPr>
          <p:nvPr/>
        </p:nvPicPr>
        <p:blipFill>
          <a:blip r:embed="rId3"/>
          <a:srcRect t="24658"/>
          <a:stretch>
            <a:fillRect/>
          </a:stretch>
        </p:blipFill>
        <p:spPr>
          <a:xfrm>
            <a:off x="4714876" y="124353"/>
            <a:ext cx="3714776" cy="4090465"/>
          </a:xfrm>
          <a:prstGeom prst="rect">
            <a:avLst/>
          </a:prstGeom>
        </p:spPr>
      </p:pic>
      <p:pic>
        <p:nvPicPr>
          <p:cNvPr id="5" name="Рисунок 4" descr="a-w7zrNwfb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3448234"/>
            <a:ext cx="4357686" cy="326691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YTqcVFhtWiQ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8463"/>
          <a:stretch>
            <a:fillRect/>
          </a:stretch>
        </p:blipFill>
        <p:spPr>
          <a:xfrm>
            <a:off x="210858" y="857232"/>
            <a:ext cx="4504018" cy="3090866"/>
          </a:xfrm>
        </p:spPr>
      </p:pic>
      <p:pic>
        <p:nvPicPr>
          <p:cNvPr id="5" name="Рисунок 4" descr="KQkNH6adw3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212154"/>
            <a:ext cx="4071966" cy="54315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862" y="35717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Паспорт проекта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69932"/>
            <a:ext cx="7686700" cy="4259398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Название проекта:</a:t>
            </a:r>
            <a:r>
              <a:rPr lang="ru-RU" dirty="0" smtClean="0"/>
              <a:t> «Пальчиками играем – речь развиваем»</a:t>
            </a:r>
          </a:p>
          <a:p>
            <a:r>
              <a:rPr lang="ru-RU" b="1" dirty="0" smtClean="0"/>
              <a:t>Вид проекта</a:t>
            </a:r>
            <a:r>
              <a:rPr lang="ru-RU" dirty="0" smtClean="0"/>
              <a:t>: фронтальный; индивидуальный.</a:t>
            </a:r>
          </a:p>
          <a:p>
            <a:r>
              <a:rPr lang="ru-RU" b="1" dirty="0" smtClean="0"/>
              <a:t>Руководители проекта: </a:t>
            </a:r>
            <a:r>
              <a:rPr lang="ru-RU" dirty="0" smtClean="0"/>
              <a:t>учитель-логопед</a:t>
            </a:r>
          </a:p>
          <a:p>
            <a:r>
              <a:rPr lang="ru-RU" b="1" dirty="0" smtClean="0"/>
              <a:t>Возраст воспитанников: </a:t>
            </a:r>
            <a:r>
              <a:rPr lang="ru-RU" dirty="0" smtClean="0"/>
              <a:t>5-6 лет</a:t>
            </a:r>
          </a:p>
          <a:p>
            <a:r>
              <a:rPr lang="ru-RU" b="1" dirty="0" smtClean="0"/>
              <a:t>Участники проекта:  </a:t>
            </a:r>
            <a:r>
              <a:rPr lang="ru-RU" dirty="0" smtClean="0"/>
              <a:t>дети, учитель - логопед</a:t>
            </a:r>
          </a:p>
          <a:p>
            <a:r>
              <a:rPr lang="ru-RU" b="1" dirty="0" smtClean="0"/>
              <a:t>Тип проекта: </a:t>
            </a:r>
            <a:r>
              <a:rPr lang="ru-RU" dirty="0" smtClean="0"/>
              <a:t>творческий</a:t>
            </a:r>
          </a:p>
          <a:p>
            <a:r>
              <a:rPr lang="ru-RU" b="1" dirty="0" smtClean="0"/>
              <a:t>По срокам реализации: </a:t>
            </a:r>
            <a:r>
              <a:rPr lang="ru-RU" dirty="0" smtClean="0"/>
              <a:t>краткосрочный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0076" y="928670"/>
            <a:ext cx="7758138" cy="525953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Цель проекта: </a:t>
            </a:r>
            <a:r>
              <a:rPr lang="ru-RU" dirty="0" smtClean="0"/>
              <a:t>Развивать пальчиковую моторику рук используя традиционные и нетрадиционные методы. </a:t>
            </a:r>
          </a:p>
          <a:p>
            <a:endParaRPr lang="ru-RU" b="1" dirty="0" smtClean="0"/>
          </a:p>
          <a:p>
            <a:pPr marL="252000">
              <a:spcBef>
                <a:spcPts val="0"/>
              </a:spcBef>
            </a:pPr>
            <a:r>
              <a:rPr lang="ru-RU" b="1" dirty="0" smtClean="0"/>
              <a:t>Задачи проекта</a:t>
            </a:r>
          </a:p>
          <a:p>
            <a:pPr marL="252000">
              <a:spcBef>
                <a:spcPts val="0"/>
              </a:spcBef>
            </a:pPr>
            <a:r>
              <a:rPr lang="ru-RU" dirty="0" smtClean="0"/>
              <a:t> Активизировать педагогический потенциал родителей.</a:t>
            </a:r>
          </a:p>
          <a:p>
            <a:pPr marL="252000">
              <a:spcBef>
                <a:spcPts val="0"/>
              </a:spcBef>
            </a:pPr>
            <a:r>
              <a:rPr lang="ru-RU" dirty="0" smtClean="0"/>
              <a:t> Создание комфортных условий для ребенка.</a:t>
            </a:r>
          </a:p>
          <a:p>
            <a:pPr marL="252000">
              <a:spcBef>
                <a:spcPts val="0"/>
              </a:spcBef>
            </a:pPr>
            <a:r>
              <a:rPr lang="ru-RU" dirty="0" smtClean="0"/>
              <a:t>Подобрать для развития мелкой моторики пальчиковые игры, упражнения, практические задания, настольные игры, подготовить дидактический материал.</a:t>
            </a:r>
          </a:p>
          <a:p>
            <a:pPr marL="252000">
              <a:spcBef>
                <a:spcPts val="0"/>
              </a:spcBef>
            </a:pPr>
            <a:r>
              <a:rPr lang="ru-RU" dirty="0" smtClean="0"/>
              <a:t>Развить фантазию, речь, мышление, ориентировку в пространстве, память, внимание, усидчивость.</a:t>
            </a:r>
          </a:p>
          <a:p>
            <a:pPr marL="252000">
              <a:spcBef>
                <a:spcPts val="0"/>
              </a:spcBef>
            </a:pPr>
            <a:r>
              <a:rPr lang="ru-RU" dirty="0" smtClean="0"/>
              <a:t>Развитие умения производить точные движения кистью и пальцами рук.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Предполагаемый результат:</a:t>
            </a:r>
          </a:p>
          <a:p>
            <a:r>
              <a:rPr lang="ru-RU" dirty="0" smtClean="0"/>
              <a:t>1. Улучшение мелкой моторики рук детей.</a:t>
            </a:r>
          </a:p>
          <a:p>
            <a:r>
              <a:rPr lang="ru-RU" dirty="0" smtClean="0"/>
              <a:t>2. Повышение уровня речевого развития у детей с нарушением речи.</a:t>
            </a:r>
          </a:p>
          <a:p>
            <a:r>
              <a:rPr lang="ru-RU" dirty="0" smtClean="0"/>
              <a:t>3. Повышение интереса детей к логопедическим занятиям.</a:t>
            </a:r>
          </a:p>
          <a:p>
            <a:r>
              <a:rPr lang="ru-RU" dirty="0" smtClean="0"/>
              <a:t>4. Повышение уровня творческих способностей.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7929618" cy="578647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600" b="1" dirty="0" smtClean="0"/>
              <a:t>Актуальность</a:t>
            </a:r>
          </a:p>
          <a:p>
            <a:pPr algn="ctr"/>
            <a:endParaRPr lang="ru-RU" sz="2600" b="1" dirty="0" smtClean="0"/>
          </a:p>
          <a:p>
            <a:pPr indent="274320" algn="just"/>
            <a:r>
              <a:rPr lang="ru-RU" dirty="0" smtClean="0"/>
              <a:t>Развитие мелкой моторики кистей рук детей необходима для общего развития ребёнка, так как ему понадобятся точные координированные движения, чтобы писать, одеваться, а также выполнять различные бытовые и прочие действия. Речевая способность зависит не только от тренировки артикуляционного аппарата, но и от движения рук. Мелкая моторика очень важна, поскольку через неё развиваются такие высшие свойства сознания, </a:t>
            </a:r>
            <a:r>
              <a:rPr lang="ru-RU" u="sng" dirty="0" smtClean="0"/>
              <a:t>как</a:t>
            </a:r>
            <a:r>
              <a:rPr lang="ru-RU" dirty="0" smtClean="0"/>
              <a:t>: внимание, мышление, координация, наблюдательность, воображение, зрительная и двигательная память, речь. Следовательно, движения руки всегда связаны с речью и способствуют её развитию. </a:t>
            </a:r>
          </a:p>
          <a:p>
            <a:pPr indent="274320" algn="just"/>
            <a:r>
              <a:rPr lang="ru-RU" dirty="0" smtClean="0"/>
              <a:t>Тренировка пальцев рук влияет на созревание речевой функции. Иначе говоря, если у малыша ловкие, подвижные пальчики, то и говорить он научится без особого труда, речь будет развиваться правильно.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Этапы реализации проекта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Подготовительный этап</a:t>
            </a:r>
          </a:p>
          <a:p>
            <a:pPr algn="ctr"/>
            <a:endParaRPr lang="ru-RU" b="1" dirty="0" smtClean="0"/>
          </a:p>
          <a:p>
            <a:pPr marL="252000">
              <a:spcBef>
                <a:spcPts val="0"/>
              </a:spcBef>
              <a:buNone/>
            </a:pPr>
            <a:r>
              <a:rPr lang="ru-RU" dirty="0" smtClean="0"/>
              <a:t>1. Диагностика развития мелкой моторики детей. Выявить уровень развития мелкой моторики у детей.</a:t>
            </a:r>
          </a:p>
          <a:p>
            <a:pPr marL="252000">
              <a:spcBef>
                <a:spcPts val="0"/>
              </a:spcBef>
              <a:buNone/>
            </a:pPr>
            <a:r>
              <a:rPr lang="ru-RU" dirty="0" smtClean="0"/>
              <a:t>2. Подбор литературы, подготовка наглядно-дидактического материала.</a:t>
            </a:r>
          </a:p>
          <a:p>
            <a:pPr marL="252000">
              <a:spcBef>
                <a:spcPts val="0"/>
              </a:spcBef>
              <a:buNone/>
            </a:pPr>
            <a:r>
              <a:rPr lang="ru-RU" dirty="0" smtClean="0"/>
              <a:t>3. Разработка картотеки пальчиковых игр, игр с предметами.</a:t>
            </a:r>
          </a:p>
          <a:p>
            <a:pPr marL="252000">
              <a:spcBef>
                <a:spcPts val="0"/>
              </a:spcBef>
              <a:buNone/>
            </a:pPr>
            <a:r>
              <a:rPr lang="ru-RU" dirty="0" smtClean="0"/>
              <a:t>4. Подбор материала для штриховки, рисование по точкам. Лабиринты.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Этапы реализации проекта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1880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b="1" dirty="0" smtClean="0"/>
              <a:t>Основной этап</a:t>
            </a:r>
          </a:p>
          <a:p>
            <a:pPr>
              <a:buNone/>
            </a:pPr>
            <a:endParaRPr lang="ru-RU" sz="1050" dirty="0" smtClean="0"/>
          </a:p>
          <a:p>
            <a:r>
              <a:rPr lang="ru-RU" dirty="0" smtClean="0"/>
              <a:t>Пальчиковые игры, как компонент </a:t>
            </a:r>
            <a:r>
              <a:rPr lang="ru-RU" dirty="0" err="1" smtClean="0"/>
              <a:t>физминуток</a:t>
            </a:r>
            <a:endParaRPr lang="ru-RU" dirty="0" smtClean="0"/>
          </a:p>
          <a:p>
            <a:r>
              <a:rPr lang="ru-RU" dirty="0" smtClean="0"/>
              <a:t>Использование на логопедических занятиях пальчиковой гимнастики</a:t>
            </a:r>
          </a:p>
          <a:p>
            <a:r>
              <a:rPr lang="ru-RU" dirty="0" smtClean="0"/>
              <a:t>Графические задания, задания с трафаретами</a:t>
            </a:r>
          </a:p>
          <a:p>
            <a:r>
              <a:rPr lang="ru-RU" dirty="0" smtClean="0"/>
              <a:t>Игры с разными предметами </a:t>
            </a:r>
            <a:r>
              <a:rPr lang="ru-RU" i="1" dirty="0" smtClean="0"/>
              <a:t>(прищепками, орехами и т. д.)</a:t>
            </a:r>
            <a:endParaRPr lang="ru-RU" dirty="0" smtClean="0"/>
          </a:p>
          <a:p>
            <a:r>
              <a:rPr lang="ru-RU" dirty="0" smtClean="0"/>
              <a:t>Игры, требующие определенных ручных умений </a:t>
            </a:r>
            <a:r>
              <a:rPr lang="ru-RU" i="1" dirty="0" smtClean="0"/>
              <a:t>(мозаики, конструктор, пальчиковые тренинги, лабиринты)</a:t>
            </a:r>
          </a:p>
          <a:p>
            <a:r>
              <a:rPr lang="ru-RU" dirty="0" smtClean="0"/>
              <a:t>Использование нетрадиционных форм </a:t>
            </a:r>
            <a:r>
              <a:rPr lang="ru-RU" i="1" dirty="0" smtClean="0"/>
              <a:t>(массажные мячики Су – </a:t>
            </a:r>
            <a:r>
              <a:rPr lang="ru-RU" i="1" dirty="0" err="1" smtClean="0"/>
              <a:t>Джок</a:t>
            </a:r>
            <a:r>
              <a:rPr lang="ru-RU" i="1" dirty="0" smtClean="0"/>
              <a:t>.)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Этапы реализации проекта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Заключительный этап</a:t>
            </a:r>
          </a:p>
          <a:p>
            <a:pPr algn="ctr">
              <a:buNone/>
            </a:pPr>
            <a:endParaRPr lang="ru-RU" sz="1800" b="1" dirty="0" smtClean="0"/>
          </a:p>
          <a:p>
            <a:r>
              <a:rPr lang="ru-RU" dirty="0" smtClean="0"/>
              <a:t>1. Оформление компьютерной презентации </a:t>
            </a:r>
            <a:r>
              <a:rPr lang="ru-RU" i="1" dirty="0" smtClean="0"/>
              <a:t>«Веселые пальчики»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Итог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43082"/>
            <a:ext cx="7929618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Целенаправленная, систематическая и планомерная работа по развитию мелкой моторики рук у детей дошкольного возраста способствует формированию интеллектуальных способностей, положительно влияет на речевые зоны коры головного мозга, а самое главное – способствует сохранению физического и психического здоровья ребенка. И все это напрямую готовит его к успешному обучению в школе.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92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Проект «Пальчиками играем – речь развиваем»</vt:lpstr>
      <vt:lpstr>Паспорт проекта </vt:lpstr>
      <vt:lpstr>Слайд 3</vt:lpstr>
      <vt:lpstr>Слайд 4</vt:lpstr>
      <vt:lpstr>Слайд 5</vt:lpstr>
      <vt:lpstr>Этапы реализации проекта </vt:lpstr>
      <vt:lpstr>Этапы реализации проекта </vt:lpstr>
      <vt:lpstr>Этапы реализации проекта </vt:lpstr>
      <vt:lpstr>Итог проекта</vt:lpstr>
      <vt:lpstr>Методическое обеспечение 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«Пальчиками играем – речь развиваем»</dc:title>
  <dc:creator>Наталья</dc:creator>
  <cp:lastModifiedBy>Наталья</cp:lastModifiedBy>
  <cp:revision>15</cp:revision>
  <dcterms:created xsi:type="dcterms:W3CDTF">2016-10-25T13:00:27Z</dcterms:created>
  <dcterms:modified xsi:type="dcterms:W3CDTF">2016-11-16T09:35:18Z</dcterms:modified>
</cp:coreProperties>
</file>