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59"/>
  </p:notesMasterIdLst>
  <p:sldIdLst>
    <p:sldId id="256" r:id="rId2"/>
    <p:sldId id="358" r:id="rId3"/>
    <p:sldId id="373" r:id="rId4"/>
    <p:sldId id="258" r:id="rId5"/>
    <p:sldId id="283" r:id="rId6"/>
    <p:sldId id="380" r:id="rId7"/>
    <p:sldId id="348" r:id="rId8"/>
    <p:sldId id="284" r:id="rId9"/>
    <p:sldId id="381" r:id="rId10"/>
    <p:sldId id="259" r:id="rId11"/>
    <p:sldId id="260" r:id="rId12"/>
    <p:sldId id="264" r:id="rId13"/>
    <p:sldId id="322" r:id="rId14"/>
    <p:sldId id="349" r:id="rId15"/>
    <p:sldId id="370" r:id="rId16"/>
    <p:sldId id="323" r:id="rId17"/>
    <p:sldId id="265" r:id="rId18"/>
    <p:sldId id="350" r:id="rId19"/>
    <p:sldId id="351" r:id="rId20"/>
    <p:sldId id="352" r:id="rId21"/>
    <p:sldId id="353" r:id="rId22"/>
    <p:sldId id="354" r:id="rId23"/>
    <p:sldId id="355" r:id="rId24"/>
    <p:sldId id="360" r:id="rId25"/>
    <p:sldId id="361" r:id="rId26"/>
    <p:sldId id="371" r:id="rId27"/>
    <p:sldId id="372" r:id="rId28"/>
    <p:sldId id="374" r:id="rId29"/>
    <p:sldId id="266" r:id="rId30"/>
    <p:sldId id="378" r:id="rId31"/>
    <p:sldId id="379" r:id="rId32"/>
    <p:sldId id="267" r:id="rId33"/>
    <p:sldId id="268" r:id="rId34"/>
    <p:sldId id="357" r:id="rId35"/>
    <p:sldId id="285" r:id="rId36"/>
    <p:sldId id="382" r:id="rId37"/>
    <p:sldId id="383" r:id="rId38"/>
    <p:sldId id="376" r:id="rId39"/>
    <p:sldId id="369" r:id="rId40"/>
    <p:sldId id="269" r:id="rId41"/>
    <p:sldId id="384" r:id="rId42"/>
    <p:sldId id="385" r:id="rId43"/>
    <p:sldId id="286" r:id="rId44"/>
    <p:sldId id="390" r:id="rId45"/>
    <p:sldId id="272" r:id="rId46"/>
    <p:sldId id="389" r:id="rId47"/>
    <p:sldId id="362" r:id="rId48"/>
    <p:sldId id="365" r:id="rId49"/>
    <p:sldId id="368" r:id="rId50"/>
    <p:sldId id="375" r:id="rId51"/>
    <p:sldId id="386" r:id="rId52"/>
    <p:sldId id="387" r:id="rId53"/>
    <p:sldId id="388" r:id="rId54"/>
    <p:sldId id="273" r:id="rId55"/>
    <p:sldId id="366" r:id="rId56"/>
    <p:sldId id="367" r:id="rId57"/>
    <p:sldId id="377" r:id="rId58"/>
  </p:sldIdLst>
  <p:sldSz cx="9144000" cy="6858000" type="screen4x3"/>
  <p:notesSz cx="6858000" cy="9144000"/>
  <p:custShowLst>
    <p:custShow name="123" id="0">
      <p:sldLst/>
    </p:custShow>
  </p:custShowLst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5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1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1058" autoAdjust="0"/>
  </p:normalViewPr>
  <p:slideViewPr>
    <p:cSldViewPr>
      <p:cViewPr varScale="1">
        <p:scale>
          <a:sx n="73" d="100"/>
          <a:sy n="73" d="100"/>
        </p:scale>
        <p:origin x="414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33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3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4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5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6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7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8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9092578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88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07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248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096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847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692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47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8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47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70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312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53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62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960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72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08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94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20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6760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028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&#1087;&#1088;&#1080;&#1083;&#1086;&#1078;&#1077;&#1085;&#1080;&#1077;.do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60363"/>
            <a:ext cx="8208963" cy="3779837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solidFill>
                  <a:srgbClr val="CC0000"/>
                </a:solidFill>
              </a:rPr>
              <a:t>                 Министерство образования РМ</a:t>
            </a: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>       Портфолио</a:t>
            </a:r>
            <a:r>
              <a:rPr lang="ru-RU" sz="3200" i="1" dirty="0" smtClean="0">
                <a:solidFill>
                  <a:srgbClr val="000099"/>
                </a:solidFill>
              </a:rPr>
              <a:t> </a:t>
            </a:r>
            <a:r>
              <a:rPr lang="ru-RU" sz="2800" i="1" dirty="0" smtClean="0">
                <a:solidFill>
                  <a:srgbClr val="000099"/>
                </a:solidFill>
              </a:rPr>
              <a:t/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>               </a:t>
            </a:r>
            <a:r>
              <a:rPr lang="ru-RU" sz="2000" i="1" dirty="0" smtClean="0">
                <a:solidFill>
                  <a:srgbClr val="000099"/>
                </a:solidFill>
              </a:rPr>
              <a:t>Бубновой Светланы Евгеньевны, </a:t>
            </a:r>
            <a:br>
              <a:rPr lang="ru-RU" sz="2000" i="1" dirty="0" smtClean="0">
                <a:solidFill>
                  <a:srgbClr val="000099"/>
                </a:solidFill>
              </a:rPr>
            </a:br>
            <a:r>
              <a:rPr lang="ru-RU" sz="2000" i="1" dirty="0" smtClean="0">
                <a:solidFill>
                  <a:srgbClr val="000099"/>
                </a:solidFill>
              </a:rPr>
              <a:t>  </a:t>
            </a:r>
            <a:r>
              <a:rPr lang="ru-RU" sz="2000" i="1" dirty="0">
                <a:solidFill>
                  <a:srgbClr val="000099"/>
                </a:solidFill>
              </a:rPr>
              <a:t> </a:t>
            </a:r>
            <a:r>
              <a:rPr lang="ru-RU" sz="2000" i="1" dirty="0" smtClean="0">
                <a:solidFill>
                  <a:srgbClr val="000099"/>
                </a:solidFill>
              </a:rPr>
              <a:t>            </a:t>
            </a:r>
            <a:r>
              <a:rPr lang="ru-RU" sz="1800" i="1" dirty="0" smtClean="0">
                <a:solidFill>
                  <a:srgbClr val="000099"/>
                </a:solidFill>
              </a:rPr>
              <a:t>учителя музыки </a:t>
            </a:r>
            <a:br>
              <a:rPr lang="ru-RU" sz="1800" i="1" dirty="0" smtClean="0">
                <a:solidFill>
                  <a:srgbClr val="000099"/>
                </a:solidFill>
              </a:rPr>
            </a:br>
            <a:r>
              <a:rPr lang="ru-RU" sz="1800" i="1" dirty="0" smtClean="0">
                <a:solidFill>
                  <a:srgbClr val="000099"/>
                </a:solidFill>
              </a:rPr>
              <a:t>                                  МОУ   «Центр образования «</a:t>
            </a:r>
            <a:r>
              <a:rPr lang="ru-RU" sz="1800" i="1" dirty="0" err="1" smtClean="0">
                <a:solidFill>
                  <a:srgbClr val="000099"/>
                </a:solidFill>
              </a:rPr>
              <a:t>Тавла</a:t>
            </a:r>
            <a:r>
              <a:rPr lang="ru-RU" sz="1800" i="1" dirty="0" smtClean="0">
                <a:solidFill>
                  <a:srgbClr val="000099"/>
                </a:solidFill>
              </a:rPr>
              <a:t>» -СОШ № 17» </a:t>
            </a:r>
            <a:br>
              <a:rPr lang="ru-RU" sz="1800" i="1" dirty="0" smtClean="0">
                <a:solidFill>
                  <a:srgbClr val="000099"/>
                </a:solidFill>
              </a:rPr>
            </a:br>
            <a:r>
              <a:rPr lang="ru-RU" sz="1800" i="1" dirty="0">
                <a:solidFill>
                  <a:srgbClr val="000099"/>
                </a:solidFill>
              </a:rPr>
              <a:t> </a:t>
            </a:r>
            <a:r>
              <a:rPr lang="ru-RU" sz="1800" i="1" dirty="0" smtClean="0">
                <a:solidFill>
                  <a:srgbClr val="000099"/>
                </a:solidFill>
              </a:rPr>
              <a:t>         </a:t>
            </a:r>
            <a:r>
              <a:rPr lang="ru-RU" sz="1800" i="1" dirty="0" err="1" smtClean="0">
                <a:solidFill>
                  <a:srgbClr val="000099"/>
                </a:solidFill>
              </a:rPr>
              <a:t>г.о.Саранск</a:t>
            </a:r>
            <a:r>
              <a:rPr lang="ru-RU" sz="2000" i="1" dirty="0" smtClean="0">
                <a:solidFill>
                  <a:srgbClr val="000099"/>
                </a:solidFill>
              </a:rPr>
              <a:t/>
            </a:r>
            <a:br>
              <a:rPr lang="ru-RU" sz="2000" i="1" dirty="0" smtClean="0">
                <a:solidFill>
                  <a:srgbClr val="000099"/>
                </a:solidFill>
              </a:rPr>
            </a:br>
            <a:endParaRPr lang="ru-RU" sz="2000" i="1" dirty="0" smtClean="0">
              <a:solidFill>
                <a:srgbClr val="000099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3600450"/>
            <a:ext cx="8459788" cy="3060700"/>
          </a:xfrm>
        </p:spPr>
        <p:txBody>
          <a:bodyPr lIns="90000" tIns="46800" rIns="90000" bIns="46800"/>
          <a:lstStyle/>
          <a:p>
            <a:pPr marL="0" indent="0" algn="ctr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 smtClean="0">
              <a:solidFill>
                <a:srgbClr val="B80047"/>
              </a:solidFill>
              <a:latin typeface="Times New Roman" pitchFamily="16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6" charset="0"/>
              </a:rPr>
              <a:t>Дата рождения: 04.05.1969г.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6" charset="0"/>
              </a:rPr>
              <a:t>Профессиональное образование: учитель музыки и пения, МГПИ, диплом УВ №326074, дата выдачи 11.07.1990г.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6" charset="0"/>
              </a:rPr>
              <a:t>Стаж педагогической работы (по специальности): 28лет.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6" charset="0"/>
              </a:rPr>
              <a:t>Общий трудовой стаж: 28лет.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6" charset="0"/>
              </a:rPr>
              <a:t>Наличие квалификационной категории: высшая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6" charset="0"/>
              </a:rPr>
              <a:t>Дата последней аттестации: 22.05.2014г.</a:t>
            </a:r>
          </a:p>
          <a:p>
            <a:pPr marL="0" indent="0" eaLnBrk="1">
              <a:lnSpc>
                <a:spcPct val="80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rgbClr val="B80047"/>
              </a:solidFill>
              <a:latin typeface="Times New Roman" pitchFamily="1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0"/>
            <a:ext cx="2232049" cy="38610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84138"/>
            <a:ext cx="8367712" cy="1535112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 Реализация программ углубленного изучения предмета, профильного обучения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2060848"/>
            <a:ext cx="8352928" cy="2547094"/>
          </a:xfrm>
        </p:spPr>
        <p:txBody>
          <a:bodyPr lIns="90000" tIns="46800" rIns="90000" bIns="46800"/>
          <a:lstStyle/>
          <a:p>
            <a:pPr algn="ctr"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период реализация программ углубленного изучения предмета не проводилась.</a:t>
            </a: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84150"/>
            <a:ext cx="7748588" cy="14351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.Участие в проектно-исследовательской или опытно-экспериментальной деятельности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7797800" cy="4514850"/>
          </a:xfrm>
        </p:spPr>
        <p:txBody>
          <a:bodyPr/>
          <a:lstStyle/>
          <a:p>
            <a:pPr marL="677863" indent="-677863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2000" i="1" dirty="0" smtClean="0">
              <a:solidFill>
                <a:srgbClr val="B80047"/>
              </a:solidFill>
            </a:endParaRPr>
          </a:p>
          <a:p>
            <a:pPr marL="677863" indent="-677863" algn="ctr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период в проектно-исследовательской и опытно-экспериментальной деятельности не участвовала.</a:t>
            </a:r>
            <a:endParaRPr lang="ru-RU" sz="2400" b="1" i="1" dirty="0">
              <a:solidFill>
                <a:srgbClr val="7030A0"/>
              </a:solidFill>
            </a:endParaRPr>
          </a:p>
          <a:p>
            <a:pPr marL="677863" indent="-677863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2000" i="1" dirty="0" smtClean="0">
              <a:solidFill>
                <a:srgbClr val="FF0000"/>
              </a:solidFill>
            </a:endParaRPr>
          </a:p>
          <a:p>
            <a:pPr marL="677863" indent="-677863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2000" i="1" dirty="0">
              <a:solidFill>
                <a:srgbClr val="FF0000"/>
              </a:solidFill>
            </a:endParaRPr>
          </a:p>
          <a:p>
            <a:pPr marL="677863" indent="-677863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2000" i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9" y="116632"/>
            <a:ext cx="8352927" cy="115212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7. Результаты участия обучающихся во Всероссийской  и  в республиканской  предметной олимпиадах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t" hangingPunct="1"/>
            <a:endParaRPr lang="ru-RU" b="1" dirty="0" smtClean="0"/>
          </a:p>
          <a:p>
            <a:endParaRPr lang="ru-RU" dirty="0"/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9324528" y="6039872"/>
            <a:ext cx="216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480956"/>
              </p:ext>
            </p:extLst>
          </p:nvPr>
        </p:nvGraphicFramePr>
        <p:xfrm>
          <a:off x="0" y="1338836"/>
          <a:ext cx="9036496" cy="5402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3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8908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tx1"/>
                          </a:solidFill>
                        </a:rPr>
                        <a:t>Уч.год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tx1"/>
                          </a:solidFill>
                        </a:rPr>
                        <a:t>Фамилия,имя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уч-ся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Класс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Муниципальный уровень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Республиканский уровень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53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2017-2018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err="1" smtClean="0"/>
                        <a:t>Сюсина</a:t>
                      </a:r>
                      <a:r>
                        <a:rPr lang="ru-RU" sz="1200" b="1" baseline="0" dirty="0" smtClean="0"/>
                        <a:t>  Софья</a:t>
                      </a:r>
                    </a:p>
                    <a:p>
                      <a:endParaRPr lang="ru-RU" sz="1200" b="1" baseline="0" dirty="0" smtClean="0"/>
                    </a:p>
                    <a:p>
                      <a:r>
                        <a:rPr lang="ru-RU" sz="1200" b="1" baseline="0" dirty="0" smtClean="0"/>
                        <a:t>Яшкина </a:t>
                      </a:r>
                      <a:r>
                        <a:rPr lang="ru-RU" sz="1200" b="1" baseline="0" dirty="0" err="1" smtClean="0"/>
                        <a:t>Виталина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8</a:t>
                      </a:r>
                    </a:p>
                    <a:p>
                      <a:endParaRPr lang="ru-RU" sz="1200" b="1" dirty="0" smtClean="0"/>
                    </a:p>
                    <a:p>
                      <a:r>
                        <a:rPr lang="ru-RU" sz="1200" b="1" dirty="0"/>
                        <a:t>7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Призер</a:t>
                      </a:r>
                    </a:p>
                    <a:p>
                      <a:endParaRPr lang="ru-RU" sz="1200" b="1" dirty="0" smtClean="0"/>
                    </a:p>
                    <a:p>
                      <a:r>
                        <a:rPr lang="ru-RU" sz="1200" b="1" dirty="0" smtClean="0"/>
                        <a:t>Призер</a:t>
                      </a:r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7674">
                <a:tc>
                  <a:txBody>
                    <a:bodyPr/>
                    <a:lstStyle/>
                    <a:p>
                      <a:endParaRPr lang="ru-RU" sz="1200" b="1" dirty="0" smtClean="0"/>
                    </a:p>
                    <a:p>
                      <a:r>
                        <a:rPr lang="ru-RU" sz="1200" b="1" dirty="0" smtClean="0"/>
                        <a:t>2015-2016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/>
                    </a:p>
                    <a:p>
                      <a:r>
                        <a:rPr lang="ru-RU" sz="1200" b="1" dirty="0" err="1" smtClean="0"/>
                        <a:t>Левщанова</a:t>
                      </a:r>
                      <a:r>
                        <a:rPr lang="ru-RU" sz="1200" b="1" dirty="0" smtClean="0"/>
                        <a:t> Виктория</a:t>
                      </a:r>
                    </a:p>
                    <a:p>
                      <a:r>
                        <a:rPr lang="ru-RU" sz="1200" b="1" dirty="0" smtClean="0"/>
                        <a:t>Николаева Алена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/>
                    </a:p>
                    <a:p>
                      <a:r>
                        <a:rPr lang="ru-RU" sz="1200" b="1" dirty="0" smtClean="0"/>
                        <a:t>6</a:t>
                      </a:r>
                    </a:p>
                    <a:p>
                      <a:endParaRPr lang="ru-RU" sz="1200" b="1" dirty="0" smtClean="0"/>
                    </a:p>
                    <a:p>
                      <a:r>
                        <a:rPr lang="ru-RU" sz="1200" b="1" dirty="0" smtClean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Призер</a:t>
                      </a:r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Призер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4605">
                <a:tc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7815">
                <a:tc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во Всероссийской  и  в межрегиональной  предметной олимпиадах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flipV="1">
            <a:off x="8415655" y="6413499"/>
            <a:ext cx="45719" cy="45719"/>
          </a:xfrm>
        </p:spPr>
        <p:txBody>
          <a:bodyPr/>
          <a:lstStyle/>
          <a:p>
            <a:pPr eaLnBrk="1" hangingPunct="1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dirty="0" smtClean="0">
                <a:solidFill>
                  <a:srgbClr val="B84700"/>
                </a:solidFill>
              </a:rPr>
              <a:t>Муниципальный уровень:</a:t>
            </a:r>
            <a:endParaRPr lang="ru-RU" i="1" dirty="0" smtClean="0">
              <a:solidFill>
                <a:srgbClr val="280099"/>
              </a:solidFill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dirty="0" smtClean="0">
                <a:solidFill>
                  <a:srgbClr val="B84700"/>
                </a:solidFill>
              </a:rPr>
              <a:t>Республиканский уровень: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Участие-4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Победы и призовые места —4 </a:t>
            </a:r>
          </a:p>
        </p:txBody>
      </p:sp>
    </p:spTree>
    <p:extLst>
      <p:ext uri="{BB962C8B-B14F-4D97-AF65-F5344CB8AC3E}">
        <p14:creationId xmlns:p14="http://schemas.microsoft.com/office/powerpoint/2010/main" val="15672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во Всероссийской  и  в межрегиональной  предметной олимпиадах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5512" y="1640131"/>
            <a:ext cx="3672408" cy="52463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90707" y="1668602"/>
            <a:ext cx="3577890" cy="51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9700"/>
            <a:ext cx="8280919" cy="913036"/>
          </a:xfrm>
        </p:spPr>
        <p:txBody>
          <a:bodyPr/>
          <a:lstStyle/>
          <a:p>
            <a:r>
              <a:rPr lang="ru-RU" sz="24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8. Позитивные результаты внеурочной деятельности обучающихся по учебным предметам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242481"/>
              </p:ext>
            </p:extLst>
          </p:nvPr>
        </p:nvGraphicFramePr>
        <p:xfrm>
          <a:off x="323528" y="1052736"/>
          <a:ext cx="9144000" cy="7965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8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34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5172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Уч.год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Фамилия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имя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Класс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Муниципальный уровень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Республиканский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уровень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Российский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уровень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008">
                <a:tc>
                  <a:txBody>
                    <a:bodyPr/>
                    <a:lstStyle/>
                    <a:p>
                      <a:r>
                        <a:rPr lang="ru-RU" dirty="0" smtClean="0"/>
                        <a:t>2015-</a:t>
                      </a:r>
                    </a:p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Рузманов</a:t>
                      </a:r>
                      <a:r>
                        <a:rPr lang="ru-RU" sz="1400" dirty="0" smtClean="0"/>
                        <a:t> Артем</a:t>
                      </a:r>
                    </a:p>
                    <a:p>
                      <a:r>
                        <a:rPr lang="ru-RU" sz="1400" dirty="0" smtClean="0"/>
                        <a:t>Митрофанова  Анастасия</a:t>
                      </a:r>
                    </a:p>
                    <a:p>
                      <a:r>
                        <a:rPr lang="ru-RU" sz="1400" dirty="0" smtClean="0"/>
                        <a:t>Ванькина Анастасия</a:t>
                      </a:r>
                    </a:p>
                    <a:p>
                      <a:r>
                        <a:rPr lang="ru-RU" sz="1400" dirty="0" smtClean="0"/>
                        <a:t>Ансамбль «Родники»</a:t>
                      </a:r>
                    </a:p>
                    <a:p>
                      <a:r>
                        <a:rPr lang="ru-RU" sz="1400" dirty="0" smtClean="0"/>
                        <a:t>Зотов Михаил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Ансамбль «Родники»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Ансамбль «Родники»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Рузманов</a:t>
                      </a:r>
                      <a:r>
                        <a:rPr lang="ru-RU" sz="1400" dirty="0" smtClean="0"/>
                        <a:t> Артем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</a:t>
                      </a:r>
                    </a:p>
                    <a:p>
                      <a:r>
                        <a:rPr lang="ru-RU" sz="1400" dirty="0" smtClean="0"/>
                        <a:t>8</a:t>
                      </a:r>
                    </a:p>
                    <a:p>
                      <a:r>
                        <a:rPr lang="ru-RU" sz="1400" dirty="0" smtClean="0"/>
                        <a:t>3</a:t>
                      </a:r>
                    </a:p>
                    <a:p>
                      <a:r>
                        <a:rPr lang="ru-RU" sz="1400" dirty="0" smtClean="0"/>
                        <a:t>9-10</a:t>
                      </a:r>
                    </a:p>
                    <a:p>
                      <a:r>
                        <a:rPr lang="ru-RU" sz="1400" dirty="0" smtClean="0"/>
                        <a:t>4</a:t>
                      </a:r>
                    </a:p>
                    <a:p>
                      <a:r>
                        <a:rPr lang="ru-RU" sz="1400" dirty="0" smtClean="0"/>
                        <a:t>9-10</a:t>
                      </a:r>
                    </a:p>
                    <a:p>
                      <a:r>
                        <a:rPr lang="ru-RU" sz="1400" dirty="0" smtClean="0"/>
                        <a:t>9-10</a:t>
                      </a:r>
                    </a:p>
                    <a:p>
                      <a:r>
                        <a:rPr lang="ru-RU" sz="1400" dirty="0" smtClean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Гран-при</a:t>
                      </a:r>
                    </a:p>
                    <a:p>
                      <a:r>
                        <a:rPr lang="ru-RU" sz="1400" dirty="0" smtClean="0"/>
                        <a:t>Призер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Призер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Призер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Победитель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Призер</a:t>
                      </a:r>
                    </a:p>
                    <a:p>
                      <a:r>
                        <a:rPr lang="ru-RU" sz="1400" dirty="0" smtClean="0"/>
                        <a:t>Победитель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Победитель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872">
                <a:tc>
                  <a:txBody>
                    <a:bodyPr/>
                    <a:lstStyle/>
                    <a:p>
                      <a:r>
                        <a:rPr lang="ru-RU" dirty="0" smtClean="0"/>
                        <a:t>2016-2017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Ансамбль «Родники»</a:t>
                      </a:r>
                    </a:p>
                    <a:p>
                      <a:r>
                        <a:rPr lang="ru-RU" sz="1400" dirty="0" smtClean="0"/>
                        <a:t>Ансамбль «Родники»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10-11</a:t>
                      </a:r>
                    </a:p>
                    <a:p>
                      <a:r>
                        <a:rPr lang="ru-RU" sz="1400" dirty="0" smtClean="0"/>
                        <a:t>10-11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Призер</a:t>
                      </a:r>
                    </a:p>
                    <a:p>
                      <a:r>
                        <a:rPr lang="ru-RU" sz="1400" dirty="0" smtClean="0"/>
                        <a:t>Призер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128">
                <a:tc>
                  <a:txBody>
                    <a:bodyPr/>
                    <a:lstStyle/>
                    <a:p>
                      <a:r>
                        <a:rPr lang="ru-RU" dirty="0" smtClean="0"/>
                        <a:t>2017-2018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Вокальный коллектив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 « Поющие </a:t>
                      </a:r>
                      <a:r>
                        <a:rPr lang="ru-RU" sz="1400" dirty="0" err="1" smtClean="0"/>
                        <a:t>Тавлята</a:t>
                      </a:r>
                      <a:r>
                        <a:rPr lang="ru-RU" sz="1400" dirty="0" smtClean="0"/>
                        <a:t>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Сюсина</a:t>
                      </a:r>
                      <a:r>
                        <a:rPr lang="ru-RU" sz="1400" dirty="0" smtClean="0"/>
                        <a:t> Софья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Тюкин</a:t>
                      </a:r>
                      <a:r>
                        <a:rPr lang="ru-RU" sz="1400" dirty="0" smtClean="0"/>
                        <a:t> Андрей и </a:t>
                      </a:r>
                      <a:r>
                        <a:rPr lang="ru-RU" sz="1400" dirty="0" err="1" smtClean="0"/>
                        <a:t>Арташкин</a:t>
                      </a:r>
                      <a:r>
                        <a:rPr lang="ru-RU" sz="1400" dirty="0" smtClean="0"/>
                        <a:t> Александр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Ансамбль «Родничок»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Сюсина</a:t>
                      </a:r>
                      <a:r>
                        <a:rPr lang="ru-RU" sz="1400" dirty="0" smtClean="0"/>
                        <a:t> Софья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Сорокина Лиза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Ансамбль 8-х классов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Илларионова Полина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«Поющие </a:t>
                      </a:r>
                      <a:r>
                        <a:rPr lang="ru-RU" sz="1400" dirty="0" err="1" smtClean="0"/>
                        <a:t>Тавлята</a:t>
                      </a:r>
                      <a:r>
                        <a:rPr lang="ru-RU" sz="1400" dirty="0" smtClean="0"/>
                        <a:t>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Ансамбль» Родничок»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</a:t>
                      </a:r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8</a:t>
                      </a:r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4</a:t>
                      </a:r>
                    </a:p>
                    <a:p>
                      <a:r>
                        <a:rPr lang="ru-RU" sz="1400" dirty="0" smtClean="0"/>
                        <a:t>1</a:t>
                      </a:r>
                    </a:p>
                    <a:p>
                      <a:r>
                        <a:rPr lang="ru-RU" sz="1400" dirty="0" smtClean="0"/>
                        <a:t>8</a:t>
                      </a:r>
                    </a:p>
                    <a:p>
                      <a:r>
                        <a:rPr lang="ru-RU" sz="1400" dirty="0" smtClean="0"/>
                        <a:t>1</a:t>
                      </a:r>
                    </a:p>
                    <a:p>
                      <a:r>
                        <a:rPr lang="ru-RU" sz="1400" dirty="0" smtClean="0"/>
                        <a:t>1</a:t>
                      </a:r>
                    </a:p>
                    <a:p>
                      <a:r>
                        <a:rPr lang="ru-RU" sz="1400" dirty="0" smtClean="0"/>
                        <a:t>1</a:t>
                      </a:r>
                    </a:p>
                    <a:p>
                      <a:r>
                        <a:rPr lang="ru-RU" sz="1400" dirty="0" smtClean="0"/>
                        <a:t>1</a:t>
                      </a:r>
                    </a:p>
                    <a:p>
                      <a:r>
                        <a:rPr lang="ru-RU" sz="14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Победитель</a:t>
                      </a:r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Победитель</a:t>
                      </a:r>
                    </a:p>
                    <a:p>
                      <a:r>
                        <a:rPr lang="ru-RU" sz="1400" dirty="0" smtClean="0"/>
                        <a:t>Победитель</a:t>
                      </a:r>
                    </a:p>
                    <a:p>
                      <a:r>
                        <a:rPr lang="ru-RU" sz="1400" dirty="0" smtClean="0"/>
                        <a:t>Победитель</a:t>
                      </a:r>
                    </a:p>
                    <a:p>
                      <a:r>
                        <a:rPr lang="ru-RU" sz="1400" dirty="0" smtClean="0"/>
                        <a:t>Призер</a:t>
                      </a:r>
                    </a:p>
                    <a:p>
                      <a:r>
                        <a:rPr lang="ru-RU" sz="1400" dirty="0" smtClean="0"/>
                        <a:t>Победитель</a:t>
                      </a:r>
                    </a:p>
                    <a:p>
                      <a:r>
                        <a:rPr lang="ru-RU" sz="1400" dirty="0" smtClean="0"/>
                        <a:t>Победитель</a:t>
                      </a:r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Победитель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Призер</a:t>
                      </a:r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Призер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356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3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3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-7938"/>
            <a:ext cx="7750175" cy="1812926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Позитивные результаты внеурочной деятельности обучающихся по учебным предметам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2625" y="1906588"/>
            <a:ext cx="7799388" cy="4516437"/>
          </a:xfrm>
        </p:spPr>
        <p:txBody>
          <a:bodyPr/>
          <a:lstStyle/>
          <a:p>
            <a:pPr algn="ctr" eaLnBrk="1"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B847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algn="ctr" eaLnBrk="1"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— 18;</a:t>
            </a:r>
          </a:p>
          <a:p>
            <a:pPr algn="ctr" eaLnBrk="1"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B847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 algn="ctr" eaLnBrk="1"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—1 ;</a:t>
            </a:r>
          </a:p>
          <a:p>
            <a:pPr algn="ctr" eaLnBrk="1"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Российский уровень:</a:t>
            </a:r>
          </a:p>
          <a:p>
            <a:pPr algn="ctr" eaLnBrk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— 2.</a:t>
            </a:r>
          </a:p>
          <a:p>
            <a:pPr algn="ctr" eaLnBrk="1"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4355976" cy="70297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96974" y="0"/>
            <a:ext cx="4917511" cy="70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3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4687266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0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058" y="-1022479"/>
            <a:ext cx="6718300" cy="90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999" cy="70227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71" y="0"/>
            <a:ext cx="4744629" cy="70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0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-97493"/>
            <a:ext cx="4193004" cy="71019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25" y="-97493"/>
            <a:ext cx="4675273" cy="71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6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" y="139702"/>
            <a:ext cx="4302307" cy="68579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98" y="139700"/>
            <a:ext cx="482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0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" y="0"/>
            <a:ext cx="5328592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26489" y="0"/>
            <a:ext cx="4917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" y="0"/>
            <a:ext cx="4282666" cy="6850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116324"/>
            <a:ext cx="4856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1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69" y="0"/>
            <a:ext cx="4784931" cy="6997700"/>
          </a:xfrm>
          <a:prstGeom prst="rect">
            <a:avLst/>
          </a:prstGeom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6899" cy="6997700"/>
          </a:xfrm>
        </p:spPr>
      </p:pic>
    </p:spTree>
    <p:extLst>
      <p:ext uri="{BB962C8B-B14F-4D97-AF65-F5344CB8AC3E}">
        <p14:creationId xmlns:p14="http://schemas.microsoft.com/office/powerpoint/2010/main" val="5015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96" y="0"/>
            <a:ext cx="4704904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9700"/>
            <a:ext cx="4439096" cy="6718300"/>
          </a:xfrm>
        </p:spPr>
      </p:pic>
    </p:spTree>
    <p:extLst>
      <p:ext uri="{BB962C8B-B14F-4D97-AF65-F5344CB8AC3E}">
        <p14:creationId xmlns:p14="http://schemas.microsoft.com/office/powerpoint/2010/main" val="3674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315416"/>
            <a:ext cx="4824536" cy="71734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387424"/>
            <a:ext cx="4869608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685643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9. Наличие публикаций, включая интернет-публикации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7799387" cy="4516437"/>
          </a:xfrm>
        </p:spPr>
        <p:txBody>
          <a:bodyPr/>
          <a:lstStyle/>
          <a:p>
            <a:pPr algn="ctr" eaLnBrk="1">
              <a:lnSpc>
                <a:spcPct val="83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22228B"/>
                </a:solidFill>
              </a:rPr>
              <a:t> </a:t>
            </a:r>
            <a:r>
              <a:rPr lang="ru-RU" sz="2000" b="1" i="1" dirty="0" smtClean="0">
                <a:solidFill>
                  <a:srgbClr val="22228B"/>
                </a:solidFill>
              </a:rPr>
              <a:t>Список публикаций:</a:t>
            </a:r>
            <a:r>
              <a:rPr lang="ru-RU" sz="1600" b="1" i="1" dirty="0" smtClean="0">
                <a:solidFill>
                  <a:srgbClr val="22228B"/>
                </a:solidFill>
              </a:rPr>
              <a:t>.</a:t>
            </a:r>
          </a:p>
          <a:p>
            <a:pPr eaLnBrk="1">
              <a:lnSpc>
                <a:spcPct val="83000"/>
              </a:lnSpc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 dirty="0" smtClean="0">
              <a:solidFill>
                <a:srgbClr val="22228B"/>
              </a:solidFill>
            </a:endParaRPr>
          </a:p>
          <a:p>
            <a:pPr eaLnBrk="1">
              <a:lnSpc>
                <a:spcPct val="83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i="1" dirty="0" smtClean="0">
                <a:solidFill>
                  <a:srgbClr val="22228B"/>
                </a:solidFill>
              </a:rPr>
              <a:t> </a:t>
            </a:r>
            <a:r>
              <a:rPr lang="ru-RU" sz="1600" i="1" dirty="0" smtClean="0">
                <a:solidFill>
                  <a:srgbClr val="C00000"/>
                </a:solidFill>
              </a:rPr>
              <a:t>Российский уровень</a:t>
            </a:r>
          </a:p>
          <a:p>
            <a:pPr eaLnBrk="1">
              <a:lnSpc>
                <a:spcPct val="83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i="1" dirty="0" smtClean="0">
                <a:solidFill>
                  <a:srgbClr val="22228B"/>
                </a:solidFill>
              </a:rPr>
              <a:t>Интернет – публикации</a:t>
            </a:r>
          </a:p>
          <a:p>
            <a:pPr eaLnBrk="1">
              <a:lnSpc>
                <a:spcPct val="83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b="1" i="1" dirty="0" smtClean="0">
              <a:solidFill>
                <a:srgbClr val="22228B"/>
              </a:solidFill>
            </a:endParaRPr>
          </a:p>
          <a:p>
            <a:pPr eaLnBrk="1">
              <a:lnSpc>
                <a:spcPct val="83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i="1" dirty="0" smtClean="0">
                <a:solidFill>
                  <a:srgbClr val="22228B"/>
                </a:solidFill>
              </a:rPr>
              <a:t>1.«Развитие творческих способностей младших школьников во внеурочной деятельности.»</a:t>
            </a:r>
          </a:p>
          <a:p>
            <a:pPr eaLnBrk="1">
              <a:lnSpc>
                <a:spcPct val="83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b="1" i="1" dirty="0" smtClean="0">
              <a:solidFill>
                <a:srgbClr val="22228B"/>
              </a:solidFill>
            </a:endParaRPr>
          </a:p>
          <a:p>
            <a:pPr eaLnBrk="1">
              <a:lnSpc>
                <a:spcPct val="83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i="1" dirty="0" smtClean="0">
                <a:solidFill>
                  <a:srgbClr val="22228B"/>
                </a:solidFill>
              </a:rPr>
              <a:t>2. «</a:t>
            </a:r>
            <a:r>
              <a:rPr lang="ru-RU" sz="1400" b="1" i="1" dirty="0">
                <a:solidFill>
                  <a:srgbClr val="22228B"/>
                </a:solidFill>
              </a:rPr>
              <a:t>П</a:t>
            </a:r>
            <a:r>
              <a:rPr lang="ru-RU" sz="1400" b="1" i="1" dirty="0" smtClean="0">
                <a:solidFill>
                  <a:srgbClr val="22228B"/>
                </a:solidFill>
              </a:rPr>
              <a:t>ринципы образовательного процесса по развитию творческих способностей младших школьников посредством фольклора.»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" y="0"/>
            <a:ext cx="4646645" cy="6990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84" y="0"/>
            <a:ext cx="4435975" cy="68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6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2130" y="-608757"/>
            <a:ext cx="5768627" cy="8371533"/>
          </a:xfrm>
        </p:spPr>
      </p:pic>
    </p:spTree>
    <p:extLst>
      <p:ext uri="{BB962C8B-B14F-4D97-AF65-F5344CB8AC3E}">
        <p14:creationId xmlns:p14="http://schemas.microsoft.com/office/powerpoint/2010/main" val="1374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6437" y="-90174"/>
            <a:ext cx="5949280" cy="7947066"/>
          </a:xfrm>
        </p:spPr>
      </p:pic>
    </p:spTree>
    <p:extLst>
      <p:ext uri="{BB962C8B-B14F-4D97-AF65-F5344CB8AC3E}">
        <p14:creationId xmlns:p14="http://schemas.microsoft.com/office/powerpoint/2010/main" val="125034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4938"/>
            <a:ext cx="7797800" cy="15303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10. Наличие авторских</a:t>
            </a:r>
            <a:br>
              <a:rPr lang="ru-RU" sz="24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 программ , методических пособий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928813"/>
            <a:ext cx="8045202" cy="4514850"/>
          </a:xfrm>
        </p:spPr>
        <p:txBody>
          <a:bodyPr/>
          <a:lstStyle/>
          <a:p>
            <a:pPr marL="677863" indent="-677863" algn="ctr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400" b="1" i="1" dirty="0" smtClean="0">
                <a:solidFill>
                  <a:srgbClr val="C00000"/>
                </a:solidFill>
              </a:rPr>
              <a:t>Список авторских программ:</a:t>
            </a:r>
          </a:p>
          <a:p>
            <a:pPr marL="677863" indent="-677863" eaLnBrk="1">
              <a:buFont typeface="Times New Roman" pitchFamily="16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2400" i="1" dirty="0" smtClean="0">
              <a:solidFill>
                <a:srgbClr val="280099"/>
              </a:solidFill>
            </a:endParaRPr>
          </a:p>
          <a:p>
            <a:pPr marL="677863" indent="-677863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1800" i="1" dirty="0" smtClean="0">
                <a:solidFill>
                  <a:srgbClr val="280099"/>
                </a:solidFill>
              </a:rPr>
              <a:t>1.Разработки уроков и внеклассных мероприятий.</a:t>
            </a:r>
          </a:p>
          <a:p>
            <a:pPr marL="677863" indent="-677863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1800" i="1" dirty="0" smtClean="0">
                <a:solidFill>
                  <a:srgbClr val="280099"/>
                </a:solidFill>
              </a:rPr>
              <a:t>2.Тестовые и олимпиадные задания.</a:t>
            </a:r>
          </a:p>
          <a:p>
            <a:pPr marL="677863" indent="-677863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1800" i="1" dirty="0" smtClean="0">
              <a:solidFill>
                <a:srgbClr val="280099"/>
              </a:solidFill>
            </a:endParaRPr>
          </a:p>
          <a:p>
            <a:pPr marL="677863" indent="-677863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2400" i="1" dirty="0" smtClean="0">
              <a:solidFill>
                <a:srgbClr val="280099"/>
              </a:solidFill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2000" i="1" dirty="0" smtClean="0">
              <a:solidFill>
                <a:srgbClr val="280099"/>
              </a:solidFill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2000" i="1" dirty="0" smtClean="0">
              <a:solidFill>
                <a:srgbClr val="280099"/>
              </a:solidFill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2000" i="1" dirty="0" smtClean="0">
              <a:solidFill>
                <a:srgbClr val="280099"/>
              </a:solidFill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2000" i="1" dirty="0" smtClean="0">
              <a:solidFill>
                <a:srgbClr val="2800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11. Выступления на научно-практических конференциях, семинарах. 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99592" y="1700808"/>
            <a:ext cx="7797800" cy="4514850"/>
          </a:xfrm>
        </p:spPr>
        <p:txBody>
          <a:bodyPr/>
          <a:lstStyle/>
          <a:p>
            <a:pPr marL="677863" indent="-677863" eaLnBrk="1">
              <a:buFont typeface="Times New Roman" pitchFamily="16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dirty="0" smtClean="0"/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400" i="1" dirty="0" smtClean="0">
                <a:solidFill>
                  <a:srgbClr val="280099"/>
                </a:solidFill>
              </a:rPr>
              <a:t>Муниципальный уровень: </a:t>
            </a:r>
            <a:endParaRPr lang="ru-RU" sz="2400" i="1" dirty="0" smtClean="0">
              <a:solidFill>
                <a:srgbClr val="B80047"/>
              </a:solidFill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400" i="1" dirty="0" smtClean="0">
                <a:solidFill>
                  <a:srgbClr val="280099"/>
                </a:solidFill>
              </a:rPr>
              <a:t>Республиканский уровень:</a:t>
            </a:r>
            <a:endParaRPr lang="ru-RU" sz="2400" i="1" dirty="0" smtClean="0">
              <a:solidFill>
                <a:srgbClr val="C00000"/>
              </a:solidFill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400" i="1" dirty="0" smtClean="0">
                <a:solidFill>
                  <a:srgbClr val="280099"/>
                </a:solidFill>
              </a:rPr>
              <a:t>Всероссийский  уровень:</a:t>
            </a:r>
            <a:endParaRPr lang="ru-RU" sz="2400" i="1" dirty="0" smtClean="0">
              <a:solidFill>
                <a:srgbClr val="B80047"/>
              </a:solidFill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400" i="1" dirty="0" smtClean="0">
                <a:solidFill>
                  <a:srgbClr val="280099"/>
                </a:solidFill>
              </a:rPr>
              <a:t>Международный уровень:</a:t>
            </a:r>
            <a:r>
              <a:rPr lang="ru-RU" sz="2400" i="1" dirty="0" smtClean="0">
                <a:solidFill>
                  <a:srgbClr val="B80047"/>
                </a:solidFill>
              </a:rPr>
              <a:t>1</a:t>
            </a: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2800" i="1" dirty="0" smtClean="0">
              <a:solidFill>
                <a:srgbClr val="B80047"/>
              </a:solidFill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3492500" y="6300788"/>
            <a:ext cx="51831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6515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12.Проведение открытых уроков, мастер-классов, мероприятий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000" i="1" dirty="0" smtClean="0">
                <a:solidFill>
                  <a:srgbClr val="280099"/>
                </a:solidFill>
              </a:rPr>
              <a:t>Школьный уровень: </a:t>
            </a:r>
            <a:r>
              <a:rPr lang="ru-RU" sz="2000" i="1" dirty="0">
                <a:solidFill>
                  <a:srgbClr val="C00000"/>
                </a:solidFill>
              </a:rPr>
              <a:t>5</a:t>
            </a:r>
            <a:endParaRPr lang="ru-RU" sz="2000" i="1" dirty="0" smtClean="0">
              <a:solidFill>
                <a:srgbClr val="C00000"/>
              </a:solidFill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000" i="1" dirty="0" smtClean="0">
                <a:solidFill>
                  <a:srgbClr val="280099"/>
                </a:solidFill>
              </a:rPr>
              <a:t>Муниципальный уровень: </a:t>
            </a:r>
            <a:endParaRPr lang="ru-RU" sz="2000" i="1" dirty="0" smtClean="0">
              <a:solidFill>
                <a:srgbClr val="B80047"/>
              </a:solidFill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000" i="1" dirty="0" smtClean="0">
                <a:solidFill>
                  <a:srgbClr val="280099"/>
                </a:solidFill>
              </a:rPr>
              <a:t>Республиканский </a:t>
            </a:r>
            <a:r>
              <a:rPr lang="ru-RU" sz="2000" i="1" dirty="0" smtClean="0">
                <a:solidFill>
                  <a:srgbClr val="280099"/>
                </a:solidFill>
              </a:rPr>
              <a:t>уровень:</a:t>
            </a:r>
            <a:r>
              <a:rPr lang="ru-RU" sz="2000" b="1" i="1" dirty="0">
                <a:solidFill>
                  <a:srgbClr val="FF0000"/>
                </a:solidFill>
              </a:rPr>
              <a:t>1</a:t>
            </a:r>
            <a:endParaRPr lang="ru-RU" sz="2000" b="1" i="1" dirty="0" smtClean="0">
              <a:solidFill>
                <a:srgbClr val="FF0000"/>
              </a:solidFill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000" i="1" dirty="0" smtClean="0">
                <a:solidFill>
                  <a:srgbClr val="280099"/>
                </a:solidFill>
              </a:rPr>
              <a:t>Всероссийский  уровень:</a:t>
            </a:r>
            <a:endParaRPr lang="ru-RU" sz="2000" i="1" dirty="0" smtClean="0">
              <a:solidFill>
                <a:srgbClr val="B80047"/>
              </a:solidFill>
            </a:endParaRPr>
          </a:p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3600" i="1" dirty="0" smtClean="0">
              <a:solidFill>
                <a:srgbClr val="B80047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" y="0"/>
            <a:ext cx="455224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41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5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4762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62" y="-99392"/>
            <a:ext cx="506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3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4609566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9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273324" y="-1273326"/>
            <a:ext cx="6597353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1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14300"/>
            <a:ext cx="7940675" cy="1506538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1. Представление собственного инновационного педагогического опыта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611560" y="2204864"/>
            <a:ext cx="7845425" cy="3087687"/>
          </a:xfrm>
        </p:spPr>
        <p:txBody>
          <a:bodyPr tIns="20160" anchor="ctr"/>
          <a:lstStyle/>
          <a:p>
            <a:pPr marL="696913" lvl="1" indent="-296863" algn="ctr" eaLnBrk="1">
              <a:lnSpc>
                <a:spcPct val="95000"/>
              </a:lnSpc>
              <a:buClr>
                <a:srgbClr val="000099"/>
              </a:buClr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4000" b="1" i="1" dirty="0" smtClean="0">
                <a:solidFill>
                  <a:srgbClr val="7030A0"/>
                </a:solidFill>
                <a:latin typeface="Times New Roman" pitchFamily="16" charset="0"/>
              </a:rPr>
              <a:t>Сайт: 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itchFamily="16" charset="0"/>
              </a:rPr>
              <a:t>sc17sar.schoolm.ru</a:t>
            </a:r>
            <a:r>
              <a:rPr lang="ru-RU" sz="4000" b="1" i="1" dirty="0" smtClean="0">
                <a:solidFill>
                  <a:srgbClr val="7030A0"/>
                </a:solidFill>
                <a:latin typeface="Times New Roman" pitchFamily="16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84150"/>
            <a:ext cx="7748588" cy="14351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активность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56769" y="1970881"/>
            <a:ext cx="7797800" cy="4514850"/>
          </a:xfrm>
        </p:spPr>
        <p:txBody>
          <a:bodyPr/>
          <a:lstStyle/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1400" dirty="0" smtClean="0"/>
              <a:t>Член жюри городского  вокального конкурса патриотической песни, городского фольклорного фестиваля «Жаворонки».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1400" dirty="0" smtClean="0"/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1400" dirty="0" smtClean="0"/>
              <a:t>Член избирательной комиссии.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1400" dirty="0" smtClean="0"/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1400" dirty="0" smtClean="0"/>
              <a:t>Хормейстер народного вокального ансамбля «</a:t>
            </a:r>
            <a:r>
              <a:rPr lang="ru-RU" sz="1400" dirty="0"/>
              <a:t>Р</a:t>
            </a:r>
            <a:r>
              <a:rPr lang="ru-RU" sz="1400" dirty="0" smtClean="0"/>
              <a:t>усская песня» Дома Культуры 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1400" dirty="0" err="1" smtClean="0"/>
              <a:t>р.п.Луховка</a:t>
            </a:r>
            <a:r>
              <a:rPr lang="ru-RU" sz="1400" dirty="0" smtClean="0"/>
              <a:t>.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1400" dirty="0" smtClean="0"/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1400" dirty="0" smtClean="0"/>
              <a:t>Руководитель детской студии «Мелодия»</a:t>
            </a:r>
            <a:r>
              <a:rPr lang="ru-RU" sz="1400" dirty="0"/>
              <a:t> Дома </a:t>
            </a:r>
            <a:r>
              <a:rPr lang="ru-RU" sz="1400" dirty="0" smtClean="0"/>
              <a:t>Культуры </a:t>
            </a:r>
            <a:endParaRPr lang="ru-RU" sz="1400" dirty="0"/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1400" dirty="0" err="1"/>
              <a:t>р.п.Луховка</a:t>
            </a:r>
            <a:r>
              <a:rPr lang="ru-RU" sz="1400" dirty="0" smtClean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" y="-243408"/>
            <a:ext cx="4499668" cy="7101408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243408"/>
            <a:ext cx="4644008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968552" cy="6858000"/>
          </a:xfrm>
        </p:spPr>
      </p:pic>
    </p:spTree>
    <p:extLst>
      <p:ext uri="{BB962C8B-B14F-4D97-AF65-F5344CB8AC3E}">
        <p14:creationId xmlns:p14="http://schemas.microsoft.com/office/powerpoint/2010/main" val="20231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14.Участие педагога в профессиональных конкурсах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i="1" dirty="0">
                <a:solidFill>
                  <a:srgbClr val="C00000"/>
                </a:solidFill>
              </a:rPr>
              <a:t>Республиканский </a:t>
            </a:r>
            <a:r>
              <a:rPr lang="ru-RU" sz="2400" i="1" dirty="0" smtClean="0">
                <a:solidFill>
                  <a:srgbClr val="C00000"/>
                </a:solidFill>
              </a:rPr>
              <a:t>уровень</a:t>
            </a:r>
          </a:p>
          <a:p>
            <a:pPr marL="0" indent="0">
              <a:buNone/>
            </a:pP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007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1513" y="2286399"/>
            <a:ext cx="5454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i="1" dirty="0" smtClean="0">
                <a:solidFill>
                  <a:schemeClr val="accent2"/>
                </a:solidFill>
              </a:rPr>
              <a:t> Пятый Республиканский мастер –класс по  искусству «Профессиональный успех учителя».2017г</a:t>
            </a:r>
            <a:endParaRPr lang="ru-RU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0"/>
            <a:ext cx="4824536" cy="6858000"/>
          </a:xfrm>
        </p:spPr>
      </p:pic>
    </p:spTree>
    <p:extLst>
      <p:ext uri="{BB962C8B-B14F-4D97-AF65-F5344CB8AC3E}">
        <p14:creationId xmlns:p14="http://schemas.microsoft.com/office/powerpoint/2010/main" val="9375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15. Награды и поощрения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700808"/>
            <a:ext cx="7797800" cy="5157192"/>
          </a:xfrm>
        </p:spPr>
        <p:txBody>
          <a:bodyPr/>
          <a:lstStyle/>
          <a:p>
            <a:pPr marL="677863" indent="-677863" eaLnBrk="1">
              <a:buFont typeface="Times New Roman" pitchFamily="16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000" i="1" dirty="0" smtClean="0">
                <a:solidFill>
                  <a:srgbClr val="C00000"/>
                </a:solidFill>
              </a:rPr>
              <a:t>Муниципальный уровень:</a:t>
            </a:r>
          </a:p>
          <a:p>
            <a:pPr marL="677863" indent="-677863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000" i="1" dirty="0">
                <a:solidFill>
                  <a:srgbClr val="C00000"/>
                </a:solidFill>
              </a:rPr>
              <a:t> </a:t>
            </a:r>
            <a:r>
              <a:rPr lang="ru-RU" sz="2000" i="1" dirty="0" smtClean="0">
                <a:solidFill>
                  <a:srgbClr val="C00000"/>
                </a:solidFill>
              </a:rPr>
              <a:t> </a:t>
            </a:r>
            <a:r>
              <a:rPr lang="ru-RU" sz="2000" i="1" dirty="0" smtClean="0">
                <a:solidFill>
                  <a:schemeClr val="accent2"/>
                </a:solidFill>
              </a:rPr>
              <a:t> </a:t>
            </a:r>
            <a:r>
              <a:rPr lang="ru-RU" sz="2000" i="1" dirty="0">
                <a:solidFill>
                  <a:schemeClr val="accent2"/>
                </a:solidFill>
              </a:rPr>
              <a:t>- Благодарность администрации муниципального учреждения дополнительного образования « Дом детского творчества» Саранск, </a:t>
            </a:r>
            <a:r>
              <a:rPr lang="ru-RU" sz="2000" i="1" dirty="0" smtClean="0">
                <a:solidFill>
                  <a:schemeClr val="accent2"/>
                </a:solidFill>
              </a:rPr>
              <a:t>2017 </a:t>
            </a:r>
            <a:r>
              <a:rPr lang="ru-RU" sz="2000" i="1" dirty="0">
                <a:solidFill>
                  <a:schemeClr val="accent2"/>
                </a:solidFill>
              </a:rPr>
              <a:t>г.</a:t>
            </a:r>
            <a:endParaRPr lang="ru-RU" sz="2000" i="1" dirty="0" smtClean="0">
              <a:solidFill>
                <a:srgbClr val="C00000"/>
              </a:solidFill>
            </a:endParaRPr>
          </a:p>
          <a:p>
            <a:pPr marL="677863" indent="-677863" eaLnBrk="1">
              <a:buFont typeface="Times New Roman" pitchFamily="16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000" i="1" dirty="0" smtClean="0">
                <a:solidFill>
                  <a:schemeClr val="accent2"/>
                </a:solidFill>
              </a:rPr>
              <a:t>  -</a:t>
            </a:r>
            <a:r>
              <a:rPr lang="ru-RU" sz="2000" i="1" dirty="0">
                <a:solidFill>
                  <a:schemeClr val="accent2"/>
                </a:solidFill>
              </a:rPr>
              <a:t> </a:t>
            </a:r>
            <a:r>
              <a:rPr lang="ru-RU" sz="2000" i="1" dirty="0" smtClean="0">
                <a:solidFill>
                  <a:schemeClr val="accent2"/>
                </a:solidFill>
              </a:rPr>
              <a:t>Благодарность администрации муниципального учреждения дополнительного образования « Дом детского творчества» Саранск, 2018 г.</a:t>
            </a:r>
          </a:p>
          <a:p>
            <a:pPr marL="677863" indent="-677863" eaLnBrk="1">
              <a:buFont typeface="Times New Roman" pitchFamily="16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000" i="1" dirty="0">
                <a:solidFill>
                  <a:schemeClr val="accent2"/>
                </a:solidFill>
              </a:rPr>
              <a:t> </a:t>
            </a:r>
            <a:r>
              <a:rPr lang="ru-RU" sz="2000" i="1" dirty="0" smtClean="0">
                <a:solidFill>
                  <a:schemeClr val="accent2"/>
                </a:solidFill>
              </a:rPr>
              <a:t> -Благодарность администрации МОУ «Центр образования «</a:t>
            </a:r>
            <a:r>
              <a:rPr lang="ru-RU" sz="2000" i="1" dirty="0" err="1" smtClean="0">
                <a:solidFill>
                  <a:schemeClr val="accent2"/>
                </a:solidFill>
              </a:rPr>
              <a:t>Тавла</a:t>
            </a:r>
            <a:r>
              <a:rPr lang="ru-RU" sz="2000" i="1" dirty="0" smtClean="0">
                <a:solidFill>
                  <a:schemeClr val="accent2"/>
                </a:solidFill>
              </a:rPr>
              <a:t>»-СОШ №17».</a:t>
            </a:r>
          </a:p>
          <a:p>
            <a:pPr marL="677863" indent="-677863" eaLnBrk="1">
              <a:buFont typeface="Times New Roman" pitchFamily="16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000" i="1" dirty="0" smtClean="0">
                <a:solidFill>
                  <a:srgbClr val="C00000"/>
                </a:solidFill>
              </a:rPr>
              <a:t>Республиканский уровень</a:t>
            </a:r>
            <a:r>
              <a:rPr lang="ru-RU" sz="2000" dirty="0" smtClean="0">
                <a:solidFill>
                  <a:srgbClr val="C00000"/>
                </a:solidFill>
              </a:rPr>
              <a:t>:</a:t>
            </a:r>
          </a:p>
          <a:p>
            <a:pPr marL="677863" indent="-677863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000" dirty="0" smtClean="0">
                <a:solidFill>
                  <a:schemeClr val="accent2"/>
                </a:solidFill>
              </a:rPr>
              <a:t>-   </a:t>
            </a:r>
            <a:r>
              <a:rPr lang="ru-RU" sz="2000" dirty="0">
                <a:solidFill>
                  <a:schemeClr val="accent2"/>
                </a:solidFill>
              </a:rPr>
              <a:t> </a:t>
            </a:r>
            <a:r>
              <a:rPr lang="ru-RU" sz="2000" dirty="0" smtClean="0">
                <a:solidFill>
                  <a:schemeClr val="accent2"/>
                </a:solidFill>
              </a:rPr>
              <a:t>Благодарственное письмо Главы Республики Мордовия В.Д.Волкова,201</a:t>
            </a:r>
            <a:r>
              <a:rPr lang="en-US" sz="2000" dirty="0" smtClean="0">
                <a:solidFill>
                  <a:schemeClr val="accent2"/>
                </a:solidFill>
              </a:rPr>
              <a:t>8 </a:t>
            </a:r>
            <a:r>
              <a:rPr lang="ru-RU" sz="2000" dirty="0" smtClean="0">
                <a:solidFill>
                  <a:schemeClr val="accent2"/>
                </a:solidFill>
              </a:rPr>
              <a:t>г.</a:t>
            </a:r>
          </a:p>
          <a:p>
            <a:pPr eaLnBrk="1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000" dirty="0" smtClean="0">
                <a:solidFill>
                  <a:schemeClr val="accent2"/>
                </a:solidFill>
              </a:rPr>
              <a:t>Благодарность Государственного Собрания Республики Мордовия, 2018г.</a:t>
            </a:r>
          </a:p>
          <a:p>
            <a:pPr eaLnBrk="1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000" dirty="0" smtClean="0">
                <a:solidFill>
                  <a:schemeClr val="accent2"/>
                </a:solidFill>
              </a:rPr>
              <a:t>Почетная Грамота Правительства Республики Мордовия, 2015г.</a:t>
            </a:r>
          </a:p>
          <a:p>
            <a:pPr eaLnBrk="1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000" dirty="0" smtClean="0">
                <a:solidFill>
                  <a:schemeClr val="accent2"/>
                </a:solidFill>
              </a:rPr>
              <a:t>Благодарственное письмо ГБОУ ДПО «Мордовский республиканский институт образования»,2015г.</a:t>
            </a:r>
          </a:p>
          <a:p>
            <a:pPr eaLnBrk="1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000" dirty="0">
                <a:solidFill>
                  <a:schemeClr val="accent2"/>
                </a:solidFill>
              </a:rPr>
              <a:t>Благодарственное письмо Главы Республики Мордовия В.Д.Волкова,201</a:t>
            </a:r>
            <a:r>
              <a:rPr lang="en-US" sz="2000" dirty="0">
                <a:solidFill>
                  <a:schemeClr val="accent2"/>
                </a:solidFill>
              </a:rPr>
              <a:t>8 </a:t>
            </a:r>
            <a:r>
              <a:rPr lang="ru-RU" sz="2000" dirty="0">
                <a:solidFill>
                  <a:schemeClr val="accent2"/>
                </a:solidFill>
              </a:rPr>
              <a:t>г.</a:t>
            </a:r>
          </a:p>
          <a:p>
            <a:pPr eaLnBrk="1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sz="2000" dirty="0" smtClean="0">
              <a:solidFill>
                <a:schemeClr val="accent2"/>
              </a:solidFill>
            </a:endParaRPr>
          </a:p>
          <a:p>
            <a:pPr marL="677863" lvl="1" indent="-677863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000" i="1" dirty="0" smtClean="0">
                <a:solidFill>
                  <a:schemeClr val="accent2"/>
                </a:solidFill>
              </a:rPr>
              <a:t>-</a:t>
            </a:r>
            <a:r>
              <a:rPr lang="ru-RU" sz="2000" i="1" dirty="0" smtClean="0">
                <a:solidFill>
                  <a:srgbClr val="C00000"/>
                </a:solidFill>
              </a:rPr>
              <a:t>Российский уровень</a:t>
            </a:r>
            <a:r>
              <a:rPr lang="ru-RU" sz="2000" dirty="0" smtClean="0">
                <a:solidFill>
                  <a:srgbClr val="C00000"/>
                </a:solidFill>
              </a:rPr>
              <a:t>: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u-RU" sz="2000" i="1" dirty="0" smtClean="0">
                <a:solidFill>
                  <a:schemeClr val="accent2"/>
                </a:solidFill>
              </a:rPr>
              <a:t>-Диплом </a:t>
            </a:r>
            <a:r>
              <a:rPr lang="ru-RU" sz="1800" i="1" dirty="0" smtClean="0">
                <a:solidFill>
                  <a:schemeClr val="accent2"/>
                </a:solidFill>
              </a:rPr>
              <a:t>Народному  вокальному  ансамблю </a:t>
            </a:r>
            <a:r>
              <a:rPr lang="ru-RU" sz="2000" i="1" dirty="0" smtClean="0">
                <a:solidFill>
                  <a:schemeClr val="accent2"/>
                </a:solidFill>
              </a:rPr>
              <a:t>«Русская </a:t>
            </a:r>
            <a:r>
              <a:rPr lang="ru-RU" sz="2000" i="1" dirty="0" err="1" smtClean="0">
                <a:solidFill>
                  <a:schemeClr val="accent2"/>
                </a:solidFill>
              </a:rPr>
              <a:t>песня»руководитель</a:t>
            </a:r>
            <a:r>
              <a:rPr lang="ru-RU" sz="2000" i="1" dirty="0" smtClean="0">
                <a:solidFill>
                  <a:schemeClr val="accent2"/>
                </a:solidFill>
              </a:rPr>
              <a:t> </a:t>
            </a:r>
            <a:r>
              <a:rPr lang="ru-RU" sz="2000" i="1" dirty="0" err="1" smtClean="0">
                <a:solidFill>
                  <a:schemeClr val="accent2"/>
                </a:solidFill>
              </a:rPr>
              <a:t>Бубнова</a:t>
            </a:r>
            <a:r>
              <a:rPr lang="ru-RU" sz="2000" i="1" dirty="0" smtClean="0">
                <a:solidFill>
                  <a:schemeClr val="accent2"/>
                </a:solidFill>
              </a:rPr>
              <a:t> С.Е. за активное участие и проведение гала-концерта «Время вперед» в рамках 21го Республиканского фестиваля «</a:t>
            </a:r>
            <a:r>
              <a:rPr lang="ru-RU" sz="2000" i="1" dirty="0" err="1" smtClean="0">
                <a:solidFill>
                  <a:schemeClr val="accent2"/>
                </a:solidFill>
              </a:rPr>
              <a:t>Шумбрат</a:t>
            </a:r>
            <a:r>
              <a:rPr lang="ru-RU" sz="2000" i="1" dirty="0" smtClean="0">
                <a:solidFill>
                  <a:schemeClr val="accent2"/>
                </a:solidFill>
              </a:rPr>
              <a:t> Мордовия»2017г.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chemeClr val="accent2"/>
                </a:solidFill>
              </a:rPr>
              <a:t>-Диплом лауреата 20го Республиканского фестиваля народного творчества </a:t>
            </a:r>
            <a:r>
              <a:rPr lang="ru-RU" sz="2000" i="1" dirty="0">
                <a:solidFill>
                  <a:schemeClr val="accent2"/>
                </a:solidFill>
              </a:rPr>
              <a:t>«</a:t>
            </a:r>
            <a:r>
              <a:rPr lang="ru-RU" sz="2000" i="1" dirty="0" err="1">
                <a:solidFill>
                  <a:schemeClr val="accent2"/>
                </a:solidFill>
              </a:rPr>
              <a:t>Шумбрат</a:t>
            </a:r>
            <a:r>
              <a:rPr lang="ru-RU" sz="2000" i="1" dirty="0">
                <a:solidFill>
                  <a:schemeClr val="accent2"/>
                </a:solidFill>
              </a:rPr>
              <a:t> </a:t>
            </a:r>
            <a:r>
              <a:rPr lang="ru-RU" sz="2000" i="1" dirty="0" smtClean="0">
                <a:solidFill>
                  <a:schemeClr val="accent2"/>
                </a:solidFill>
              </a:rPr>
              <a:t>Мордовия</a:t>
            </a:r>
            <a:r>
              <a:rPr lang="ru-RU" sz="2000" i="1" dirty="0">
                <a:solidFill>
                  <a:schemeClr val="accent2"/>
                </a:solidFill>
              </a:rPr>
              <a:t>» Народному  вокальному  ансамблю «</a:t>
            </a:r>
            <a:r>
              <a:rPr lang="ru-RU" sz="2000" i="1" dirty="0" smtClean="0">
                <a:solidFill>
                  <a:schemeClr val="accent2"/>
                </a:solidFill>
              </a:rPr>
              <a:t>Русская  </a:t>
            </a:r>
            <a:r>
              <a:rPr lang="ru-RU" sz="2000" i="1" dirty="0">
                <a:solidFill>
                  <a:schemeClr val="accent2"/>
                </a:solidFill>
              </a:rPr>
              <a:t>песня</a:t>
            </a:r>
            <a:r>
              <a:rPr lang="ru-RU" sz="2400" i="1" dirty="0">
                <a:solidFill>
                  <a:schemeClr val="accent2"/>
                </a:solidFill>
              </a:rPr>
              <a:t>»</a:t>
            </a:r>
            <a:r>
              <a:rPr lang="ru-RU" sz="2000" i="1" dirty="0" smtClean="0">
                <a:solidFill>
                  <a:schemeClr val="accent2"/>
                </a:solidFill>
              </a:rPr>
              <a:t>2016г.Руководитель </a:t>
            </a:r>
            <a:r>
              <a:rPr lang="ru-RU" sz="2000" i="1" dirty="0" err="1" smtClean="0">
                <a:solidFill>
                  <a:schemeClr val="accent2"/>
                </a:solidFill>
              </a:rPr>
              <a:t>Бубнова</a:t>
            </a:r>
            <a:r>
              <a:rPr lang="ru-RU" sz="2000" i="1" dirty="0" smtClean="0">
                <a:solidFill>
                  <a:schemeClr val="accent2"/>
                </a:solidFill>
              </a:rPr>
              <a:t> С.Е.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chemeClr val="accent2"/>
                </a:solidFill>
              </a:rPr>
              <a:t>-Диплом 22го</a:t>
            </a:r>
            <a:r>
              <a:rPr lang="ru-RU" sz="2000" i="1" dirty="0">
                <a:solidFill>
                  <a:schemeClr val="accent2"/>
                </a:solidFill>
              </a:rPr>
              <a:t>Республиканского ф</a:t>
            </a:r>
            <a:r>
              <a:rPr lang="ru-RU" sz="2000" i="1" dirty="0" smtClean="0">
                <a:solidFill>
                  <a:schemeClr val="accent2"/>
                </a:solidFill>
              </a:rPr>
              <a:t>естиваля </a:t>
            </a:r>
            <a:r>
              <a:rPr lang="ru-RU" sz="2000" i="1" dirty="0">
                <a:solidFill>
                  <a:schemeClr val="accent2"/>
                </a:solidFill>
              </a:rPr>
              <a:t>народного творчества «</a:t>
            </a:r>
            <a:r>
              <a:rPr lang="ru-RU" sz="2000" i="1" dirty="0" err="1">
                <a:solidFill>
                  <a:schemeClr val="accent2"/>
                </a:solidFill>
              </a:rPr>
              <a:t>Шумбрат</a:t>
            </a:r>
            <a:r>
              <a:rPr lang="ru-RU" sz="2000" i="1" dirty="0">
                <a:solidFill>
                  <a:schemeClr val="accent2"/>
                </a:solidFill>
              </a:rPr>
              <a:t> </a:t>
            </a:r>
            <a:r>
              <a:rPr lang="ru-RU" sz="2000" i="1" dirty="0" smtClean="0">
                <a:solidFill>
                  <a:schemeClr val="accent2"/>
                </a:solidFill>
              </a:rPr>
              <a:t>Мордовия</a:t>
            </a:r>
            <a:r>
              <a:rPr lang="ru-RU" sz="2000" i="1" dirty="0">
                <a:solidFill>
                  <a:schemeClr val="accent2"/>
                </a:solidFill>
              </a:rPr>
              <a:t>» Народному  вокальному  ансамблю </a:t>
            </a:r>
            <a:r>
              <a:rPr lang="ru-RU" sz="2400" i="1" dirty="0">
                <a:solidFill>
                  <a:schemeClr val="accent2"/>
                </a:solidFill>
              </a:rPr>
              <a:t>«</a:t>
            </a:r>
            <a:r>
              <a:rPr lang="ru-RU" sz="2400" i="1" dirty="0" smtClean="0">
                <a:solidFill>
                  <a:schemeClr val="accent2"/>
                </a:solidFill>
              </a:rPr>
              <a:t>Р</a:t>
            </a:r>
            <a:r>
              <a:rPr lang="ru-RU" sz="1800" i="1" dirty="0" smtClean="0">
                <a:solidFill>
                  <a:schemeClr val="accent2"/>
                </a:solidFill>
              </a:rPr>
              <a:t>усская песня</a:t>
            </a:r>
            <a:r>
              <a:rPr lang="ru-RU" sz="2400" i="1" dirty="0" smtClean="0">
                <a:solidFill>
                  <a:schemeClr val="accent2"/>
                </a:solidFill>
              </a:rPr>
              <a:t>»</a:t>
            </a:r>
            <a:r>
              <a:rPr lang="ru-RU" sz="2000" i="1" dirty="0" smtClean="0">
                <a:solidFill>
                  <a:schemeClr val="accent2"/>
                </a:solidFill>
              </a:rPr>
              <a:t> Руководитель </a:t>
            </a:r>
            <a:r>
              <a:rPr lang="ru-RU" sz="2000" i="1" dirty="0" err="1">
                <a:solidFill>
                  <a:schemeClr val="accent2"/>
                </a:solidFill>
              </a:rPr>
              <a:t>Бубнова</a:t>
            </a:r>
            <a:r>
              <a:rPr lang="ru-RU" sz="2000" i="1" dirty="0">
                <a:solidFill>
                  <a:schemeClr val="accent2"/>
                </a:solidFill>
              </a:rPr>
              <a:t> </a:t>
            </a:r>
            <a:r>
              <a:rPr lang="ru-RU" sz="2000" i="1" dirty="0" smtClean="0">
                <a:solidFill>
                  <a:schemeClr val="accent2"/>
                </a:solidFill>
              </a:rPr>
              <a:t>С.Е.2018г.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chemeClr val="accent2"/>
                </a:solidFill>
              </a:rPr>
              <a:t>-Диплом фестиваля военно-патриотической песни «Афганское эхо» </a:t>
            </a:r>
            <a:r>
              <a:rPr lang="ru-RU" sz="2000" i="1" dirty="0">
                <a:solidFill>
                  <a:schemeClr val="accent2"/>
                </a:solidFill>
              </a:rPr>
              <a:t>Народному  вокальному  ансамблю </a:t>
            </a:r>
            <a:r>
              <a:rPr lang="ru-RU" sz="2400" i="1" dirty="0">
                <a:solidFill>
                  <a:schemeClr val="accent2"/>
                </a:solidFill>
              </a:rPr>
              <a:t>«</a:t>
            </a:r>
            <a:r>
              <a:rPr lang="ru-RU" sz="2400" i="1" dirty="0" smtClean="0">
                <a:solidFill>
                  <a:schemeClr val="accent2"/>
                </a:solidFill>
              </a:rPr>
              <a:t>Р</a:t>
            </a:r>
            <a:r>
              <a:rPr lang="ru-RU" sz="2000" i="1" dirty="0" smtClean="0">
                <a:solidFill>
                  <a:schemeClr val="accent2"/>
                </a:solidFill>
              </a:rPr>
              <a:t>усская </a:t>
            </a:r>
            <a:r>
              <a:rPr lang="ru-RU" sz="2000" i="1" smtClean="0">
                <a:solidFill>
                  <a:schemeClr val="accent2"/>
                </a:solidFill>
              </a:rPr>
              <a:t>песня</a:t>
            </a:r>
            <a:r>
              <a:rPr lang="ru-RU" sz="2400" i="1" smtClean="0">
                <a:solidFill>
                  <a:schemeClr val="accent2"/>
                </a:solidFill>
              </a:rPr>
              <a:t> »</a:t>
            </a:r>
            <a:r>
              <a:rPr lang="ru-RU" sz="2000" i="1" smtClean="0">
                <a:solidFill>
                  <a:schemeClr val="accent2"/>
                </a:solidFill>
              </a:rPr>
              <a:t> </a:t>
            </a:r>
            <a:r>
              <a:rPr lang="ru-RU" sz="2000" i="1" dirty="0" smtClean="0">
                <a:solidFill>
                  <a:schemeClr val="accent2"/>
                </a:solidFill>
              </a:rPr>
              <a:t>Руководитель </a:t>
            </a:r>
            <a:r>
              <a:rPr lang="ru-RU" sz="2000" i="1" dirty="0" err="1" smtClean="0">
                <a:solidFill>
                  <a:schemeClr val="accent2"/>
                </a:solidFill>
              </a:rPr>
              <a:t>Бубнова</a:t>
            </a:r>
            <a:r>
              <a:rPr lang="ru-RU" sz="2000" i="1" dirty="0" smtClean="0">
                <a:solidFill>
                  <a:schemeClr val="accent2"/>
                </a:solidFill>
              </a:rPr>
              <a:t> С.Е. 2019г.</a:t>
            </a:r>
            <a:endParaRPr lang="ru-RU" sz="2000" i="1" dirty="0">
              <a:solidFill>
                <a:schemeClr val="accent2"/>
              </a:solidFill>
            </a:endParaRPr>
          </a:p>
          <a:p>
            <a:pPr>
              <a:buFontTx/>
              <a:buChar char="-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9861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29" y="-1"/>
            <a:ext cx="5008357" cy="6829049"/>
          </a:xfrm>
          <a:prstGeom prst="rect">
            <a:avLst/>
          </a:prstGeom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4124526" cy="6858000"/>
          </a:xfrm>
        </p:spPr>
      </p:pic>
    </p:spTree>
    <p:extLst>
      <p:ext uri="{BB962C8B-B14F-4D97-AF65-F5344CB8AC3E}">
        <p14:creationId xmlns:p14="http://schemas.microsoft.com/office/powerpoint/2010/main" val="337160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0"/>
            <a:ext cx="5413751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03" y="0"/>
            <a:ext cx="4820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5" y="-23481"/>
            <a:ext cx="4788024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77" y="-59431"/>
            <a:ext cx="4927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2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Качество знаний обучающихся по итогам </a:t>
            </a:r>
            <a: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внутреннего мониторинга учебных достижений обучающихся за </a:t>
            </a:r>
            <a:r>
              <a:rPr lang="ru-RU" sz="2400" dirty="0" err="1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alt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alt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600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732134"/>
              </p:ext>
            </p:extLst>
          </p:nvPr>
        </p:nvGraphicFramePr>
        <p:xfrm>
          <a:off x="323529" y="1772814"/>
          <a:ext cx="8820470" cy="5085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4881">
                  <a:extLst>
                    <a:ext uri="{9D8B030D-6E8A-4147-A177-3AD203B41FA5}">
                      <a16:colId xmlns:a16="http://schemas.microsoft.com/office/drawing/2014/main" val="4068987761"/>
                    </a:ext>
                  </a:extLst>
                </a:gridCol>
                <a:gridCol w="2204881">
                  <a:extLst>
                    <a:ext uri="{9D8B030D-6E8A-4147-A177-3AD203B41FA5}">
                      <a16:colId xmlns:a16="http://schemas.microsoft.com/office/drawing/2014/main" val="1736140192"/>
                    </a:ext>
                  </a:extLst>
                </a:gridCol>
                <a:gridCol w="2204881">
                  <a:extLst>
                    <a:ext uri="{9D8B030D-6E8A-4147-A177-3AD203B41FA5}">
                      <a16:colId xmlns:a16="http://schemas.microsoft.com/office/drawing/2014/main" val="538768624"/>
                    </a:ext>
                  </a:extLst>
                </a:gridCol>
                <a:gridCol w="2205827">
                  <a:extLst>
                    <a:ext uri="{9D8B030D-6E8A-4147-A177-3AD203B41FA5}">
                      <a16:colId xmlns:a16="http://schemas.microsoft.com/office/drawing/2014/main" val="2897633019"/>
                    </a:ext>
                  </a:extLst>
                </a:gridCol>
              </a:tblGrid>
              <a:tr h="1480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класс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Качество знаний 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2017-2018 </a:t>
                      </a:r>
                      <a:r>
                        <a:rPr lang="ru-RU" sz="1100" dirty="0" err="1">
                          <a:effectLst/>
                        </a:rPr>
                        <a:t>уч.год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класс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Качество знаний 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2018-2019 уч.год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9326954"/>
                  </a:ext>
                </a:extLst>
              </a:tr>
              <a:tr h="72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498542"/>
                  </a:ext>
                </a:extLst>
              </a:tr>
              <a:tr h="72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2364407"/>
                  </a:ext>
                </a:extLst>
              </a:tr>
              <a:tr h="72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886712"/>
                  </a:ext>
                </a:extLst>
              </a:tr>
              <a:tr h="72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4173785"/>
                  </a:ext>
                </a:extLst>
              </a:tr>
              <a:tr h="72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5Д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7807372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1966041" y="0"/>
            <a:ext cx="134260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23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233"/>
            <a:ext cx="5184576" cy="6852767"/>
          </a:xfrm>
        </p:spPr>
      </p:pic>
    </p:spTree>
    <p:extLst>
      <p:ext uri="{BB962C8B-B14F-4D97-AF65-F5344CB8AC3E}">
        <p14:creationId xmlns:p14="http://schemas.microsoft.com/office/powerpoint/2010/main" val="33120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957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7" y="0"/>
            <a:ext cx="4449501" cy="69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811" y="1906588"/>
            <a:ext cx="3057266" cy="45069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7134" cy="702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720" y="-13347"/>
            <a:ext cx="4652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9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4410457" cy="6957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57" y="0"/>
            <a:ext cx="4733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16. Повышение квалификации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7797800" cy="4514850"/>
          </a:xfrm>
        </p:spPr>
        <p:txBody>
          <a:bodyPr/>
          <a:lstStyle/>
          <a:p>
            <a:pPr marL="0" indent="0">
              <a:buNone/>
            </a:pPr>
            <a:r>
              <a:rPr lang="ru-RU" sz="28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Р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«Совершенствование преподавания предметов образовательной области «Искусство» в условиях перехода ФГОС» 2014год,108 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2. 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«Новые подходы к управленческой и педагогической деятельности в условиях реализации федерального государственного образовательного стандарта общего образования»-,2015год,42ч.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3.«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лектронные образовательные ресурсы и их реализация в рамках информационно-образовательной среды образовательной организации» </a:t>
            </a: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2018год,72ч.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иложение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1476375" y="4137025"/>
            <a:ext cx="5688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2999" y="-1143003"/>
            <a:ext cx="6858002" cy="9144000"/>
          </a:xfrm>
        </p:spPr>
      </p:pic>
    </p:spTree>
    <p:extLst>
      <p:ext uri="{BB962C8B-B14F-4D97-AF65-F5344CB8AC3E}">
        <p14:creationId xmlns:p14="http://schemas.microsoft.com/office/powerpoint/2010/main" val="427222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2850" y="-1073150"/>
            <a:ext cx="6718300" cy="9144000"/>
          </a:xfrm>
        </p:spPr>
      </p:pic>
    </p:spTree>
    <p:extLst>
      <p:ext uri="{BB962C8B-B14F-4D97-AF65-F5344CB8AC3E}">
        <p14:creationId xmlns:p14="http://schemas.microsoft.com/office/powerpoint/2010/main" val="34964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6604" y="-1019401"/>
            <a:ext cx="6718297" cy="9036497"/>
          </a:xfrm>
        </p:spPr>
      </p:pic>
    </p:spTree>
    <p:extLst>
      <p:ext uri="{BB962C8B-B14F-4D97-AF65-F5344CB8AC3E}">
        <p14:creationId xmlns:p14="http://schemas.microsoft.com/office/powerpoint/2010/main" val="5908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0"/>
            <a:ext cx="4968552" cy="6858000"/>
          </a:xfrm>
        </p:spPr>
      </p:pic>
    </p:spTree>
    <p:extLst>
      <p:ext uri="{BB962C8B-B14F-4D97-AF65-F5344CB8AC3E}">
        <p14:creationId xmlns:p14="http://schemas.microsoft.com/office/powerpoint/2010/main" val="428077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Качество знаний обучающихся по итогам </a:t>
            </a:r>
            <a: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внешнего мониторинга учебных достижений обучающихся за </a:t>
            </a:r>
            <a:r>
              <a:rPr lang="ru-RU" sz="2400" dirty="0" err="1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400" dirty="0" smtClean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alt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altLang="ru-RU" sz="2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600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71513" y="1772816"/>
            <a:ext cx="7789862" cy="4640684"/>
          </a:xfrm>
        </p:spPr>
        <p:txBody>
          <a:bodyPr/>
          <a:lstStyle/>
          <a:p>
            <a:pPr marL="109537" indent="0" algn="ctr">
              <a:buFont typeface="Wingdings 3" pitchFamily="18" charset="2"/>
              <a:buNone/>
              <a:defRPr/>
            </a:pPr>
            <a:endParaRPr lang="ru-RU" altLang="ru-RU" sz="2000" b="1" i="1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3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4.Применение информационно-коммуникационных технологий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межатестационный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период педагог использовала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информационно-комуникационные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технологии, 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возможности интерактивной доски СМАРТ, 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являлась членом педагогических интернет – сообществ, 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применяла дистанционные методы обучения.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069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760639" cy="6858000"/>
          </a:xfrm>
        </p:spPr>
      </p:pic>
    </p:spTree>
    <p:extLst>
      <p:ext uri="{BB962C8B-B14F-4D97-AF65-F5344CB8AC3E}">
        <p14:creationId xmlns:p14="http://schemas.microsoft.com/office/powerpoint/2010/main" val="14978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2512</TotalTime>
  <Words>825</Words>
  <Application>Microsoft Office PowerPoint</Application>
  <PresentationFormat>Экран (4:3)</PresentationFormat>
  <Paragraphs>264</Paragraphs>
  <Slides>57</Slides>
  <Notes>20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  <vt:variant>
        <vt:lpstr>Произвольные показы</vt:lpstr>
      </vt:variant>
      <vt:variant>
        <vt:i4>1</vt:i4>
      </vt:variant>
    </vt:vector>
  </HeadingPairs>
  <TitlesOfParts>
    <vt:vector size="66" baseType="lpstr">
      <vt:lpstr>MS Gothic</vt:lpstr>
      <vt:lpstr>Arial</vt:lpstr>
      <vt:lpstr>Calibri</vt:lpstr>
      <vt:lpstr>Georgia</vt:lpstr>
      <vt:lpstr>Lucida Sans Unicode</vt:lpstr>
      <vt:lpstr>Times New Roman</vt:lpstr>
      <vt:lpstr>Wingdings 3</vt:lpstr>
      <vt:lpstr>1_Тема Office</vt:lpstr>
      <vt:lpstr>                 Министерство образования РМ          Портфолио                 Бубновой Светланы Евгеньевны,                 учителя музыки                                    МОУ   «Центр образования «Тавла» -СОШ № 17»            г.о.Саранск </vt:lpstr>
      <vt:lpstr>Презентация PowerPoint</vt:lpstr>
      <vt:lpstr>Презентация PowerPoint</vt:lpstr>
      <vt:lpstr>1. Представление собственного инновационного педагогического опыта</vt:lpstr>
      <vt:lpstr>  2. Качество знаний обучающихся по итогам внутреннего мониторинга учебных достижений обучающихся за межаттестационный период  </vt:lpstr>
      <vt:lpstr>Презентация PowerPoint</vt:lpstr>
      <vt:lpstr>  3. Качество знаний обучающихся по итогам внешнего мониторинга учебных достижений обучающихся за межаттестационный период  </vt:lpstr>
      <vt:lpstr>4.Применение информационно-коммуникационных технологий</vt:lpstr>
      <vt:lpstr>Презентация PowerPoint</vt:lpstr>
      <vt:lpstr>5. Реализация программ углубленного изучения предмета, профильного обучения</vt:lpstr>
      <vt:lpstr>6.Участие в проектно-исследовательской или опытно-экспериментальной деятельности</vt:lpstr>
      <vt:lpstr>7. Результаты участия обучающихся во Всероссийской  и  в республиканской  предметной олимпиадах</vt:lpstr>
      <vt:lpstr>Результаты участия обучающихся во Всероссийской  и  в межрегиональной  предметной олимпиадах</vt:lpstr>
      <vt:lpstr>Результаты участия обучающихся во Всероссийской  и  в межрегиональной  предметной олимпиадах</vt:lpstr>
      <vt:lpstr>Презентация PowerPoint</vt:lpstr>
      <vt:lpstr>8. Позитивные результаты внеурочной деятельности обучающихся по учебным предметам</vt:lpstr>
      <vt:lpstr> Позитивные результаты внеурочной деятельности обучающихся по учебным предметам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 Наличие публикаций, включая интернет-публикации</vt:lpstr>
      <vt:lpstr>Презентация PowerPoint</vt:lpstr>
      <vt:lpstr>Презентация PowerPoint</vt:lpstr>
      <vt:lpstr>10. Наличие авторских  программ , методических пособий</vt:lpstr>
      <vt:lpstr>11. Выступления на научно-практических конференциях, семинарах. </vt:lpstr>
      <vt:lpstr>Презентация PowerPoint</vt:lpstr>
      <vt:lpstr>12.Проведение открытых уроков,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13. Общественно-педагогическая активность</vt:lpstr>
      <vt:lpstr>Презентация PowerPoint</vt:lpstr>
      <vt:lpstr>Презентация PowerPoint</vt:lpstr>
      <vt:lpstr>14.Участие педагога в профессиональных конкурсах</vt:lpstr>
      <vt:lpstr>Презентация PowerPoint</vt:lpstr>
      <vt:lpstr>15. 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16. Повышение квалификации</vt:lpstr>
      <vt:lpstr>Презентация PowerPoint</vt:lpstr>
      <vt:lpstr>Презентация PowerPoint</vt:lpstr>
      <vt:lpstr>Презентация PowerPoint</vt:lpstr>
      <vt:lpstr>123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Пользователь Windows</cp:lastModifiedBy>
  <cp:revision>301</cp:revision>
  <cp:lastPrinted>1601-01-01T00:00:00Z</cp:lastPrinted>
  <dcterms:created xsi:type="dcterms:W3CDTF">2010-08-04T11:06:49Z</dcterms:created>
  <dcterms:modified xsi:type="dcterms:W3CDTF">2019-03-19T10:52:41Z</dcterms:modified>
</cp:coreProperties>
</file>