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7" r:id="rId3"/>
    <p:sldId id="262" r:id="rId4"/>
    <p:sldId id="302" r:id="rId5"/>
    <p:sldId id="258" r:id="rId6"/>
    <p:sldId id="271" r:id="rId7"/>
    <p:sldId id="272" r:id="rId8"/>
    <p:sldId id="297" r:id="rId9"/>
    <p:sldId id="273" r:id="rId10"/>
    <p:sldId id="275" r:id="rId11"/>
    <p:sldId id="303" r:id="rId12"/>
    <p:sldId id="278" r:id="rId13"/>
    <p:sldId id="282" r:id="rId14"/>
    <p:sldId id="284" r:id="rId15"/>
    <p:sldId id="279" r:id="rId16"/>
    <p:sldId id="289" r:id="rId17"/>
    <p:sldId id="285" r:id="rId18"/>
    <p:sldId id="306" r:id="rId19"/>
    <p:sldId id="307" r:id="rId20"/>
    <p:sldId id="308" r:id="rId21"/>
    <p:sldId id="261" r:id="rId22"/>
    <p:sldId id="263" r:id="rId23"/>
    <p:sldId id="264" r:id="rId24"/>
    <p:sldId id="265" r:id="rId25"/>
    <p:sldId id="266" r:id="rId26"/>
    <p:sldId id="267" r:id="rId27"/>
    <p:sldId id="292" r:id="rId28"/>
    <p:sldId id="293" r:id="rId29"/>
    <p:sldId id="298" r:id="rId30"/>
    <p:sldId id="301" r:id="rId31"/>
    <p:sldId id="304" r:id="rId32"/>
    <p:sldId id="305" r:id="rId33"/>
    <p:sldId id="309" r:id="rId34"/>
    <p:sldId id="268" r:id="rId35"/>
    <p:sldId id="29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7" autoAdjust="0"/>
    <p:restoredTop sz="94660"/>
  </p:normalViewPr>
  <p:slideViewPr>
    <p:cSldViewPr>
      <p:cViewPr>
        <p:scale>
          <a:sx n="90" d="100"/>
          <a:sy n="90" d="100"/>
        </p:scale>
        <p:origin x="-4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microsoft.com/office/2007/relationships/hdphoto" Target="../media/hdphoto2.wdp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IMG_0773копия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-11811" y="-34925"/>
            <a:ext cx="9144000" cy="6892925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410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67544" y="188640"/>
            <a:ext cx="8458200" cy="6000792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ru-RU" sz="5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учреждение дополнительного образования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6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«ДЕТСКАЯ ХУДОЖЕСТВЕННАЯ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6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№ 2»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52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г.о</a:t>
            </a:r>
            <a:r>
              <a:rPr lang="ru-RU" sz="5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Саранск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5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ГРАФИИ\ФОТО ЛИНЕЙКА\зима 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ФОТО 2012\фото Сабитова 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8667082" cy="65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5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6120680"/>
          </a:xfrm>
        </p:spPr>
        <p:txBody>
          <a:bodyPr>
            <a:normAutofit/>
          </a:bodyPr>
          <a:lstStyle/>
          <a:p>
            <a:r>
              <a:rPr lang="ru-RU" b="1" dirty="0" smtClean="0"/>
              <a:t>Участие преподавателей в городском конкурсе педагогического мастерства </a:t>
            </a:r>
            <a:br>
              <a:rPr lang="ru-RU" b="1" dirty="0" smtClean="0"/>
            </a:br>
            <a:r>
              <a:rPr lang="ru-RU" b="1" dirty="0" smtClean="0"/>
              <a:t>«СТУПЕНИ УСПЕХА»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 smtClean="0"/>
              <a:t>2010 год – преподаватель отделения живописи Горбунова Наталья Михайловна</a:t>
            </a:r>
            <a:br>
              <a:rPr lang="ru-RU" sz="2000" b="1" dirty="0" smtClean="0"/>
            </a:br>
            <a:r>
              <a:rPr lang="ru-RU" sz="2000" b="1" dirty="0" smtClean="0"/>
              <a:t>2012 год – преподаватель отделения живописи Ваничкин Владимир Григорьевич (победитель городского конкурса  - 1 место)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075" name="Picture 3" descr="E:\ФОТОГРАФИИ\КОНКУРС Горбунова\DSCN0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5" y="276195"/>
            <a:ext cx="7584187" cy="568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ГРАФИИ\КОНКУРС Горбунова\DSCN0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9" y="247698"/>
            <a:ext cx="7622179" cy="57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Admin\Рабочий стол\фото весна 2013\Учитель года\у.г\DSCN0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6320"/>
            <a:ext cx="8254115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Admin\Рабочий стол\фото весна 2013\Учитель года\у.г\DSCN02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3" y="226319"/>
            <a:ext cx="8254117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Admin\Рабочий стол\фото весна 2013\Учитель года\у.г\DSCN02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3" y="188966"/>
            <a:ext cx="8325111" cy="62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Методическая работа преподавателей</a:t>
            </a:r>
            <a:endParaRPr lang="ru-RU" sz="3000" b="1" dirty="0"/>
          </a:p>
        </p:txBody>
      </p:sp>
      <p:pic>
        <p:nvPicPr>
          <p:cNvPr id="4098" name="Picture 2" descr="E:\ФОТОГРАФИИ\семинар\ФОТО семинар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000108"/>
            <a:ext cx="3816424" cy="50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ОТОГРАФИИ\семинар\ФОТО семинар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000108"/>
            <a:ext cx="5760106" cy="43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ГРАФИИ\семинар\ФОТО семинар 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000108"/>
            <a:ext cx="7048324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ГРАФИИ\Гвозде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857232"/>
            <a:ext cx="6001395" cy="581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ФОТОГРАФИИ\ФОТО выпускной\ФОТО выпускной 2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7786710" cy="584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Admin\Рабочий стол\ФОТОГРАФИИ\ФОТО 2011-2012\Фото (посл)\Фото апрель 0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849406"/>
            <a:ext cx="8011458" cy="60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457200"/>
            <a:ext cx="7924800" cy="1524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i="1" u="sng" dirty="0" smtClean="0">
                <a:solidFill>
                  <a:schemeClr val="tx1"/>
                </a:solidFill>
              </a:rPr>
              <a:t/>
            </a:r>
            <a:br>
              <a:rPr lang="ru-RU" sz="2400" i="1" u="sng" dirty="0" smtClean="0">
                <a:solidFill>
                  <a:schemeClr val="tx1"/>
                </a:solidFill>
              </a:rPr>
            </a:br>
            <a:r>
              <a:rPr lang="ru-RU" sz="3100" b="1" i="1" u="sng" dirty="0" smtClean="0">
                <a:solidFill>
                  <a:schemeClr val="tx1"/>
                </a:solidFill>
              </a:rPr>
              <a:t>Нам каждый год встречать и провожать</a:t>
            </a:r>
            <a:br>
              <a:rPr lang="ru-RU" sz="3100" b="1" i="1" u="sng" dirty="0" smtClean="0">
                <a:solidFill>
                  <a:schemeClr val="tx1"/>
                </a:solidFill>
              </a:rPr>
            </a:br>
            <a:r>
              <a:rPr lang="ru-RU" sz="3100" b="1" i="1" u="sng" dirty="0" smtClean="0">
                <a:solidFill>
                  <a:schemeClr val="tx1"/>
                </a:solidFill>
              </a:rPr>
              <a:t>И каждый день глядеть в ребячьи души.</a:t>
            </a:r>
            <a:br>
              <a:rPr lang="ru-RU" sz="3100" b="1" i="1" u="sng" dirty="0" smtClean="0">
                <a:solidFill>
                  <a:schemeClr val="tx1"/>
                </a:solidFill>
              </a:rPr>
            </a:br>
            <a:r>
              <a:rPr lang="ru-RU" sz="3100" b="1" i="1" u="sng" dirty="0" smtClean="0">
                <a:solidFill>
                  <a:schemeClr val="tx1"/>
                </a:solidFill>
              </a:rPr>
              <a:t>Нам каждый час единство с ними ощущать</a:t>
            </a:r>
            <a:br>
              <a:rPr lang="ru-RU" sz="3100" b="1" i="1" u="sng" dirty="0" smtClean="0">
                <a:solidFill>
                  <a:schemeClr val="tx1"/>
                </a:solidFill>
              </a:rPr>
            </a:br>
            <a:r>
              <a:rPr lang="ru-RU" sz="3100" b="1" i="1" u="sng" dirty="0" smtClean="0">
                <a:solidFill>
                  <a:schemeClr val="tx1"/>
                </a:solidFill>
              </a:rPr>
              <a:t>И с каждым мигом становиться чище, лучше.</a:t>
            </a:r>
            <a:br>
              <a:rPr lang="ru-RU" sz="3100" b="1" i="1" u="sng" dirty="0" smtClean="0">
                <a:solidFill>
                  <a:schemeClr val="tx1"/>
                </a:solidFill>
              </a:rPr>
            </a:br>
            <a:r>
              <a:rPr lang="ru-RU" sz="3100" b="1" dirty="0" smtClean="0">
                <a:solidFill>
                  <a:schemeClr val="tx1"/>
                </a:solidFill>
              </a:rPr>
              <a:t> </a:t>
            </a:r>
            <a:br>
              <a:rPr lang="ru-RU" sz="3100" b="1" dirty="0" smtClean="0">
                <a:solidFill>
                  <a:schemeClr val="tx1"/>
                </a:solidFill>
              </a:rPr>
            </a:br>
            <a:endParaRPr lang="ru-RU" sz="3100" b="1" dirty="0" smtClean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sz="1400" dirty="0" smtClean="0"/>
          </a:p>
        </p:txBody>
      </p:sp>
      <p:pic>
        <p:nvPicPr>
          <p:cNvPr id="4100" name="Picture 4" descr="коллаж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5029200" cy="3771900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Де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62200"/>
            <a:ext cx="2362200" cy="2071688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8" descr="Фото 2008 - 09 у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1828800" cy="13716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10" descr="ДХШ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2047875" cy="1535113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9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60648"/>
            <a:ext cx="8458200" cy="4006552"/>
          </a:xfrm>
        </p:spPr>
        <p:txBody>
          <a:bodyPr>
            <a:no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Детская художественная школа №2 работает уже 40 лет…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Идет время, мы переезжаем из одного помещения в другое, меняются руководители, преподаватели но дух ТВОРЧЕСТВА  остаётся неизменным…Каждый год мы принимаем новых учащихся…первые уроки, первые несмелые штрихи карандашом, первые мазки кистью, а через 4-6 лет выпускаем людей «влюбленных в творчество». Кто то из них станет художником, кто то свой жизненный путь свяжет с художественной школой, но безусловно уроки «красоты» полученные от наших преподавателей будут долго в сердцах наших учеников.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400" dirty="0" smtClean="0"/>
              <a:t> </a:t>
            </a:r>
          </a:p>
        </p:txBody>
      </p:sp>
      <p:pic>
        <p:nvPicPr>
          <p:cNvPr id="5124" name="Picture 4" descr="Мастерская акварельной живописи р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на городской олимпиаде по композиции среди младших класс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1 четверть 2010-2011 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FFFF"/>
                </a:solidFill>
              </a:rPr>
              <a:t>Организация образовательного процесса:</a:t>
            </a:r>
            <a:endParaRPr lang="ru-RU" dirty="0">
              <a:solidFill>
                <a:srgbClr val="CC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Вступительные экзамены в ДХШ №2</a:t>
            </a:r>
            <a:endParaRPr lang="ru-RU" dirty="0"/>
          </a:p>
        </p:txBody>
      </p:sp>
      <p:pic>
        <p:nvPicPr>
          <p:cNvPr id="5122" name="Picture 2" descr="C:\Documents and Settings\Admin\Рабочий стол\ФОТО 2012\фото керамика 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3583606" cy="24451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Рабочий стол\ФОТО 2012\фото керамика 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90" y="2345803"/>
            <a:ext cx="3872790" cy="24482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Рабочий стол\ФОТО 2012\фото керамика 0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87" y="3569910"/>
            <a:ext cx="4500899" cy="33757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381000"/>
            <a:ext cx="8461375" cy="762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i="1" smtClean="0"/>
              <a:t/>
            </a:r>
            <a:br>
              <a:rPr lang="ru-RU" sz="2400" i="1" smtClean="0"/>
            </a:br>
            <a:endParaRPr lang="ru-RU" sz="4000" smtClean="0"/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590800"/>
            <a:ext cx="8007350" cy="42672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i="1" smtClean="0"/>
              <a:t>      </a:t>
            </a:r>
            <a:r>
              <a:rPr lang="ru-RU" sz="2400" b="1" i="1" smtClean="0"/>
              <a:t>МЫ ХОТИМ, ЧТО БЫ О НАШЕЙ ШКОЛЕ ЗНАЛИ,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smtClean="0"/>
              <a:t>      </a:t>
            </a:r>
            <a:r>
              <a:rPr lang="ru-RU" sz="2400" b="1" i="1" smtClean="0"/>
              <a:t>ВИДЕЛИ НАШИ РЕЗУЛЬТАТЫ,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      РАДОВАЛИСЬ ВМЕСТЕ С НАМИ НАШИМИ ДОСТИЖЕНИЯМИ, 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      ХОТИМ ИМЕТЬ ДРУЗЕЙ ИЗ ДРУГИХ РЕГИОНОВ,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      НАШИМ ПРЕПОДАВАТЕЛЯМ ЕСТЬ ЧЕМ ПОДЕЛИТЬСЯ С КОЛЛЕГАМИ ИЗ ДРУГИХ УЧРЕЖДЕНИЙ ДОПОЛНИТЕЛЬНОГО ОБРАЗОВАНИЯ ДЕТЕЙ.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Вопрос: </a:t>
            </a:r>
            <a:r>
              <a:rPr lang="ru-RU" sz="2400" b="1" i="1" smtClean="0">
                <a:solidFill>
                  <a:srgbClr val="FF0000"/>
                </a:solidFill>
              </a:rPr>
              <a:t>КАК МОЖНО ВСЕ НАШИ ЖЕЛАНИЯ И МЕЧТЫ РЕАЛИЗОВАТЬ?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i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b="1" i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b="1" i="1" smtClean="0">
              <a:solidFill>
                <a:srgbClr val="FF0000"/>
              </a:solidFill>
            </a:endParaRPr>
          </a:p>
        </p:txBody>
      </p:sp>
      <p:pic>
        <p:nvPicPr>
          <p:cNvPr id="7172" name="Picture 4" descr="Участники пленэра, наши победители Купчавый 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Участники Городского плене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Победите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3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754903" cy="6552728"/>
          </a:xfrm>
        </p:spPr>
      </p:pic>
      <p:sp>
        <p:nvSpPr>
          <p:cNvPr id="23" name="Текст 22"/>
          <p:cNvSpPr>
            <a:spLocks noGrp="1"/>
          </p:cNvSpPr>
          <p:nvPr>
            <p:ph type="body" sz="half" idx="2"/>
          </p:nvPr>
        </p:nvSpPr>
        <p:spPr>
          <a:xfrm>
            <a:off x="107504" y="260648"/>
            <a:ext cx="3888432" cy="619268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Оптимальное соотношение традиционных и инновационных методов обучения в нашей школе, приносит, желаемый результат в развитии познавательной и эмоционально-волевой сферы ребенка. Методы проектов для преподавателей школы, то средство, которое позволяет отойти от традиционализма обучения. Учащиеся школы под руководством художников-педагогов ежегодно участвуют в многочисленных выставках различных уровней, являются лауреатами и дипломантами   международных, всероссийских, республиканских и городских выставок -  конкурсов детского творчества. Произведения юных художников побывали не только во многих городах России, но и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24733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худ школа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90" y="154337"/>
            <a:ext cx="4693874" cy="6703663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худ школа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5943"/>
            <a:ext cx="4680520" cy="6675282"/>
          </a:xfrm>
          <a:prstGeom prst="rect">
            <a:avLst/>
          </a:prstGeom>
          <a:noFill/>
          <a:ln w="5715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3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solidFill>
                  <a:srgbClr val="CCFFFF"/>
                </a:solidFill>
              </a:rPr>
              <a:t>Страницы истории:</a:t>
            </a:r>
            <a:endParaRPr lang="ru-RU" sz="4500" b="1" dirty="0">
              <a:solidFill>
                <a:srgbClr val="CCFFFF"/>
              </a:solidFill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496944" cy="525658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Художественная </a:t>
            </a:r>
            <a:r>
              <a:rPr lang="ru-RU" sz="2000" b="1" dirty="0"/>
              <a:t>школа это дом, где живет фантазия. Сюда слетаются, как мотыльки на свет тонкие души детей. И не только за знаниями, им важно понимание взрослыми художественного взгляда на мир, поддержка творческих замыслов, помощь в воплощении всевозможных идей.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b="1" dirty="0" smtClean="0"/>
              <a:t>Наша </a:t>
            </a:r>
            <a:r>
              <a:rPr lang="ru-RU" sz="2000" b="1" dirty="0"/>
              <a:t>школа имеет достаточно солидный возраст НАМ </a:t>
            </a:r>
            <a:r>
              <a:rPr lang="ru-RU" sz="2000" b="1" dirty="0" smtClean="0"/>
              <a:t>45 </a:t>
            </a:r>
            <a:r>
              <a:rPr lang="ru-RU" sz="2000" b="1" dirty="0"/>
              <a:t>лет, </a:t>
            </a:r>
            <a:r>
              <a:rPr lang="ru-RU" sz="2000" b="1" dirty="0" smtClean="0"/>
              <a:t>открыта </a:t>
            </a:r>
            <a:r>
              <a:rPr lang="ru-RU" sz="2000" b="1" dirty="0"/>
              <a:t>она была в </a:t>
            </a:r>
            <a:r>
              <a:rPr lang="ru-RU" sz="2000" b="1" dirty="0" smtClean="0"/>
              <a:t>1971 году по </a:t>
            </a:r>
            <a:r>
              <a:rPr lang="ru-RU" sz="2000" b="1" dirty="0"/>
              <a:t>Решению исполкома Саранского городского Совета депутатов </a:t>
            </a:r>
            <a:r>
              <a:rPr lang="ru-RU" sz="2000" b="1" dirty="0" smtClean="0"/>
              <a:t>трудящихся. </a:t>
            </a:r>
          </a:p>
          <a:p>
            <a:pPr algn="just"/>
            <a:r>
              <a:rPr lang="ru-RU" sz="2000" b="1" dirty="0" smtClean="0"/>
              <a:t>Сегодня школа располагается в двух зданиях </a:t>
            </a:r>
          </a:p>
          <a:p>
            <a:pPr algn="just"/>
            <a:r>
              <a:rPr lang="ru-RU" sz="2000" b="1" dirty="0" smtClean="0"/>
              <a:t>Пролетарского района </a:t>
            </a:r>
          </a:p>
          <a:p>
            <a:pPr algn="just"/>
            <a:r>
              <a:rPr lang="ru-RU" sz="2000" b="1" dirty="0"/>
              <a:t>п</a:t>
            </a:r>
            <a:r>
              <a:rPr lang="ru-RU" sz="2000" b="1" dirty="0" smtClean="0"/>
              <a:t>о  </a:t>
            </a:r>
            <a:r>
              <a:rPr lang="ru-RU" sz="2000" b="1" i="1" dirty="0" smtClean="0">
                <a:solidFill>
                  <a:srgbClr val="66FFFF"/>
                </a:solidFill>
              </a:rPr>
              <a:t>ул. ПОБЕДЫ 23 А</a:t>
            </a:r>
          </a:p>
          <a:p>
            <a:pPr algn="just"/>
            <a:r>
              <a:rPr lang="ru-RU" sz="2000" b="1" i="1" dirty="0">
                <a:solidFill>
                  <a:srgbClr val="66FFFF"/>
                </a:solidFill>
              </a:rPr>
              <a:t> </a:t>
            </a:r>
            <a:r>
              <a:rPr lang="ru-RU" sz="2000" b="1" i="1" dirty="0" smtClean="0">
                <a:solidFill>
                  <a:srgbClr val="66FFFF"/>
                </a:solidFill>
              </a:rPr>
              <a:t>      ул. ВЕСЕЛОВСКОГО 38 Б,</a:t>
            </a:r>
          </a:p>
          <a:p>
            <a:pPr algn="l"/>
            <a:r>
              <a:rPr lang="ru-RU" sz="1800" b="1" dirty="0" err="1" smtClean="0"/>
              <a:t>Светотехстрой</a:t>
            </a:r>
            <a:r>
              <a:rPr lang="ru-RU" sz="1800" b="1" dirty="0" smtClean="0"/>
              <a:t> район очень </a:t>
            </a:r>
          </a:p>
          <a:p>
            <a:pPr algn="l"/>
            <a:r>
              <a:rPr lang="ru-RU" sz="1800" b="1" dirty="0"/>
              <a:t>б</a:t>
            </a:r>
            <a:r>
              <a:rPr lang="ru-RU" sz="1800" b="1" dirty="0" smtClean="0"/>
              <a:t>ольшой, поэтому расположение в</a:t>
            </a:r>
          </a:p>
          <a:p>
            <a:pPr algn="l"/>
            <a:r>
              <a:rPr lang="ru-RU" sz="1800" b="1" dirty="0" smtClean="0"/>
              <a:t>двух зданиях удобно для жителей.</a:t>
            </a:r>
          </a:p>
          <a:p>
            <a:pPr algn="just"/>
            <a:endParaRPr lang="ru-RU" sz="2400" dirty="0"/>
          </a:p>
        </p:txBody>
      </p:sp>
      <p:pic>
        <p:nvPicPr>
          <p:cNvPr id="15" name="Рисунок 14" descr="glas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118427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IMG_169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47" y="3861048"/>
            <a:ext cx="2592288" cy="23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63500" dir="7612194">
              <a:srgbClr val="3366FF">
                <a:alpha val="50000"/>
              </a:srgbClr>
            </a:prstShdw>
          </a:effectLst>
        </p:spPr>
      </p:pic>
      <p:pic>
        <p:nvPicPr>
          <p:cNvPr id="16" name="Рисунок 15" descr="IMG_0773копия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76534"/>
            <a:ext cx="2607152" cy="22980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>
            <a:prstShdw prst="shdw13" dist="81320" dir="2319588">
              <a:srgbClr val="3366FF">
                <a:alpha val="50000"/>
              </a:srgbClr>
            </a:prstShdw>
          </a:effectLst>
        </p:spPr>
      </p:pic>
    </p:spTree>
    <p:extLst>
      <p:ext uri="{BB962C8B-B14F-4D97-AF65-F5344CB8AC3E}">
        <p14:creationId xmlns:p14="http://schemas.microsoft.com/office/powerpoint/2010/main" val="32824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худ школа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669185" cy="6668404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7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FFFF"/>
                </a:solidFill>
              </a:rPr>
              <a:t>Так из чего же складывается наша школьная жизнь?</a:t>
            </a:r>
            <a:endParaRPr lang="ru-RU" b="1" dirty="0">
              <a:solidFill>
                <a:srgbClr val="CCFF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Это уроки….</a:t>
            </a:r>
            <a:endParaRPr lang="ru-RU" b="1" dirty="0"/>
          </a:p>
        </p:txBody>
      </p:sp>
      <p:pic>
        <p:nvPicPr>
          <p:cNvPr id="2051" name="Picture 3" descr="C:\Users\Маша\Desktop\IMG_0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500570"/>
            <a:ext cx="2776542" cy="20824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2" name="Picture 4" descr="C:\Users\Маша\Desktop\IMG_2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375420"/>
            <a:ext cx="4643438" cy="34825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3991" y="2276872"/>
            <a:ext cx="3480384" cy="2610290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F:\Четайкина 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33" y="908720"/>
            <a:ext cx="2189346" cy="2920485"/>
          </a:xfrm>
          <a:prstGeom prst="rect">
            <a:avLst/>
          </a:prstGeom>
          <a:noFill/>
          <a:ln w="28575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FFFF"/>
                </a:solidFill>
              </a:rPr>
              <a:t>Выставки, конкурсы, мастер-классы, фестивали…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5" name="Picture 3" descr="C:\Users\Маша\Desktop\ФОТО 2010 март-май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8" y="4214818"/>
            <a:ext cx="2748844" cy="2281527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  <p:pic>
        <p:nvPicPr>
          <p:cNvPr id="7170" name="Picture 2" descr="J:\1111 фотки\ФОТО 3 четверт 2011 0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643050"/>
            <a:ext cx="2952769" cy="2214577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</p:pic>
      <p:pic>
        <p:nvPicPr>
          <p:cNvPr id="7171" name="Picture 3" descr="C:\Users\Маша\Desktop\Мастерская акварельной живописи рук. Горбунова Н.М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214818"/>
            <a:ext cx="2928926" cy="2338419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  <p:pic>
        <p:nvPicPr>
          <p:cNvPr id="7173" name="Picture 5" descr="C:\Users\Маша\Desktop\мастер клас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643050"/>
            <a:ext cx="2928958" cy="2196719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</p:pic>
      <p:pic>
        <p:nvPicPr>
          <p:cNvPr id="7174" name="Picture 6" descr="C:\Users\Маша\Desktop\DSCN36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4214818"/>
            <a:ext cx="2813020" cy="2309974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  <p:pic>
        <p:nvPicPr>
          <p:cNvPr id="1026" name="Picture 2" descr="F:\Диан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04" y="1643050"/>
            <a:ext cx="2637597" cy="2196719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FFFF"/>
                </a:solidFill>
              </a:rPr>
              <a:t>Участие в творческих проектах…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3074" name="Picture 2" descr="J:\фото защита\защита 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571744"/>
            <a:ext cx="3048022" cy="2286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C:\Users\Маша\Desktop\ФОТО 2010 март-май 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3000396" cy="2250297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3171817" cy="2378863"/>
          </a:xfrm>
          <a:prstGeom prst="rect">
            <a:avLst/>
          </a:prstGeom>
          <a:noFill/>
          <a:ln w="28575">
            <a:solidFill>
              <a:srgbClr val="CCFFFF"/>
            </a:solidFill>
            <a:miter lim="800000"/>
            <a:headEnd/>
            <a:tailEnd/>
          </a:ln>
          <a:effectLst/>
        </p:spPr>
      </p:pic>
      <p:pic>
        <p:nvPicPr>
          <p:cNvPr id="3079" name="Picture 7" descr="C:\Users\Маша\Desktop\Пленэр в парк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00504"/>
            <a:ext cx="3357586" cy="25181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080" name="Picture 8" descr="J:\IMG_10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214422"/>
            <a:ext cx="3214710" cy="2411033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FFFF"/>
                </a:solidFill>
              </a:rPr>
              <a:t>Занимательные экскурсии…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6146" name="Picture 2" descr="J:\1111 фотки\зима 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5143537" cy="3857654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pic>
        <p:nvPicPr>
          <p:cNvPr id="6147" name="Picture 3" descr="C:\Users\Маша\Desktop\экскурс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71876"/>
            <a:ext cx="4000528" cy="300039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FFFF"/>
                </a:solidFill>
              </a:rPr>
              <a:t>Незабываемые внеклассные мероприятия и праздники…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5123" name="Picture 3" descr="J:\1111 фотки\ФОТО выпускной 1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2"/>
            <a:ext cx="3619525" cy="271464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  <p:pic>
        <p:nvPicPr>
          <p:cNvPr id="5124" name="Picture 4" descr="J:\1111 фотки\зима 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286256"/>
            <a:ext cx="3143271" cy="235745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5125" name="Picture 5" descr="J:\посвящение в юные худ инфо на сайт\IMG_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571612"/>
            <a:ext cx="3333434" cy="2500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5126" name="Picture 6" descr="J:\посвящение в юные худ инфо на сайт\DSC02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571876"/>
            <a:ext cx="3929090" cy="3057388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FFFF"/>
                </a:solidFill>
              </a:rPr>
              <a:t>И вечное состояние ТВОРЧЕСКОГО ПОИСКА…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8195" name="Picture 3" descr="C:\Users\Маша\Desktop\Прекрасные моменты творчест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00174"/>
            <a:ext cx="6643734" cy="4982801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Итоговая аттестация выпускников</a:t>
            </a:r>
            <a:endParaRPr lang="ru-RU" dirty="0"/>
          </a:p>
        </p:txBody>
      </p:sp>
      <p:pic>
        <p:nvPicPr>
          <p:cNvPr id="6146" name="Picture 2" descr="E:\ФОТОГРАФИИ\фото защита\защита 0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3957263" cy="527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Admin\Рабочий стол\ФОТОГРАФИИ\ФОТО 2011-2012\Новая папка (2)\ФОТО выпускной 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101279" cy="546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Admin\Рабочий стол\ФОТОГРАФИИ\выпускной 2012\IMG_1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214422"/>
            <a:ext cx="4286280" cy="571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Documents and Settings\Admin\Рабочий стол\ФОТОГРАФИИ\фото последние 1\фото последние 1 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47" y="1214422"/>
            <a:ext cx="6517320" cy="488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Рабочий стол\DSC030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00" y="1204459"/>
            <a:ext cx="4273398" cy="569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DSC031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47" y="1214814"/>
            <a:ext cx="6517320" cy="48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DSC031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94" y="1181563"/>
            <a:ext cx="6444861" cy="483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DSC0313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60" y="1196752"/>
            <a:ext cx="4251666" cy="566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Профессиональная ориентация учащихся и родителей</a:t>
            </a:r>
            <a:endParaRPr lang="ru-RU" sz="3600" dirty="0"/>
          </a:p>
        </p:txBody>
      </p:sp>
      <p:pic>
        <p:nvPicPr>
          <p:cNvPr id="7170" name="Picture 2" descr="E:\ФОТОГРАФИИ\ф\1 четверть 2010-2011 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571612"/>
            <a:ext cx="576045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ОГРАФИИ\ф\1 четверть 2010-2011 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571612"/>
            <a:ext cx="6173618" cy="46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ФОТОГРАФИИ\ф\1 четверть 2010-2011 16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428736"/>
            <a:ext cx="6912583" cy="51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ФОТОГРАФИИ\ф\1 четверть 2010-2011 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357298"/>
            <a:ext cx="7025587" cy="52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ФОТОГРАФИИ\выпускной 2012\IMG_18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03" y="116632"/>
            <a:ext cx="8796794" cy="6597352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25144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 2012 года</a:t>
            </a:r>
            <a:endParaRPr lang="ru-RU" sz="66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72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Маша\Desktop\ScannedImag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6" y="4111053"/>
            <a:ext cx="2171704" cy="2746947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1030" name="Picture 6" descr="C:\Users\Маша\Desktop\ScannedImage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4572008"/>
            <a:ext cx="2942415" cy="2127997"/>
          </a:xfrm>
          <a:prstGeom prst="rect">
            <a:avLst/>
          </a:prstGeom>
          <a:noFill/>
          <a:effectLst>
            <a:softEdge rad="63500"/>
          </a:effectLst>
          <a:scene3d>
            <a:camera prst="perspectiveAbove"/>
            <a:lightRig rig="threePt" dir="t"/>
          </a:scene3d>
        </p:spPr>
      </p:pic>
      <p:pic>
        <p:nvPicPr>
          <p:cNvPr id="1028" name="Picture 4" descr="C:\Users\Маша\Desktop\Копия ScannedImage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3"/>
          <a:stretch>
            <a:fillRect/>
          </a:stretch>
        </p:blipFill>
        <p:spPr bwMode="auto">
          <a:xfrm>
            <a:off x="0" y="4158075"/>
            <a:ext cx="1785918" cy="2699925"/>
          </a:xfrm>
          <a:prstGeom prst="rect">
            <a:avLst/>
          </a:prstGeom>
          <a:noFill/>
          <a:effectLst>
            <a:softEdge rad="127000"/>
          </a:effectLst>
          <a:scene3d>
            <a:camera prst="isometricOffAxis1Right"/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CFFFF"/>
                </a:solidFill>
              </a:rPr>
              <a:t>Мы гордимся нашей школой у нас много достижений и побед, самые значимые из них:</a:t>
            </a:r>
            <a:endParaRPr lang="ru-RU" sz="3000" b="1" dirty="0">
              <a:solidFill>
                <a:srgbClr val="CCFFFF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357298"/>
            <a:ext cx="4043362" cy="142876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  <a:p>
            <a:pPr algn="ctr">
              <a:buFont typeface="Arial" pitchFamily="34" charset="0"/>
              <a:buChar char="•"/>
            </a:pPr>
            <a:r>
              <a:rPr lang="ru-RU" sz="1800" dirty="0" smtClean="0"/>
              <a:t>В 2006 году ДХШ №2 была признана победителем Всероссийского конкурса «Детские школы искусств достояние Российского государства»</a:t>
            </a:r>
            <a:endParaRPr lang="ru-RU" sz="1800" dirty="0"/>
          </a:p>
        </p:txBody>
      </p:sp>
      <p:pic>
        <p:nvPicPr>
          <p:cNvPr id="1031" name="Picture 7" descr="C:\Users\Маша\Desktop\ScannedImage-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496"/>
            <a:ext cx="2481790" cy="3421052"/>
          </a:xfrm>
          <a:prstGeom prst="rect">
            <a:avLst/>
          </a:prstGeom>
          <a:noFill/>
          <a:ln w="38100">
            <a:solidFill>
              <a:srgbClr val="CCFFFF"/>
            </a:solidFill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714488"/>
            <a:ext cx="3998941" cy="1285884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800" dirty="0" smtClean="0"/>
              <a:t>В  2009 школа стала победителем конкурса «Муниципальные учреждения дополнительного образования детей, внедряющих инновационные образовательные программы»</a:t>
            </a:r>
            <a:endParaRPr lang="ru-RU" sz="1800" dirty="0"/>
          </a:p>
        </p:txBody>
      </p:sp>
      <p:pic>
        <p:nvPicPr>
          <p:cNvPr id="1032" name="Picture 8" descr="C:\Users\Маша\Desktop\ScannedImage-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5608" y="2174875"/>
            <a:ext cx="2760609" cy="3951288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 посл\выпускной\Копия P1000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" y="674296"/>
            <a:ext cx="8610362" cy="5346992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9485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0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2014-15\выпускной\Копия Копия P103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8695287" cy="5789946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75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фото 2015-2016\выпускной\на сайт\Копия P1070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3" y="289612"/>
            <a:ext cx="8568952" cy="6226022"/>
          </a:xfrm>
          <a:prstGeom prst="rect">
            <a:avLst/>
          </a:prstGeom>
          <a:noFill/>
          <a:ln w="28575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42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Маша\Desktop\ФОТО 2010 март-май 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97700"/>
          </a:xfrm>
        </p:spPr>
        <p:txBody>
          <a:bodyPr>
            <a:normAutofit fontScale="90000"/>
          </a:bodyPr>
          <a:lstStyle/>
          <a:p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5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5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выбираем творчество ПРИСОЕДИНЯЙТЕСЬ</a:t>
            </a:r>
            <a:r>
              <a:rPr lang="ru-RU" sz="5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ru-RU" sz="5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ru-RU" sz="2400" i="1" smtClean="0">
                <a:latin typeface="Blackadder ITC" pitchFamily="82" charset="0"/>
              </a:rPr>
              <a:t>«Путь в тысячу миль начинается с первого шага…»</a:t>
            </a:r>
            <a:br>
              <a:rPr lang="ru-RU" sz="2400" i="1" smtClean="0">
                <a:latin typeface="Blackadder ITC" pitchFamily="82" charset="0"/>
              </a:rPr>
            </a:br>
            <a:r>
              <a:rPr lang="ru-RU" sz="2400" i="1" smtClean="0">
                <a:latin typeface="Blackadder ITC" pitchFamily="82" charset="0"/>
              </a:rPr>
              <a:t/>
            </a:r>
            <a:br>
              <a:rPr lang="ru-RU" sz="2400" i="1" smtClean="0">
                <a:latin typeface="Blackadder ITC" pitchFamily="82" charset="0"/>
              </a:rPr>
            </a:br>
            <a:r>
              <a:rPr lang="ru-RU" sz="1800" b="0" i="1" smtClean="0">
                <a:latin typeface="Blackadder ITC" pitchFamily="82" charset="0"/>
              </a:rPr>
              <a:t>китайская пословица</a:t>
            </a: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143000" y="6096000"/>
            <a:ext cx="7702550" cy="457200"/>
          </a:xfrm>
        </p:spPr>
        <p:txBody>
          <a:bodyPr>
            <a:normAutofit/>
          </a:bodyPr>
          <a:lstStyle/>
          <a:p>
            <a:pPr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effectLst/>
              </a:rPr>
              <a:t>Бикбаев Х.И «Линии судьбы» х. м, 2011 г. </a:t>
            </a:r>
          </a:p>
        </p:txBody>
      </p:sp>
      <p:pic>
        <p:nvPicPr>
          <p:cNvPr id="17412" name="Picture 6" descr="IMG_48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456363" cy="425926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 rot="-121703">
            <a:off x="609600" y="2751138"/>
            <a:ext cx="78486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2254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875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28750"/>
            <a:ext cx="4162939" cy="823986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 smtClean="0"/>
              <a:t>В 2012 г. школа стала победителем в номинации </a:t>
            </a:r>
          </a:p>
          <a:p>
            <a:pPr algn="ctr"/>
            <a:r>
              <a:rPr lang="ru-RU" dirty="0" smtClean="0"/>
              <a:t>«Лучшее муниципальное образовательное учреждение дополнительного образования детей – 2012 г.»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188640"/>
            <a:ext cx="4185791" cy="86409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300" dirty="0" smtClean="0"/>
              <a:t>Преподаватель  ДХШ №2 Бикбаев Хафиз Ибятуллович признан победителем в номинации лучший преподаватель муниципального образовательного учреждения дополнительного образования детей  - 2012 г.»</a:t>
            </a:r>
            <a:endParaRPr lang="ru-RU" sz="1300" dirty="0"/>
          </a:p>
        </p:txBody>
      </p:sp>
      <p:pic>
        <p:nvPicPr>
          <p:cNvPr id="2050" name="Picture 2" descr="C:\Documents and Settings\Admin\Мои документы\My Scans\2013-03 (мар)\ScannedImage-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451227" cy="4929411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Мои документы\My Scans\2013-08 (авг)\ScannedImage-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601218" cy="4956973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498178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Наша школа это большая дружная семья состоящая из </a:t>
            </a:r>
            <a:r>
              <a:rPr lang="ru-RU" sz="3000" dirty="0" smtClean="0"/>
              <a:t>720 </a:t>
            </a:r>
            <a:r>
              <a:rPr lang="ru-RU" sz="3000" dirty="0" smtClean="0"/>
              <a:t>учащихся, </a:t>
            </a:r>
            <a:r>
              <a:rPr lang="ru-RU" sz="3000" dirty="0" smtClean="0"/>
              <a:t>16 </a:t>
            </a:r>
            <a:r>
              <a:rPr lang="ru-RU" sz="3000" dirty="0" smtClean="0"/>
              <a:t>преподавателей и работников школы. 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66FFFF"/>
                </a:solidFill>
              </a:rPr>
              <a:t>ЭТО МЫ …</a:t>
            </a:r>
            <a:endParaRPr lang="ru-RU" sz="6000" b="1" i="1" dirty="0">
              <a:solidFill>
                <a:srgbClr val="66FFFF"/>
              </a:solidFill>
            </a:endParaRPr>
          </a:p>
        </p:txBody>
      </p:sp>
      <p:pic>
        <p:nvPicPr>
          <p:cNvPr id="3074" name="Picture 2" descr="F:\Фото 2008 - 09 уч.год 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05548"/>
            <a:ext cx="2296434" cy="1722325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сайт 1\IMG_2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11" y="5132104"/>
            <a:ext cx="2171680" cy="1682318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IMG_0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35" y="5107738"/>
            <a:ext cx="2275579" cy="1706684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сайт 1\IMG_2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11" y="5132906"/>
            <a:ext cx="2249688" cy="1687320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esktop\все фото\ФОТО\Изображение 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11" y="3333741"/>
            <a:ext cx="2231631" cy="1773997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все фото\ФОТО\зима 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" y="3333741"/>
            <a:ext cx="2253169" cy="1689877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1111 фотки\ФОТО выпускной 2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91" y="3333741"/>
            <a:ext cx="2288506" cy="1716434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Admin\Рабочий стол\Копия Коллектив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11" y="3325903"/>
            <a:ext cx="2171680" cy="1749842"/>
          </a:xfrm>
          <a:prstGeom prst="rect">
            <a:avLst/>
          </a:prstGeom>
          <a:noFill/>
          <a:ln w="38100"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6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FFFF"/>
                </a:solidFill>
              </a:rPr>
              <a:t>Помещения школы по ул. Победы 23 А</a:t>
            </a:r>
            <a:endParaRPr lang="ru-RU" b="1" dirty="0">
              <a:solidFill>
                <a:srgbClr val="CCFFFF"/>
              </a:solidFill>
            </a:endParaRPr>
          </a:p>
        </p:txBody>
      </p:sp>
      <p:pic>
        <p:nvPicPr>
          <p:cNvPr id="3" name="Picture 2" descr="C:\Documents and Settings\Admin\Рабочий стол\ФОТОГРАФИИ\ФОТО 2011-2012\фото для сайта\для сайта\Прикладное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8" y="1377318"/>
            <a:ext cx="5857916" cy="43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\Рабочий стол\ФОТОГРАФИИ\ФОТО 2011-2012\фото для сайта\сайт\живопис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61" y="1377318"/>
            <a:ext cx="6286544" cy="471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ГРАФИИ\IMG_2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368629"/>
            <a:ext cx="6786610" cy="50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ГРАФИИ\ФОТО школа\В,Г,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18" y="1368629"/>
            <a:ext cx="7000924" cy="52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\Рабочий стол\Дк П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18" y="1368094"/>
            <a:ext cx="7000924" cy="52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Admin\Рабочий стол\САЙТ новый\кабинеты победы\кабинет 1\P10606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3" y="1368094"/>
            <a:ext cx="7547086" cy="566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Admin\Рабочий стол\САЙТ новый\кабинеты победы\лепка\P10606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7" y="1313293"/>
            <a:ext cx="7451541" cy="55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CFFFF"/>
                </a:solidFill>
              </a:rPr>
              <a:t>Помещения школы по </a:t>
            </a:r>
            <a:br>
              <a:rPr lang="ru-RU" sz="2800" b="1" dirty="0" smtClean="0">
                <a:solidFill>
                  <a:srgbClr val="CCFFFF"/>
                </a:solidFill>
              </a:rPr>
            </a:br>
            <a:r>
              <a:rPr lang="ru-RU" sz="2800" b="1" dirty="0" smtClean="0">
                <a:solidFill>
                  <a:srgbClr val="CCFFFF"/>
                </a:solidFill>
              </a:rPr>
              <a:t>ул. Веселовского 38 б</a:t>
            </a:r>
            <a:endParaRPr lang="ru-RU" sz="2800" b="1" dirty="0">
              <a:solidFill>
                <a:srgbClr val="CCFFFF"/>
              </a:solidFill>
            </a:endParaRPr>
          </a:p>
        </p:txBody>
      </p:sp>
      <p:pic>
        <p:nvPicPr>
          <p:cNvPr id="2050" name="Picture 2" descr="E:\ФОТОГРАФИИ\IMG_2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58" y="1379506"/>
            <a:ext cx="547243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ГРАФИИ\IMG_2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59" y="1356827"/>
            <a:ext cx="5764430" cy="432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ОГРАФИИ\IMG_2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10" y="1271732"/>
            <a:ext cx="4635504" cy="618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ГРАФИИ\IMG_23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937" y="1356827"/>
            <a:ext cx="7080073" cy="53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ФОТОГРАФИИ\DSC009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1" y="1322153"/>
            <a:ext cx="6957819" cy="521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ФОТОГРАФИИ\ФОТО 3 четверть\ФОТО 3 четверт 2011 0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0" y="1356827"/>
            <a:ext cx="7143800" cy="53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ФОТОГРАФИИ\ФОТО 2011\зима 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6" y="1343737"/>
            <a:ext cx="7358114" cy="55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ша\Desktop\IMG_247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2563" y="1276459"/>
            <a:ext cx="7358114" cy="5518586"/>
          </a:xfrm>
          <a:prstGeom prst="rect">
            <a:avLst/>
          </a:prstGeom>
          <a:noFill/>
        </p:spPr>
      </p:pic>
      <p:pic>
        <p:nvPicPr>
          <p:cNvPr id="1028" name="Picture 4" descr="C:\Users\Маша\Desktop\IMG_247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9896" y="1327751"/>
            <a:ext cx="7334333" cy="5500750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САЙТ новый\кабинеты веселовскогог\каб2\P10605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3" y="1271732"/>
            <a:ext cx="7172652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\Рабочий стол\САЙТ новый\кабинеты веселовскогог\каб3\P106057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1" y="1289114"/>
            <a:ext cx="7406241" cy="55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Admin\Рабочий стол\САЙТ новый\кабинеты веселовскогог\каб4\P106058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6" y="1278369"/>
            <a:ext cx="7498456" cy="5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28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Коллектив ДХШ №2</a:t>
            </a:r>
            <a:endParaRPr lang="ru-RU" dirty="0"/>
          </a:p>
        </p:txBody>
      </p:sp>
      <p:pic>
        <p:nvPicPr>
          <p:cNvPr id="3074" name="Picture 2" descr="E:\фото 2014-15\выпускной\Копия P1030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82251"/>
            <a:ext cx="7344816" cy="5508612"/>
          </a:xfrm>
          <a:prstGeom prst="rect">
            <a:avLst/>
          </a:prstGeom>
          <a:noFill/>
          <a:ln w="38100">
            <a:solidFill>
              <a:srgbClr val="CC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Школьный проект «МОЙ УЧИТЕЛЬ»</a:t>
            </a:r>
            <a:endParaRPr lang="ru-RU" dirty="0"/>
          </a:p>
        </p:txBody>
      </p:sp>
      <p:pic>
        <p:nvPicPr>
          <p:cNvPr id="1026" name="Picture 2" descr="E:\ФОТОГРАФИИ\ФОТО 3 четверть\ФОТО 3 четверт 2011 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142984"/>
            <a:ext cx="6046392" cy="453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ГРАФИИ\ФОТО 3 четверть\ФОТО 3 четверт 2011 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142984"/>
            <a:ext cx="6936048" cy="52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ГРАФИИ\ФОТО 3 четверть\ФОТО 3 четверт 2011 2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142984"/>
            <a:ext cx="7072362" cy="53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Admin\Рабочий стол\ФОТОГРАФИИ\фото последние 1\фото последние 1 0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071546"/>
            <a:ext cx="7421586" cy="556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Admin\Рабочий стол\ФОТОГРАФИИ\фото последние 1\фото последние 1 0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000108"/>
            <a:ext cx="7500990" cy="56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8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</TotalTime>
  <Words>528</Words>
  <Application>Microsoft Office PowerPoint</Application>
  <PresentationFormat>Экран (4:3)</PresentationFormat>
  <Paragraphs>67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Страницы истории:</vt:lpstr>
      <vt:lpstr>Мы гордимся нашей школой у нас много достижений и побед, самые значимые из них:</vt:lpstr>
      <vt:lpstr>Презентация PowerPoint</vt:lpstr>
      <vt:lpstr>Наша школа это большая дружная семья состоящая из 720 учащихся, 16 преподавателей и работников школы. </vt:lpstr>
      <vt:lpstr>Помещения школы по ул. Победы 23 А</vt:lpstr>
      <vt:lpstr>Помещения школы по  ул. Веселовского 38 б</vt:lpstr>
      <vt:lpstr>Коллектив ДХШ №2</vt:lpstr>
      <vt:lpstr>Школьный проект «МОЙ УЧИТЕЛЬ»</vt:lpstr>
      <vt:lpstr>Презентация PowerPoint</vt:lpstr>
      <vt:lpstr>Участие преподавателей в городском конкурсе педагогического мастерства  «СТУПЕНИ УСПЕХА»  2010 год – преподаватель отделения живописи Горбунова Наталья Михайловна 2012 год – преподаватель отделения живописи Ваничкин Владимир Григорьевич (победитель городского конкурса  - 1 место)    </vt:lpstr>
      <vt:lpstr>Методическая работа преподавателей</vt:lpstr>
      <vt:lpstr> Нам каждый год встречать и провожать И каждый день глядеть в ребячьи души. Нам каждый час единство с ними ощущать И с каждым мигом становиться чище, лучше.   </vt:lpstr>
      <vt:lpstr>Презентация PowerPoint</vt:lpstr>
      <vt:lpstr>Организация образовательного процесса: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из чего же складывается наша школьная жизнь?</vt:lpstr>
      <vt:lpstr>Выставки, конкурсы, мастер-классы, фестивали…</vt:lpstr>
      <vt:lpstr>Участие в творческих проектах…</vt:lpstr>
      <vt:lpstr>Занимательные экскурсии…</vt:lpstr>
      <vt:lpstr>Незабываемые внеклассные мероприятия и праздники…</vt:lpstr>
      <vt:lpstr>И вечное состояние ТВОРЧЕСКОГО ПОИСКА…</vt:lpstr>
      <vt:lpstr>Итоговая аттестация выпускников</vt:lpstr>
      <vt:lpstr>Профессиональная ориентация учащихся и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Мы выбираем творчество ПРИСОЕДИНЯЙТЕСЬ!</vt:lpstr>
      <vt:lpstr>«Путь в тысячу миль начинается с первого шага…»  китайская пословица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94</cp:revision>
  <dcterms:created xsi:type="dcterms:W3CDTF">2012-05-02T10:28:24Z</dcterms:created>
  <dcterms:modified xsi:type="dcterms:W3CDTF">2016-11-03T05:53:00Z</dcterms:modified>
</cp:coreProperties>
</file>