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59" r:id="rId6"/>
    <p:sldId id="279" r:id="rId7"/>
    <p:sldId id="280" r:id="rId8"/>
    <p:sldId id="261" r:id="rId9"/>
    <p:sldId id="262" r:id="rId10"/>
    <p:sldId id="263" r:id="rId11"/>
    <p:sldId id="264" r:id="rId12"/>
    <p:sldId id="265" r:id="rId13"/>
    <p:sldId id="275" r:id="rId14"/>
    <p:sldId id="276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04FC"/>
    <a:srgbClr val="FF00FF"/>
    <a:srgbClr val="F28500"/>
    <a:srgbClr val="05F105"/>
    <a:srgbClr val="996600"/>
    <a:srgbClr val="FD494D"/>
    <a:srgbClr val="003A1A"/>
    <a:srgbClr val="FFFF00"/>
    <a:srgbClr val="22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90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24A6-ECE5-4F5B-9D90-BE747347C176}" type="datetimeFigureOut">
              <a:rPr lang="ru-RU" smtClean="0"/>
              <a:pPr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8A6E-1216-447A-BED8-0C03B60AC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512168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Краткосрочный проект: </a:t>
            </a:r>
            <a:br>
              <a:rPr lang="ru-RU" sz="3200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«Настал </a:t>
            </a:r>
            <a:r>
              <a:rPr lang="ru-RU" sz="3200" b="1" dirty="0" smtClean="0">
                <a:ln w="38100">
                  <a:solidFill>
                    <a:srgbClr val="7030A0"/>
                  </a:solidFill>
                  <a:prstDash val="solid"/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июнь – начало лета»</a:t>
            </a:r>
            <a:endParaRPr lang="ru-RU" sz="3200" b="1" dirty="0">
              <a:ln w="38100">
                <a:solidFill>
                  <a:srgbClr val="7030A0"/>
                </a:solidFill>
                <a:prstDash val="solid"/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3574776"/>
            <a:ext cx="5904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        </a:t>
            </a:r>
          </a:p>
          <a:p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b="1" dirty="0" smtClean="0">
              <a:solidFill>
                <a:srgbClr val="AF04FC"/>
              </a:solidFill>
            </a:endParaRPr>
          </a:p>
          <a:p>
            <a:endParaRPr lang="ru-RU" sz="2000" b="1" dirty="0">
              <a:solidFill>
                <a:srgbClr val="AF04FC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Выполнили воспитатели: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4101245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b="1" dirty="0" smtClean="0">
              <a:solidFill>
                <a:srgbClr val="AF04FC"/>
              </a:solidFill>
            </a:endParaRPr>
          </a:p>
          <a:p>
            <a:pPr algn="r"/>
            <a:endParaRPr lang="ru-RU" sz="2000" b="1" dirty="0">
              <a:solidFill>
                <a:srgbClr val="AF04FC"/>
              </a:solidFill>
            </a:endParaRPr>
          </a:p>
          <a:p>
            <a:pPr algn="r"/>
            <a:endParaRPr lang="ru-RU" sz="2000" b="1" dirty="0" smtClean="0">
              <a:solidFill>
                <a:srgbClr val="AF04FC"/>
              </a:solidFill>
            </a:endParaRPr>
          </a:p>
          <a:p>
            <a:pPr algn="r"/>
            <a:endParaRPr lang="ru-RU" sz="2000" b="1" dirty="0">
              <a:solidFill>
                <a:srgbClr val="AF04FC"/>
              </a:solidFill>
            </a:endParaRPr>
          </a:p>
          <a:p>
            <a:pPr algn="r"/>
            <a:endParaRPr lang="ru-RU" sz="2000" b="1" dirty="0" smtClean="0">
              <a:solidFill>
                <a:srgbClr val="AF04FC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Фролова Л.П.,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Абрамова М.И.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0"/>
            <a:ext cx="741682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Структурное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подразделение  «Детский сад комбинированного вида «Звёздочка»</a:t>
            </a:r>
            <a:endParaRPr lang="ru-RU" sz="14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муниципального  бюджетного дошкольного образовательного учреждения</a:t>
            </a:r>
            <a:endParaRPr lang="ru-RU" sz="1400" b="1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«Детский сад «Планета детства» комбинированного вида»</a:t>
            </a:r>
            <a:endParaRPr lang="ru-RU" sz="1400" b="1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285728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Июнь</a:t>
            </a:r>
            <a:endParaRPr lang="ru-RU" sz="96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857752" y="1571612"/>
            <a:ext cx="4038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Июнь 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Т. </a:t>
            </a:r>
            <a:r>
              <a:rPr lang="ru-RU" sz="3600" b="1" dirty="0" err="1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Керстен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3600" b="1" dirty="0" smtClean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>
              <a:buNone/>
            </a:pPr>
            <a:r>
              <a:rPr lang="ru-RU" sz="31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Настал </a:t>
            </a:r>
            <a:r>
              <a:rPr lang="ru-RU" sz="31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июнь — начало лета. </a:t>
            </a:r>
            <a:r>
              <a:rPr lang="ru-RU" sz="31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Его </a:t>
            </a:r>
            <a:r>
              <a:rPr lang="ru-RU" sz="31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мы ждали целый год. Всё, тёплым солнышком согрето, Благоухает и цветёт. Деревья вновь позеленели. Их новый радует наряд. И только сосенки да ели Отводят свой колючий взгляд.</a:t>
            </a:r>
          </a:p>
          <a:p>
            <a:pPr>
              <a:buNone/>
            </a:pPr>
            <a:endParaRPr lang="ru-RU" sz="3600" b="1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5365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14356"/>
            <a:ext cx="4929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00FF"/>
                  </a:solidFill>
                </a:ln>
                <a:solidFill>
                  <a:srgbClr val="C00000"/>
                </a:solidFill>
              </a:rPr>
              <a:t>У птиц появляются</a:t>
            </a:r>
          </a:p>
          <a:p>
            <a:r>
              <a:rPr lang="ru-RU" sz="3600" b="1" dirty="0">
                <a:ln>
                  <a:solidFill>
                    <a:srgbClr val="FF00FF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ln>
                  <a:solidFill>
                    <a:srgbClr val="FF00FF"/>
                  </a:solidFill>
                </a:ln>
                <a:solidFill>
                  <a:srgbClr val="C00000"/>
                </a:solidFill>
              </a:rPr>
              <a:t>           </a:t>
            </a:r>
            <a:r>
              <a:rPr lang="ru-RU" sz="3600" b="1" dirty="0">
                <a:ln>
                  <a:solidFill>
                    <a:srgbClr val="FF00FF"/>
                  </a:solidFill>
                </a:ln>
                <a:solidFill>
                  <a:srgbClr val="C00000"/>
                </a:solidFill>
              </a:rPr>
              <a:t>птенцы</a:t>
            </a:r>
          </a:p>
          <a:p>
            <a:endParaRPr lang="ru-RU" sz="3600" b="1" dirty="0">
              <a:ln>
                <a:solidFill>
                  <a:srgbClr val="FF00FF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3786190"/>
            <a:ext cx="3892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У животных появляются детеныши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42" y="714357"/>
            <a:ext cx="3863822" cy="307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8" y="1916832"/>
            <a:ext cx="4019862" cy="362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163" y="500042"/>
            <a:ext cx="37567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996600"/>
                </a:solidFill>
              </a:rPr>
              <a:t>Над цветами  летают пчелки и собирают нектар, чтобы в сотах приготовить вкусный мед и поделиться им со всеми желающими.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99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4214818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Разноцветные бабочки порхают с цветка на цветок</a:t>
            </a:r>
            <a:endParaRPr lang="ru-RU" sz="3600" b="1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4" y="3356992"/>
            <a:ext cx="375679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0043"/>
            <a:ext cx="3816424" cy="37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00042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ru-RU" sz="4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Приметы лета</a:t>
            </a:r>
            <a:endParaRPr lang="ru-RU" sz="4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500174"/>
            <a:ext cx="772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rgbClr val="F28500"/>
                </a:solidFill>
              </a:rPr>
              <a:t>Лето дождливое — зима снежная, морозная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rgbClr val="F285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2214554"/>
            <a:ext cx="8135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Первый туман лета - верная грибная примета</a:t>
            </a:r>
            <a:endParaRPr lang="ru-RU" sz="2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3571876"/>
            <a:ext cx="8093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5F105"/>
                </a:solidFill>
              </a:rPr>
              <a:t>Если утром пчелы не летят в поле, а сидят по ульям и гудят - жди дождя.</a:t>
            </a:r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5F105"/>
                </a:solidFill>
              </a:rPr>
              <a:t> 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5F10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4500570"/>
            <a:ext cx="70723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</a:rPr>
              <a:t>Ночная роса не просыхает — быть грозе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</a:rPr>
              <a:t>. </a:t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00FF"/>
                </a:solidFill>
              </a:rPr>
            </a:br>
            <a:endParaRPr lang="ru-RU" dirty="0">
              <a:ln>
                <a:solidFill>
                  <a:srgbClr val="00206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214950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В радуге больше красного цвета — к ветру.</a:t>
            </a:r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 </a:t>
            </a:r>
            <a:b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</a:br>
            <a:endParaRPr lang="ru-RU" sz="28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2771657"/>
            <a:ext cx="75724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         На зимний стол август готовит разносол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1736" y="357166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FF00FF"/>
                </a:solidFill>
              </a:rPr>
              <a:t>Загадки о лете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14298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003A1A"/>
                  </a:solidFill>
                </a:ln>
                <a:solidFill>
                  <a:srgbClr val="05F105"/>
                </a:solidFill>
              </a:rPr>
              <a:t>Что выше леса, Краше света, Без огня горит? (Солнце)</a:t>
            </a:r>
            <a:endParaRPr lang="ru-RU" sz="2400" b="1" dirty="0">
              <a:ln>
                <a:solidFill>
                  <a:srgbClr val="003A1A"/>
                </a:solidFill>
              </a:ln>
              <a:solidFill>
                <a:srgbClr val="05F105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2571744"/>
            <a:ext cx="414340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Желтый солнечный глазок,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Белоснежный лепесток.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То не роза и не кашка,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Что же за цветок? (Ромашка)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4143380"/>
            <a:ext cx="385765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Раскудрявились</a:t>
            </a: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  березы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И забыли про морозы,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Зацвели цветы в саду,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Утки крякают в пруду,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Посадили огород.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AF04FC"/>
                </a:solidFill>
                <a:effectLst/>
                <a:latin typeface="Helvetica Neue"/>
                <a:cs typeface="Arial" pitchFamily="34" charset="0"/>
              </a:rPr>
              <a:t>Что за месяц-то идет? (Июнь)</a:t>
            </a:r>
            <a:endParaRPr kumimoji="0" lang="ru-RU" sz="2000" b="1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AF04F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2500306"/>
            <a:ext cx="357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Солнце обжигается,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От жары все маются,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Что за месяц это</a:t>
            </a:r>
          </a:p>
          <a:p>
            <a:r>
              <a:rPr lang="ru-RU" sz="2400" b="1" dirty="0" smtClean="0">
                <a:ln>
                  <a:solidFill>
                    <a:srgbClr val="996600"/>
                  </a:solidFill>
                </a:ln>
                <a:solidFill>
                  <a:srgbClr val="FFC000"/>
                </a:solidFill>
              </a:rPr>
              <a:t>В середине лета? (Июль</a:t>
            </a:r>
            <a:r>
              <a:rPr lang="ru-RU" sz="2400" b="1" dirty="0" smtClean="0">
                <a:solidFill>
                  <a:srgbClr val="FFC000"/>
                </a:solidFill>
              </a:rPr>
              <a:t>)</a:t>
            </a:r>
          </a:p>
          <a:p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4143380"/>
            <a:ext cx="42346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Ночь длиннее, день короче,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Дождь все чаще землю мочит,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Спеют яблоки и груши,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Варят ягоды и сушат -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Заготавливают впрок -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Скоро лету выйдет срок!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Что за месяц? Угадай,</a:t>
            </a:r>
          </a:p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А потом сентябрь встречай! (Август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8" y="1150919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1065052"/>
            <a:ext cx="2703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711109"/>
            <a:ext cx="3286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Зеленеют луга,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В небе - радуга-дуга.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Солнцем озеро согрето:</a:t>
            </a: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Всех зовёт купаться ...</a:t>
            </a:r>
          </a:p>
          <a:p>
            <a:endParaRPr lang="ru-RU" sz="2000" b="1" dirty="0">
              <a:solidFill>
                <a:schemeClr val="accent6">
                  <a:lumMod val="75000"/>
                </a:schemeClr>
              </a:solidFill>
              <a:latin typeface="Helvetica Neue"/>
            </a:endParaRPr>
          </a:p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Helvetica Neue"/>
              </a:rPr>
              <a:t>(Лето)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6898"/>
            <a:ext cx="7704000" cy="566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17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40841"/>
            <a:ext cx="7452000" cy="566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29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405848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90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0"/>
            <a:ext cx="607223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ЛЕТО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2400" b="1" i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2400" b="1" i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FF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857232"/>
            <a:ext cx="55995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10211"/>
                </a:solidFill>
                <a:latin typeface="Comic Sans MS" pitchFamily="66" charset="0"/>
              </a:rPr>
              <a:t>               </a:t>
            </a: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Если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дует ветер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Теплый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, хоть и с </a:t>
            </a: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севера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,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Если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луг — в ромашках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комочках клевера,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Бабочки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и пчелы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Над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цветами кружатся,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осколком неба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Голубеет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лужица,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ребячья кожица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Словно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шоколадка…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Если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от клубники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Заалела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грядка —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Верная </a:t>
            </a:r>
            <a: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  <a:t>примета:</a:t>
            </a:r>
            <a:br>
              <a:rPr lang="ru-RU" sz="2400" b="1" dirty="0">
                <a:solidFill>
                  <a:srgbClr val="F285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28500"/>
                </a:solidFill>
                <a:latin typeface="Comic Sans MS" pitchFamily="66" charset="0"/>
              </a:rPr>
              <a:t>          Наступило       </a:t>
            </a:r>
            <a:r>
              <a:rPr lang="ru-RU" sz="3200" b="1" dirty="0" smtClean="0">
                <a:solidFill>
                  <a:srgbClr val="FD494D"/>
                </a:solidFill>
                <a:latin typeface="Comic Sans MS" pitchFamily="66" charset="0"/>
              </a:rPr>
              <a:t>лето!!!</a:t>
            </a:r>
            <a:endParaRPr lang="ru-RU" sz="3200" b="1" dirty="0">
              <a:solidFill>
                <a:srgbClr val="FD494D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s://ds02.infourok.ru/uploads/ex/09bd/000637c4-911d68b2/hello_html_m74a46a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8" y="830996"/>
            <a:ext cx="3408313" cy="519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90336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Вид проекта: 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познавательно - творческий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Продолжительность проекта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краткосрочный с 01. 06 по 30. 06. 2023г.</a:t>
            </a:r>
            <a:endParaRPr lang="ru-RU" sz="2000" dirty="0">
              <a:solidFill>
                <a:srgbClr val="000000"/>
              </a:solidFill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/>
              </a:rPr>
              <a:t>Участники </a:t>
            </a:r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проекта: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 дети  (4-5 лет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воспитатели, родители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05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74345"/>
            <a:ext cx="60486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Times New Roman"/>
            </a:endParaRPr>
          </a:p>
          <a:p>
            <a:endParaRPr lang="ru-RU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Актуальность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Лето — самый благоприятный период для укрепления физического и психического здоровья детей, поэтому необходимо использовать в полной мере благоприятные условия летнего времени. Большую часть времени дети проводят на свежем воздухе, поэтому мероприятия, запланированные в реализации данного проекта, направлены на достижение цели – сохранить и укрепить физическое и психическое здоровье детей с учетом их индивидуальных особенностей, полностью удовлетворить потребности растущего организма в отдыхе, творческой деятельности и движении. Участвуя в мероприятиях, дети смогут развивать двигательные умения и навыки, приобрести интерес к получению новых знаний об окружающей среде через беседы, показать имеющиеся знания в процессе подвижных игр, развлечений.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66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500174"/>
            <a:ext cx="27860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За весной следует лето.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Летом всюду кипит жизнь.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Небо - ярко – </a:t>
            </a:r>
            <a:r>
              <a:rPr lang="ru-RU" sz="2400" b="1" dirty="0" err="1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голубое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Солнце светит ,под</a:t>
            </a:r>
          </a:p>
          <a:p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его жаркими лучами</a:t>
            </a:r>
          </a:p>
          <a:p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р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аспускаются цветы, зреют ягоды.</a:t>
            </a:r>
          </a:p>
          <a:p>
            <a:endParaRPr lang="ru-RU" dirty="0">
              <a:solidFill>
                <a:schemeClr val="tx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6752"/>
            <a:ext cx="453960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741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Этапы проекта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801021"/>
              </p:ext>
            </p:extLst>
          </p:nvPr>
        </p:nvGraphicFramePr>
        <p:xfrm>
          <a:off x="1619672" y="1916832"/>
          <a:ext cx="6048673" cy="1584960"/>
        </p:xfrm>
        <a:graphic>
          <a:graphicData uri="http://schemas.openxmlformats.org/drawingml/2006/table">
            <a:tbl>
              <a:tblPr/>
              <a:tblGrid>
                <a:gridCol w="695396"/>
                <a:gridCol w="1074701"/>
                <a:gridCol w="4278576"/>
              </a:tblGrid>
              <a:tr h="1008112">
                <a:tc>
                  <a:txBody>
                    <a:bodyPr/>
                    <a:lstStyle/>
                    <a:p>
                      <a:pPr marL="72390" marR="72390"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Подготовительный  этап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72390" marR="72390"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 27.06.22 по 28.06.22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1. Подбор необходимой литературы по теме.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Подбор различных игр и упражнений.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Информирование родителей о реализации проекта.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Разработка плана проекта.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9295"/>
              </p:ext>
            </p:extLst>
          </p:nvPr>
        </p:nvGraphicFramePr>
        <p:xfrm>
          <a:off x="1619672" y="3573016"/>
          <a:ext cx="5976664" cy="1158240"/>
        </p:xfrm>
        <a:graphic>
          <a:graphicData uri="http://schemas.openxmlformats.org/drawingml/2006/table">
            <a:tbl>
              <a:tblPr/>
              <a:tblGrid>
                <a:gridCol w="687117"/>
                <a:gridCol w="1061907"/>
                <a:gridCol w="4227640"/>
              </a:tblGrid>
              <a:tr h="558800">
                <a:tc>
                  <a:txBody>
                    <a:bodyPr/>
                    <a:lstStyle/>
                    <a:p>
                      <a:pPr marR="72390"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Практический  этап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  29.06.22 по 01.07.22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«Мастерская опытов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 включает в себя: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Беседа «Где используют песок?».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2.Опыты:    «Песок сухой и мокрый», «Солнце и песок», «Свойства воды».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Игры с песком и водой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02527"/>
              </p:ext>
            </p:extLst>
          </p:nvPr>
        </p:nvGraphicFramePr>
        <p:xfrm>
          <a:off x="2267744" y="4797152"/>
          <a:ext cx="5328592" cy="1800200"/>
        </p:xfrm>
        <a:graphic>
          <a:graphicData uri="http://schemas.openxmlformats.org/drawingml/2006/table">
            <a:tbl>
              <a:tblPr/>
              <a:tblGrid>
                <a:gridCol w="960545"/>
                <a:gridCol w="4368047"/>
              </a:tblGrid>
              <a:tr h="1800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 04.07.22. по 08.07.22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«Лето и витамины»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1.Беседа «Что мы знаем об овощах и фруктах?»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2.Лепка «Весёлый огород».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3.Игры: ««Узнай по описанию».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Ухаживание за огородом.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С/р игры: «Магазин «Овощи-фрукты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6.п /игры, игры-эстафеты «Собери урожай», «Перенеси картошку».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20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794188"/>
              </p:ext>
            </p:extLst>
          </p:nvPr>
        </p:nvGraphicFramePr>
        <p:xfrm>
          <a:off x="1619672" y="836713"/>
          <a:ext cx="6192688" cy="3600400"/>
        </p:xfrm>
        <a:graphic>
          <a:graphicData uri="http://schemas.openxmlformats.org/drawingml/2006/table">
            <a:tbl>
              <a:tblPr/>
              <a:tblGrid>
                <a:gridCol w="1243218"/>
                <a:gridCol w="4949470"/>
              </a:tblGrid>
              <a:tr h="1609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 11.07.22. по 15.07.22.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«Я и лето»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 Беседа о чистом воздухе в городе.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Праздник Нептуна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Чтение художественной литературы: А.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Барто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«Прогулка», С. Михалков «Прививка».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4.Опыт «Поймай воздух».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Развлечение «Огородный»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91130">
                <a:tc>
                  <a:txBody>
                    <a:bodyPr/>
                    <a:lstStyle/>
                    <a:p>
                      <a:pPr algn="l" fontAlgn="base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  18.07.22. по 22.07.22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«Лето – это красота» 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Беседа «Наши маленькие соседи» (насекомые).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Рисование «Насекомые.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С/р игра «Поликлиника».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П/и: «Море волнуется», «Кто быстрее до флажка».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Игры с воздушными и мыльными шарами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 Загадки о насекомых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619672" y="4437112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Заключительный этап</a:t>
            </a:r>
          </a:p>
          <a:p>
            <a:r>
              <a:rPr lang="ru-RU" dirty="0" smtClean="0"/>
              <a:t>С </a:t>
            </a:r>
            <a:r>
              <a:rPr lang="ru-RU" dirty="0"/>
              <a:t>22.07.22</a:t>
            </a:r>
          </a:p>
          <a:p>
            <a:r>
              <a:rPr lang="ru-RU" dirty="0" smtClean="0"/>
              <a:t>«</a:t>
            </a:r>
            <a:r>
              <a:rPr lang="ru-RU" dirty="0"/>
              <a:t>Музыкальное лето»</a:t>
            </a:r>
          </a:p>
          <a:p>
            <a:r>
              <a:rPr lang="ru-RU" dirty="0" smtClean="0"/>
              <a:t>Пение </a:t>
            </a:r>
            <a:r>
              <a:rPr lang="ru-RU" dirty="0"/>
              <a:t>песен, танцы.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6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FFFF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Природа вся оживает: цветут цветы, поют птицы</a:t>
            </a:r>
            <a:endParaRPr lang="ru-RU" sz="2800" b="1" dirty="0">
              <a:ln>
                <a:solidFill>
                  <a:srgbClr val="FFFF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https://w-dog.ru/wallpapers/13/15/514880543280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98605"/>
            <a:ext cx="5472608" cy="443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6715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 животных  появляются детеныши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6056"/>
            <a:ext cx="6768751" cy="431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407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Краткосрочный проект:  «Настал июнь – начало лета»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Александр</cp:lastModifiedBy>
  <cp:revision>77</cp:revision>
  <dcterms:created xsi:type="dcterms:W3CDTF">2014-05-10T08:26:16Z</dcterms:created>
  <dcterms:modified xsi:type="dcterms:W3CDTF">2023-06-25T15:05:08Z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989554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