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4" r:id="rId47"/>
    <p:sldId id="301" r:id="rId48"/>
    <p:sldId id="302" r:id="rId49"/>
    <p:sldId id="303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7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chart>
    <c:title>
      <c:tx>
        <c:rich>
          <a:bodyPr/>
          <a:lstStyle/>
          <a:p>
            <a:pPr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2022-2023 уч.г</a:t>
            </a:r>
            <a:r>
              <a:rPr lang="ru-RU"/>
              <a:t>.</a:t>
            </a:r>
          </a:p>
        </c:rich>
      </c:tx>
      <c:layout>
        <c:manualLayout>
          <c:xMode val="edge"/>
          <c:yMode val="edge"/>
          <c:x val="0.44997678324479179"/>
          <c:y val="0"/>
        </c:manualLayout>
      </c:layout>
      <c:overlay val="1"/>
    </c:title>
    <c:view3D>
      <c:rotX val="0"/>
      <c:rotY val="0"/>
      <c:rAngAx val="1"/>
    </c:view3D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Математическое развитие</c:v>
                </c:pt>
              </c:strCache>
            </c:strRef>
          </c:tx>
          <c:invertIfNegative val="1"/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14</c:v>
                </c:pt>
                <c:pt idx="1">
                  <c:v>43</c:v>
                </c:pt>
                <c:pt idx="2">
                  <c:v>43</c:v>
                </c:pt>
                <c:pt idx="4">
                  <c:v>50</c:v>
                </c:pt>
                <c:pt idx="5">
                  <c:v>40</c:v>
                </c:pt>
                <c:pt idx="6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Конструирование</c:v>
                </c:pt>
              </c:strCache>
            </c:strRef>
          </c:tx>
          <c:invertIfNegative val="1"/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23</c:v>
                </c:pt>
                <c:pt idx="1">
                  <c:v>42</c:v>
                </c:pt>
                <c:pt idx="2">
                  <c:v>35</c:v>
                </c:pt>
                <c:pt idx="4">
                  <c:v>54</c:v>
                </c:pt>
                <c:pt idx="5">
                  <c:v>40</c:v>
                </c:pt>
                <c:pt idx="6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Познавательное и речевое развитие</c:v>
                </c:pt>
              </c:strCache>
            </c:strRef>
          </c:tx>
          <c:invertIfNegative val="1"/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25</c:v>
                </c:pt>
                <c:pt idx="1">
                  <c:v>42</c:v>
                </c:pt>
                <c:pt idx="2">
                  <c:v>33</c:v>
                </c:pt>
                <c:pt idx="4">
                  <c:v>51</c:v>
                </c:pt>
                <c:pt idx="5">
                  <c:v>41</c:v>
                </c:pt>
                <c:pt idx="6">
                  <c:v>8</c:v>
                </c:pt>
              </c:numCache>
            </c:numRef>
          </c:val>
        </c:ser>
        <c:shape val="cylinder"/>
        <c:axId val="114125440"/>
        <c:axId val="114144000"/>
        <c:axId val="0"/>
      </c:bar3DChart>
      <c:catAx>
        <c:axId val="114125440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Начало года                                                         Конец года</a:t>
                </a:r>
              </a:p>
            </c:rich>
          </c:tx>
          <c:layout>
            <c:manualLayout>
              <c:xMode val="edge"/>
              <c:yMode val="edge"/>
              <c:x val="8.2380550889093157E-2"/>
              <c:y val="7.7839091734399887E-2"/>
            </c:manualLayout>
          </c:layout>
          <c:overlay val="1"/>
        </c:title>
        <c:majorTickMark val="cross"/>
        <c:minorTickMark val="cross"/>
        <c:tickLblPos val="nextTo"/>
        <c:crossAx val="114144000"/>
        <c:crosses val="autoZero"/>
        <c:auto val="1"/>
        <c:lblAlgn val="ctr"/>
        <c:lblOffset val="100"/>
        <c:noMultiLvlLbl val="1"/>
      </c:catAx>
      <c:valAx>
        <c:axId val="114144000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114125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069726457256965"/>
          <c:y val="4.9983865928990436E-2"/>
          <c:w val="0.28286196075945641"/>
          <c:h val="0.25665177094831976"/>
        </c:manualLayout>
      </c:layout>
      <c:overlay val="1"/>
    </c:legend>
    <c:plotVisOnly val="1"/>
    <c:dispBlanksAs val="zero"/>
    <c:showDLblsOverMax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995-B7E2-45C0-84B5-304750CF220C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7887-8E52-4F68-AB33-3933F38B24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995-B7E2-45C0-84B5-304750CF220C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7887-8E52-4F68-AB33-3933F38B24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995-B7E2-45C0-84B5-304750CF220C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7887-8E52-4F68-AB33-3933F38B24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995-B7E2-45C0-84B5-304750CF220C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7887-8E52-4F68-AB33-3933F38B24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995-B7E2-45C0-84B5-304750CF220C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7887-8E52-4F68-AB33-3933F38B24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995-B7E2-45C0-84B5-304750CF220C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7887-8E52-4F68-AB33-3933F38B24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995-B7E2-45C0-84B5-304750CF220C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7887-8E52-4F68-AB33-3933F38B24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995-B7E2-45C0-84B5-304750CF220C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7887-8E52-4F68-AB33-3933F38B24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995-B7E2-45C0-84B5-304750CF220C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7887-8E52-4F68-AB33-3933F38B24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995-B7E2-45C0-84B5-304750CF220C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7887-8E52-4F68-AB33-3933F38B24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F995-B7E2-45C0-84B5-304750CF220C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7887-8E52-4F68-AB33-3933F38B24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AF995-B7E2-45C0-84B5-304750CF220C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D7887-8E52-4F68-AB33-3933F38B24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929618" cy="2428868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РФ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Зубаровой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Елены Юрьевны,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учителя-дефектолога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дошкольного образовательного учреждения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№91 компенсирующего вида» г.о. Саранск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0364" y="2643158"/>
            <a:ext cx="6500826" cy="4214842"/>
          </a:xfrm>
        </p:spPr>
        <p:txBody>
          <a:bodyPr>
            <a:normAutofit fontScale="92500" lnSpcReduction="2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 рождения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08.02.1991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высшее, 2013 г.,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МГУ им. Н.П</a:t>
            </a:r>
            <a:r>
              <a:rPr lang="en-US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Огарева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«Психология»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Психолог. Преподаватель психологии.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05235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июня 2013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г.,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МГПМ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М.Е</a:t>
            </a:r>
            <a:r>
              <a:rPr lang="en-US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«Психолого-педагогическое образование»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магистр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101324 5064006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февраля 2020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ln>
                  <a:solidFill>
                    <a:srgbClr val="000066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Учебный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Профзнания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2020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Программа: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«Специальное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(дефектологическое)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образование»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6" charset="0"/>
              </a:rPr>
              <a:t>Общий </a:t>
            </a:r>
            <a:r>
              <a:rPr lang="ru-RU" sz="1800" b="1" dirty="0">
                <a:solidFill>
                  <a:schemeClr val="tx1"/>
                </a:solidFill>
                <a:latin typeface="Times New Roman" pitchFamily="16" charset="0"/>
              </a:rPr>
              <a:t>трудовой стаж: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6" charset="0"/>
              </a:rPr>
              <a:t>11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6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6" charset="0"/>
              </a:rPr>
              <a:t>лет</a:t>
            </a:r>
            <a:r>
              <a:rPr lang="ru-RU" sz="1800" dirty="0">
                <a:solidFill>
                  <a:schemeClr val="tx1"/>
                </a:solidFill>
                <a:latin typeface="Times New Roman" pitchFamily="16" charset="0"/>
              </a:rPr>
              <a:t>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лет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8" name="Picture 4" descr="Зубарова Елена Юрьев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928934"/>
            <a:ext cx="2303874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17410" name="Picture 2" descr="C:\Temp\Rar$DIa0.808\справка10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072" y="500042"/>
            <a:ext cx="4336445" cy="6132223"/>
          </a:xfrm>
          <a:prstGeom prst="rect">
            <a:avLst/>
          </a:prstGeom>
          <a:noFill/>
        </p:spPr>
      </p:pic>
      <p:pic>
        <p:nvPicPr>
          <p:cNvPr id="17411" name="Picture 3" descr="C:\Temp\Rar$DIa0.732\справка1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7408" y="500042"/>
            <a:ext cx="4344522" cy="61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18434" name="Picture 2" descr="C:\Temp\Rar$DIa0.068\справка100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00042"/>
            <a:ext cx="4286280" cy="6061282"/>
          </a:xfrm>
          <a:prstGeom prst="rect">
            <a:avLst/>
          </a:prstGeom>
          <a:noFill/>
        </p:spPr>
      </p:pic>
      <p:pic>
        <p:nvPicPr>
          <p:cNvPr id="18435" name="Picture 3" descr="C:\Temp\Rar$DIa1.242\справка1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00042"/>
            <a:ext cx="4294003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3114684"/>
          </a:xfrm>
        </p:spPr>
        <p:txBody>
          <a:bodyPr/>
          <a:lstStyle/>
          <a:p>
            <a:pPr algn="ctr">
              <a:buNone/>
            </a:pP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РЕЗУЛЬТАТЫ УЧАСТИЯ </a:t>
            </a:r>
            <a:b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 ИННОВАЦИОННОЙ (ЭКСПЕРИМЕНТАЛЬНОЙ) ДЕЯТЕЛЬНОСТИ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080" t="5704" r="8273" b="13025"/>
          <a:stretch>
            <a:fillRect/>
          </a:stretch>
        </p:blipFill>
        <p:spPr bwMode="auto">
          <a:xfrm>
            <a:off x="73232" y="857232"/>
            <a:ext cx="3571665" cy="50260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4" cstate="print"/>
          <a:srcRect l="4277" r="3778" b="3294"/>
          <a:stretch>
            <a:fillRect/>
          </a:stretch>
        </p:blipFill>
        <p:spPr bwMode="auto">
          <a:xfrm>
            <a:off x="3714744" y="1285860"/>
            <a:ext cx="5214974" cy="3929090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3286116" y="4500570"/>
            <a:ext cx="642942" cy="2143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19458" name="Picture 2" descr="C:\Temp\Rar$DIa0.722\справка20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474" y="214290"/>
            <a:ext cx="4294021" cy="6072230"/>
          </a:xfrm>
          <a:prstGeom prst="rect">
            <a:avLst/>
          </a:prstGeom>
          <a:noFill/>
        </p:spPr>
      </p:pic>
      <p:pic>
        <p:nvPicPr>
          <p:cNvPr id="19459" name="Picture 3" descr="C:\Temp\Rar$DIa0.251\справка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4294020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20482" name="Picture 2" descr="C:\Temp\Rar$DIa0.451\справка2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192985" cy="5929354"/>
          </a:xfrm>
          <a:prstGeom prst="rect">
            <a:avLst/>
          </a:prstGeom>
          <a:noFill/>
        </p:spPr>
      </p:pic>
      <p:pic>
        <p:nvPicPr>
          <p:cNvPr id="20483" name="Picture 3" descr="C:\Temp\Rar$DIa0.133\справка2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66"/>
            <a:ext cx="4206741" cy="5948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УЧАСТИЕ ДЕТЕЙ В ЗАОЧНЫХ</a:t>
            </a:r>
            <a:b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ОЛИМПИАДАХ, ОТКРЫТЫХ</a:t>
            </a:r>
            <a:b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КОНКУРСАХ, КОНФЕРЕНЦИЯХ,</a:t>
            </a:r>
            <a:b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ВЫСТАВКАХ, ТУРНИРАХ,</a:t>
            </a:r>
            <a:b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СОРЕВНОВАНИЯХ</a:t>
            </a:r>
            <a:b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 сети интернет – 1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21506" name="Picture 2" descr="G:\аттестация 24\453172239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071546"/>
            <a:ext cx="639538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НАЛИЧИЕ ПУБЛИКАЦИЙ</a:t>
            </a:r>
            <a:b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Публикация в сети интернет – 1 </a:t>
            </a:r>
            <a:br>
              <a:rPr lang="ru-RU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Республиканский уровень – 1</a:t>
            </a:r>
            <a:br>
              <a:rPr lang="ru-RU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Российский уровень – 3</a:t>
            </a:r>
            <a:br>
              <a:rPr lang="ru-RU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Международный уровень – 1</a:t>
            </a:r>
            <a:endParaRPr lang="ru-RU" i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22530" name="Picture 2" descr="C:\Temp\Rar$DIa0.532\справка00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4142467" cy="5857916"/>
          </a:xfrm>
          <a:prstGeom prst="rect">
            <a:avLst/>
          </a:prstGeom>
          <a:noFill/>
        </p:spPr>
      </p:pic>
      <p:pic>
        <p:nvPicPr>
          <p:cNvPr id="22531" name="Picture 3" descr="C:\Temp\Rar$DIa0.450\справка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428604"/>
            <a:ext cx="4142466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учителя-дефектолога МДОУ «Детский сад №91 компенсирующего вида г.о. Саранск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500" b="1" i="1" dirty="0" smtClean="0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500" b="1" i="1" dirty="0" smtClean="0"/>
              <a:t> </a:t>
            </a:r>
            <a:r>
              <a:rPr lang="ru-RU" sz="3500" b="1" i="1" dirty="0">
                <a:latin typeface="Times New Roman" pitchFamily="18" charset="0"/>
                <a:cs typeface="Times New Roman" pitchFamily="18" charset="0"/>
              </a:rPr>
              <a:t>«Проектирование индивидуального образовательного маршрута для умственно отсталого дошкольника в образовательной организации компенсирующего вида»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23554" name="Picture 2" descr="G:\аттестация 2024\1650160-016-015-ser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28604"/>
            <a:ext cx="4214842" cy="59557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24578" name="Picture 2" descr="C:\Temp\Rar$DIa0.505\Screenshot_20240217_163859_edit_16397170896828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3521339" cy="4929222"/>
          </a:xfrm>
          <a:prstGeom prst="rect">
            <a:avLst/>
          </a:prstGeom>
          <a:noFill/>
        </p:spPr>
      </p:pic>
      <p:pic>
        <p:nvPicPr>
          <p:cNvPr id="24579" name="Picture 3" descr="C:\Temp\Rar$DIa0.286\Screenshot_20240217_163906_edit_1640232429625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3413" y="285728"/>
            <a:ext cx="3920587" cy="5549922"/>
          </a:xfrm>
          <a:prstGeom prst="rect">
            <a:avLst/>
          </a:prstGeom>
          <a:noFill/>
        </p:spPr>
      </p:pic>
      <p:pic>
        <p:nvPicPr>
          <p:cNvPr id="24582" name="Picture 6" descr="C:\Temp\Rar$DIa0.677\Screenshot_20240217_163903_edit_1640008912371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2000240"/>
            <a:ext cx="3147399" cy="4429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25602" name="Picture 2" descr="C:\Temp\Rar$DIa0.257\Screenshot_20240217_163846_edit_1639864959426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571480"/>
            <a:ext cx="4030067" cy="5702278"/>
          </a:xfrm>
          <a:prstGeom prst="rect">
            <a:avLst/>
          </a:prstGeom>
          <a:noFill/>
        </p:spPr>
      </p:pic>
      <p:pic>
        <p:nvPicPr>
          <p:cNvPr id="25603" name="Picture 3" descr="C:\Temp\Rar$DIa0.649\Screenshot_20240217_163946.jpg"/>
          <p:cNvPicPr>
            <a:picLocks noChangeAspect="1" noChangeArrowheads="1"/>
          </p:cNvPicPr>
          <p:nvPr/>
        </p:nvPicPr>
        <p:blipFill>
          <a:blip r:embed="rId4" cstate="print"/>
          <a:srcRect t="18750" b="16666"/>
          <a:stretch>
            <a:fillRect/>
          </a:stretch>
        </p:blipFill>
        <p:spPr bwMode="auto">
          <a:xfrm>
            <a:off x="571472" y="571480"/>
            <a:ext cx="4084169" cy="5715040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214282" y="3500438"/>
            <a:ext cx="642942" cy="2143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26626" name="Picture 2" descr="C:\Temp\Rar$DIa0.049\1000063461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500042"/>
            <a:ext cx="2929680" cy="4143404"/>
          </a:xfrm>
          <a:prstGeom prst="rect">
            <a:avLst/>
          </a:prstGeom>
          <a:noFill/>
        </p:spPr>
      </p:pic>
      <p:pic>
        <p:nvPicPr>
          <p:cNvPr id="26627" name="Picture 3" descr="C:\Temp\Rar$DIa0.095\10000613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928802"/>
            <a:ext cx="3214710" cy="4554173"/>
          </a:xfrm>
          <a:prstGeom prst="rect">
            <a:avLst/>
          </a:prstGeom>
          <a:noFill/>
        </p:spPr>
      </p:pic>
      <p:pic>
        <p:nvPicPr>
          <p:cNvPr id="26628" name="Picture 4" descr="C:\Temp\Rar$DIa0.000\100006138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0766" y="428604"/>
            <a:ext cx="3543234" cy="5072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27650" name="Picture 2" descr="C:\Temp\Rar$DIa0.014\100006138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85728"/>
            <a:ext cx="4368146" cy="5929354"/>
          </a:xfrm>
          <a:prstGeom prst="rect">
            <a:avLst/>
          </a:prstGeom>
          <a:noFill/>
        </p:spPr>
      </p:pic>
      <p:pic>
        <p:nvPicPr>
          <p:cNvPr id="27651" name="Picture 3" descr="C:\Temp\Rar$DIa0.531\10000613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85728"/>
            <a:ext cx="4190904" cy="5929354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0" y="1643050"/>
            <a:ext cx="500034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7" name="Picture 2" descr="F:\Аттетстация\Новая папка (2)\e7ZwnFvgsKQ.jpg"/>
          <p:cNvPicPr>
            <a:picLocks noChangeAspect="1" noChangeArrowheads="1"/>
          </p:cNvPicPr>
          <p:nvPr/>
        </p:nvPicPr>
        <p:blipFill>
          <a:blip r:embed="rId3" cstate="print"/>
          <a:srcRect r="-176" b="56408"/>
          <a:stretch>
            <a:fillRect/>
          </a:stretch>
        </p:blipFill>
        <p:spPr bwMode="auto">
          <a:xfrm>
            <a:off x="611560" y="178338"/>
            <a:ext cx="7683318" cy="6679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5" name="Picture 4" descr="C:\Users\Galia\Downloads\Screenshot_20240219_151124_Chrom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r="5556" b="53462"/>
          <a:stretch>
            <a:fillRect/>
          </a:stretch>
        </p:blipFill>
        <p:spPr bwMode="auto">
          <a:xfrm>
            <a:off x="571472" y="214290"/>
            <a:ext cx="7915653" cy="6258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28674" name="Picture 2" descr="C:\Temp\Rar$DIa0.656\Screenshot_20240209_200415_Microsoft Word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86446" y="214290"/>
            <a:ext cx="3190627" cy="4525963"/>
          </a:xfrm>
          <a:prstGeom prst="rect">
            <a:avLst/>
          </a:prstGeom>
          <a:noFill/>
        </p:spPr>
      </p:pic>
      <p:pic>
        <p:nvPicPr>
          <p:cNvPr id="28678" name="Picture 6" descr="https://www.sciencen.org/assets/page-files/0002/117/KOF-982.png?r=410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42852"/>
            <a:ext cx="3378597" cy="4786346"/>
          </a:xfrm>
          <a:prstGeom prst="rect">
            <a:avLst/>
          </a:prstGeom>
          <a:noFill/>
        </p:spPr>
      </p:pic>
      <p:pic>
        <p:nvPicPr>
          <p:cNvPr id="28675" name="Picture 3" descr="C:\Temp\Rar$DIa1.068\Screenshot_20240209_200406_Microsoft Wor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2285992"/>
            <a:ext cx="3218885" cy="4572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40962" name="Picture 2" descr="C:\Temp\Rar$DIa0.997\Screenshot_20240209_195853_Microsoft Wor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85728"/>
            <a:ext cx="4393403" cy="6248396"/>
          </a:xfrm>
          <a:prstGeom prst="rect">
            <a:avLst/>
          </a:prstGeom>
          <a:noFill/>
        </p:spPr>
      </p:pic>
      <p:pic>
        <p:nvPicPr>
          <p:cNvPr id="40963" name="Picture 3" descr="C:\Temp\Rar$DIa1.709\Screenshot_20240209_195806_Microsoft Wor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85728"/>
            <a:ext cx="4381389" cy="6215082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0" y="3214686"/>
            <a:ext cx="500034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ВЫСТУПЛЕНИЯ НА ЗАСЕДАНИЯХ МЕТОДИЧЕСКИХ СОВЕТОВ, </a:t>
            </a:r>
            <a:b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НАУЧНО-ПРАКТИЧЕСКИХ КОНФЕРЕНЦИЯХ, </a:t>
            </a:r>
            <a:b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ПЕДАГОГИЧЕСКИХ ЧТЕНИЯХ, </a:t>
            </a:r>
            <a:b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СЕМИНАРАХ, СЕКЦИЯХ, </a:t>
            </a:r>
            <a:b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ФОРУМАХ , РАДИОПЕРЕДАЧ (ОЧНО)</a:t>
            </a:r>
            <a:b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организации: 2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Республиканский уровень: 2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14338" name="Picture 2" descr="C:\Temp\Rar$DIa0.418\Антиплагиат Зубарова Е.Ю.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643" b="48183"/>
          <a:stretch>
            <a:fillRect/>
          </a:stretch>
        </p:blipFill>
        <p:spPr bwMode="auto">
          <a:xfrm>
            <a:off x="785786" y="214290"/>
            <a:ext cx="7843892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41986" name="Picture 2" descr="C:\Temp\Rar$DIa0.925\справка00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0042"/>
            <a:ext cx="4083271" cy="5774207"/>
          </a:xfrm>
          <a:prstGeom prst="rect">
            <a:avLst/>
          </a:prstGeom>
          <a:noFill/>
        </p:spPr>
      </p:pic>
      <p:pic>
        <p:nvPicPr>
          <p:cNvPr id="41987" name="Picture 3" descr="C:\Temp\Rar$DIa0.111\справка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528276"/>
            <a:ext cx="4071966" cy="57582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43010" name="Picture 2" descr="C:\Users\Admin PC\Downloads\сканы Е.Ю.0004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88688"/>
            <a:ext cx="4572032" cy="6467212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1857356" y="4000504"/>
            <a:ext cx="500034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44034" name="Picture 2" descr="C:\Users\Admin PC\Downloads\сканы Е.Ю.0003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42852"/>
            <a:ext cx="4572032" cy="6467212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1928794" y="5214950"/>
            <a:ext cx="500034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5" name="Picture 2" descr="C:\Users\Елена Николаевна\Desktop\Елена звездочка моя))))\ДЕФЕКТОЛОГ\к аттестации дефектолог\Дипломы сканы\ЕН00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85728"/>
            <a:ext cx="4314636" cy="610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2285984" y="4786322"/>
            <a:ext cx="500034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1026" name="Picture 2" descr="C:\Users\1\Desktop\сканы Е.Ю.справка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9457" y="259419"/>
            <a:ext cx="4482783" cy="633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2329992" y="4517441"/>
            <a:ext cx="500034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472518" cy="4525963"/>
          </a:xfrm>
        </p:spPr>
        <p:txBody>
          <a:bodyPr/>
          <a:lstStyle/>
          <a:p>
            <a:pPr algn="ctr">
              <a:buNone/>
            </a:pPr>
            <a:r>
              <a:rPr lang="ru-RU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ПРОВЕДЕНИЕ ОТКРЫТЫХ ЗАНЯТИЙ, МАСТЕР-КЛАССОВ, МЕРОПРИЯТИЙ (ОЧНО)</a:t>
            </a:r>
            <a:br>
              <a:rPr lang="ru-RU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i="1" kern="0" spc="50" dirty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У</a:t>
            </a:r>
            <a:r>
              <a:rPr lang="ru-RU" b="1" i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ровень образовательной организации - 2</a:t>
            </a:r>
            <a:br>
              <a:rPr lang="ru-RU" b="1" i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i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Республиканский уровень - 2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46082" name="Picture 2" descr="C:\Temp\Rar$DIa0.610\справка00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3"/>
            <a:ext cx="4214842" cy="5960263"/>
          </a:xfrm>
          <a:prstGeom prst="rect">
            <a:avLst/>
          </a:prstGeom>
          <a:noFill/>
        </p:spPr>
      </p:pic>
      <p:pic>
        <p:nvPicPr>
          <p:cNvPr id="46083" name="Picture 3" descr="C:\Temp\Rar$DIa0.135\справка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9021"/>
            <a:ext cx="4214842" cy="5960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47106" name="Picture 2" descr="C:\Temp\Rar$DIa0.226\справка2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14290"/>
            <a:ext cx="4243490" cy="60007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48130" name="Picture 2" descr="C:\Temp\Rar$DIa1.132\справка200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14290"/>
            <a:ext cx="4395057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5" name="Объект 4" descr="C:\Users\Galia\Desktop\заявка10003.jpg"/>
          <p:cNvPicPr>
            <a:picLocks noGrp="1"/>
          </p:cNvPicPr>
          <p:nvPr>
            <p:ph idx="1"/>
          </p:nvPr>
        </p:nvPicPr>
        <p:blipFill>
          <a:blip r:embed="rId3" cstate="print"/>
          <a:srcRect l="10298"/>
          <a:stretch>
            <a:fillRect/>
          </a:stretch>
        </p:blipFill>
        <p:spPr bwMode="auto">
          <a:xfrm>
            <a:off x="2411760" y="404664"/>
            <a:ext cx="424847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736"/>
            <a:ext cx="8186766" cy="2940048"/>
          </a:xfrm>
        </p:spPr>
        <p:txBody>
          <a:bodyPr>
            <a:normAutofit fontScale="90000"/>
          </a:bodyPr>
          <a:lstStyle/>
          <a:p>
            <a:r>
              <a:rPr lang="ru-RU" sz="36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СООТВЕТСТВИЕ ДАННЫХ ПЕРВИЧНОГО ОБСЛЕДОВАНИЯ И ДИАГНОЗА ПЕРСПЕКТИВНОМУ ПЛАНУ ИНДИВИДУАЛЬНОЙ ИЛИ ГРУППОВОЙ КОРРЕКЦИИ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5" name="Picture 3" descr="C:\Users\Елена Николаевна\Desktop\Елена звездочка моя))))\ДЕФЕКТОЛОГ\к аттестации дефектолог\Дипломы сканы\ЕН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36" y="285728"/>
            <a:ext cx="4315685" cy="609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2500298" y="5072074"/>
            <a:ext cx="500034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428868"/>
            <a:ext cx="8229600" cy="1471610"/>
          </a:xfrm>
        </p:spPr>
        <p:txBody>
          <a:bodyPr/>
          <a:lstStyle/>
          <a:p>
            <a:pPr algn="ctr">
              <a:buNone/>
            </a:pP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ЭКСПЕРТНАЯ ДЕЯТЕЛЬНОСТЬ</a:t>
            </a: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50178" name="Picture 2" descr="G:\аттестация 24\_wp_sert_sert_202401_077bd1ea9c64d0bf0d2ef2f94a0660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28604"/>
            <a:ext cx="4214842" cy="5927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2757494"/>
          </a:xfrm>
        </p:spPr>
        <p:txBody>
          <a:bodyPr/>
          <a:lstStyle/>
          <a:p>
            <a:pPr algn="ctr">
              <a:buNone/>
            </a:pP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ОБЩЕСТВЕННО-ПЕДАГОГИЧЕСКАЯ АКТИВНОСТЬ ПЕДАГОГА: УЧАСТИЕ В РАБОТЕ ПЕДАГОГИЧЕСКИХ СООБЩЕСТВ, КОМИССИЯХ, В ЖЮРИ КОНКУРСОВ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57346" name="Picture 2" descr="C:\Users\Admin PC\Downloads\Screenshot_20240217_180310_edit_1650241701702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57166"/>
            <a:ext cx="4429156" cy="6261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0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УЧАСТИЕ ПЕДАГОГА </a:t>
            </a:r>
            <a:br>
              <a:rPr lang="ru-RU" sz="40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40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 ПРОФЕССИОНАЛЬНЫХ КОНКУРСАХ</a:t>
            </a:r>
            <a:br>
              <a:rPr lang="ru-RU" sz="40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40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40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Муниципальный конкурс – 1 </a:t>
            </a:r>
            <a:r>
              <a:rPr lang="ru-RU" sz="40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40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Конкурс республиканского уровня – 1</a:t>
            </a:r>
            <a:br>
              <a:rPr lang="ru-RU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Конкурс российского уровня – 1</a:t>
            </a: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54274" name="Picture 2" descr="C:\Temp\Rar$DIa0.773\справка0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85728"/>
            <a:ext cx="4294021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51202" name="Picture 2" descr="C:\Users\Admin PC\Downloads\сканы Е.Ю.0002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85794"/>
            <a:ext cx="7500990" cy="53028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52226" name="Picture 2" descr="G:\аттестация 2024\ЕЮ Зубарова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28860" y="285727"/>
            <a:ext cx="4357718" cy="61634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53250" name="Picture 2" descr="G:\аттестация 24\Зубарова Е.Ю. г. Саранск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57925"/>
            <a:ext cx="4500594" cy="6361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15362" name="Picture 2" descr="C:\Temp\Rar$DIa0.943\справка100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85728"/>
            <a:ext cx="4395057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357430"/>
            <a:ext cx="8229600" cy="1828800"/>
          </a:xfrm>
        </p:spPr>
        <p:txBody>
          <a:bodyPr/>
          <a:lstStyle/>
          <a:p>
            <a:pPr algn="ctr">
              <a:buNone/>
            </a:pP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НАГРАДЫ И ПООЩРЕНИЯ</a:t>
            </a:r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55298" name="Picture 2" descr="G:\аттестация 2024\_wp_sert_sert_202401_c727a291cebf7f6cdebc4ef13f26d19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3218463" cy="4525963"/>
          </a:xfrm>
          <a:prstGeom prst="rect">
            <a:avLst/>
          </a:prstGeom>
          <a:noFill/>
        </p:spPr>
      </p:pic>
      <p:pic>
        <p:nvPicPr>
          <p:cNvPr id="55299" name="Picture 3" descr="G:\аттестация 2024\145317223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428736"/>
            <a:ext cx="5451031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56322" name="Picture 2" descr="C:\Users\Admin PC\Downloads\сканы Е.Ю.0001_page-0001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85728"/>
            <a:ext cx="4171595" cy="5900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2900370"/>
          </a:xfrm>
        </p:spPr>
        <p:txBody>
          <a:bodyPr/>
          <a:lstStyle/>
          <a:p>
            <a:pPr algn="ctr">
              <a:buNone/>
            </a:pP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ДИНАМИКА ПРОДВИЖЕНИЯ ОБУЧАЮЩИХСЯ В СООТВЕТСТВИИ С ПЕРСПЕКТИВНЫМ ПЛАНОМ КОРРЕКЦИОННОЙ РАБОТЫ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pic>
        <p:nvPicPr>
          <p:cNvPr id="16386" name="Picture 2" descr="C:\Temp\Rar$DIa0.189\справка100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00042"/>
            <a:ext cx="4192969" cy="5929330"/>
          </a:xfrm>
          <a:prstGeom prst="rect">
            <a:avLst/>
          </a:prstGeom>
          <a:noFill/>
        </p:spPr>
      </p:pic>
      <p:pic>
        <p:nvPicPr>
          <p:cNvPr id="16387" name="Picture 3" descr="C:\Temp\Rar$DIa0.971\справка1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500042"/>
            <a:ext cx="4192967" cy="5929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71472" y="857232"/>
          <a:ext cx="7929618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презентации курсовой работы (74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8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ВЗАИМОДЕЙСТВИЕ </a:t>
            </a:r>
            <a:b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С РОДИТЕЛЯМИ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198</Words>
  <Application>Microsoft Office PowerPoint</Application>
  <PresentationFormat>Экран (4:3)</PresentationFormat>
  <Paragraphs>33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МИНИСТЕРСТВО ОБРАЗОВАНИЯ РФ  ПОРТФОЛИО Зубаровой Елены Юрьевны, учителя-дефектолога  муниципального дошкольного образовательного учреждения  «Детский сад №91 компенсирующего вида» г.о. Саранск</vt:lpstr>
      <vt:lpstr>Слайд 2</vt:lpstr>
      <vt:lpstr>Слайд 3</vt:lpstr>
      <vt:lpstr> СООТВЕТСТВИЕ ДАННЫХ ПЕРВИЧНОГО ОБСЛЕДОВАНИЯ И ДИАГНОЗА ПЕРСПЕКТИВНОМУ ПЛАНУ ИНДИВИДУАЛЬНОЙ ИЛИ ГРУППОВОЙ КОРРЕКЦИИ </vt:lpstr>
      <vt:lpstr>Слайд 5</vt:lpstr>
      <vt:lpstr>Слайд 6</vt:lpstr>
      <vt:lpstr>Слайд 7</vt:lpstr>
      <vt:lpstr>Слайд 8</vt:lpstr>
      <vt:lpstr>ВЗАИМОДЕЙСТВИЕ  С РОДИТЕЛЯМИ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РФ ПОРТФОЛИО Зубаровой Елены Юрьевны, учителя-дефектолога  муниципального дошкольного образовательного учреждения  «Детский сад №91 компенсирующего вида» г.о. Саранск</dc:title>
  <dc:creator>Admin PC</dc:creator>
  <cp:lastModifiedBy>Galia</cp:lastModifiedBy>
  <cp:revision>26</cp:revision>
  <dcterms:created xsi:type="dcterms:W3CDTF">2024-02-17T12:36:32Z</dcterms:created>
  <dcterms:modified xsi:type="dcterms:W3CDTF">2024-02-21T02:06:11Z</dcterms:modified>
</cp:coreProperties>
</file>