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5" r:id="rId1"/>
    <p:sldMasterId id="2147484087" r:id="rId2"/>
  </p:sldMasterIdLst>
  <p:notesMasterIdLst>
    <p:notesMasterId r:id="rId35"/>
  </p:notesMasterIdLst>
  <p:sldIdLst>
    <p:sldId id="278" r:id="rId3"/>
    <p:sldId id="310" r:id="rId4"/>
    <p:sldId id="256" r:id="rId5"/>
    <p:sldId id="260" r:id="rId6"/>
    <p:sldId id="312" r:id="rId7"/>
    <p:sldId id="280" r:id="rId8"/>
    <p:sldId id="329" r:id="rId9"/>
    <p:sldId id="281" r:id="rId10"/>
    <p:sldId id="313" r:id="rId11"/>
    <p:sldId id="282" r:id="rId12"/>
    <p:sldId id="322" r:id="rId13"/>
    <p:sldId id="316" r:id="rId14"/>
    <p:sldId id="323" r:id="rId15"/>
    <p:sldId id="330" r:id="rId16"/>
    <p:sldId id="317" r:id="rId17"/>
    <p:sldId id="331" r:id="rId18"/>
    <p:sldId id="334" r:id="rId19"/>
    <p:sldId id="273" r:id="rId20"/>
    <p:sldId id="276" r:id="rId21"/>
    <p:sldId id="291" r:id="rId22"/>
    <p:sldId id="295" r:id="rId23"/>
    <p:sldId id="335" r:id="rId24"/>
    <p:sldId id="293" r:id="rId25"/>
    <p:sldId id="342" r:id="rId26"/>
    <p:sldId id="337" r:id="rId27"/>
    <p:sldId id="338" r:id="rId28"/>
    <p:sldId id="339" r:id="rId29"/>
    <p:sldId id="340" r:id="rId30"/>
    <p:sldId id="341" r:id="rId31"/>
    <p:sldId id="285" r:id="rId32"/>
    <p:sldId id="318" r:id="rId33"/>
    <p:sldId id="289" r:id="rId34"/>
  </p:sldIdLst>
  <p:sldSz cx="9144000" cy="6858000" type="screen4x3"/>
  <p:notesSz cx="6742113" cy="98726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8971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1FE55D-C6EA-4707-865C-8C2E496E1F6B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39775"/>
            <a:ext cx="4935537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8971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F484F5-1283-40AE-8D8F-2175D29C0A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0806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1979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6781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95584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2021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907102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16041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38416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6096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3251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13244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982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4255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42487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31557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16827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9597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84089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45785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76421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5132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82880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2830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94511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42284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24464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88916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7602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755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2829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3538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4423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788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2749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5292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3997" r:id="rId2"/>
    <p:sldLayoutId id="2147483998" r:id="rId3"/>
    <p:sldLayoutId id="2147483999" r:id="rId4"/>
    <p:sldLayoutId id="2147484000" r:id="rId5"/>
    <p:sldLayoutId id="2147484001" r:id="rId6"/>
    <p:sldLayoutId id="2147484002" r:id="rId7"/>
    <p:sldLayoutId id="2147484003" r:id="rId8"/>
    <p:sldLayoutId id="2147484004" r:id="rId9"/>
    <p:sldLayoutId id="2147484005" r:id="rId10"/>
    <p:sldLayoutId id="2147484006" r:id="rId11"/>
    <p:sldLayoutId id="2147484007" r:id="rId12"/>
    <p:sldLayoutId id="2147484008" r:id="rId13"/>
    <p:sldLayoutId id="2147484009" r:id="rId14"/>
    <p:sldLayoutId id="2147484010" r:id="rId15"/>
    <p:sldLayoutId id="214748401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5750320-07B1-4474-91EC-09CFBD9C2582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4965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  <p:sldLayoutId id="2147484099" r:id="rId12"/>
    <p:sldLayoutId id="2147484100" r:id="rId13"/>
    <p:sldLayoutId id="2147484101" r:id="rId14"/>
    <p:sldLayoutId id="2147484102" r:id="rId15"/>
    <p:sldLayoutId id="2147484103" r:id="rId16"/>
    <p:sldLayoutId id="2147484104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88640"/>
            <a:ext cx="9036496" cy="46805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i="1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700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Министерство </a:t>
            </a:r>
            <a:r>
              <a:rPr lang="ru-RU" sz="27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образования </a:t>
            </a:r>
            <a:r>
              <a:rPr lang="ru-RU" sz="2700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Республики Мордовия</a:t>
            </a:r>
            <a:r>
              <a:rPr lang="ru-RU" sz="27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7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700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700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3600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Портфолио</a:t>
            </a:r>
            <a:r>
              <a:rPr lang="ru-RU" sz="2700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 </a:t>
            </a:r>
            <a:r>
              <a:rPr lang="ru-RU" sz="2000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Пахмутова Анатолия Николаевича</a:t>
            </a:r>
            <a:r>
              <a:rPr lang="ru-RU" sz="20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тренера-преподавателя по </a:t>
            </a:r>
            <a:r>
              <a:rPr lang="ru-RU" sz="2000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греко-римской борьбе борьбе </a:t>
            </a:r>
            <a:br>
              <a:rPr lang="ru-RU" sz="2000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МУДО </a:t>
            </a:r>
            <a:r>
              <a:rPr lang="ru-RU" sz="20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«СДЮСШ №4» г.о.Саранск</a:t>
            </a:r>
            <a:r>
              <a:rPr lang="ru-RU" sz="20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2315287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676456" cy="1656184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accent2"/>
                </a:solidFill>
              </a:rPr>
              <a:t>4</a:t>
            </a:r>
            <a:r>
              <a:rPr lang="ru-RU" sz="2400" dirty="0" smtClean="0">
                <a:solidFill>
                  <a:schemeClr val="accent2"/>
                </a:solidFill>
              </a:rPr>
              <a:t>.Выполнение </a:t>
            </a:r>
            <a:r>
              <a:rPr lang="ru-RU" sz="2400" dirty="0" smtClean="0">
                <a:solidFill>
                  <a:schemeClr val="accent2"/>
                </a:solidFill>
              </a:rPr>
              <a:t>воспитанниками требований для присвоения спортивных званий и разрядов</a:t>
            </a:r>
            <a:endParaRPr lang="ru-RU" sz="2400" dirty="0">
              <a:solidFill>
                <a:schemeClr val="accent2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605" y="1484784"/>
            <a:ext cx="4872789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24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7776864" cy="1700808"/>
          </a:xfrm>
        </p:spPr>
        <p:txBody>
          <a:bodyPr>
            <a:normAutofit/>
          </a:bodyPr>
          <a:lstStyle/>
          <a:p>
            <a:r>
              <a:rPr lang="ru-RU" sz="2400" dirty="0"/>
              <a:t>7.Проведение открытых мастер-классов, открытых занятий, мероприятий (очно)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0558225"/>
              </p:ext>
            </p:extLst>
          </p:nvPr>
        </p:nvGraphicFramePr>
        <p:xfrm>
          <a:off x="539552" y="1251248"/>
          <a:ext cx="7704857" cy="4656112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504057">
                  <a:extLst>
                    <a:ext uri="{9D8B030D-6E8A-4147-A177-3AD203B41FA5}">
                      <a16:colId xmlns:a16="http://schemas.microsoft.com/office/drawing/2014/main" val="2983222981"/>
                    </a:ext>
                  </a:extLst>
                </a:gridCol>
                <a:gridCol w="1268272">
                  <a:extLst>
                    <a:ext uri="{9D8B030D-6E8A-4147-A177-3AD203B41FA5}">
                      <a16:colId xmlns:a16="http://schemas.microsoft.com/office/drawing/2014/main" val="3445843425"/>
                    </a:ext>
                  </a:extLst>
                </a:gridCol>
                <a:gridCol w="1363799">
                  <a:extLst>
                    <a:ext uri="{9D8B030D-6E8A-4147-A177-3AD203B41FA5}">
                      <a16:colId xmlns:a16="http://schemas.microsoft.com/office/drawing/2014/main" val="3151208932"/>
                    </a:ext>
                  </a:extLst>
                </a:gridCol>
                <a:gridCol w="1841129">
                  <a:extLst>
                    <a:ext uri="{9D8B030D-6E8A-4147-A177-3AD203B41FA5}">
                      <a16:colId xmlns:a16="http://schemas.microsoft.com/office/drawing/2014/main" val="1853165315"/>
                    </a:ext>
                  </a:extLst>
                </a:gridCol>
                <a:gridCol w="2727600">
                  <a:extLst>
                    <a:ext uri="{9D8B030D-6E8A-4147-A177-3AD203B41FA5}">
                      <a16:colId xmlns:a16="http://schemas.microsoft.com/office/drawing/2014/main" val="2251878637"/>
                    </a:ext>
                  </a:extLst>
                </a:gridCol>
              </a:tblGrid>
              <a:tr h="520316">
                <a:tc>
                  <a:txBody>
                    <a:bodyPr/>
                    <a:lstStyle/>
                    <a:p>
                      <a:r>
                        <a:rPr lang="ru-RU" dirty="0" smtClean="0"/>
                        <a:t>№</a:t>
                      </a:r>
                    </a:p>
                    <a:p>
                      <a:r>
                        <a:rPr lang="ru-RU" dirty="0" smtClean="0"/>
                        <a:t>п</a:t>
                      </a:r>
                      <a:r>
                        <a:rPr lang="en-US" dirty="0" smtClean="0"/>
                        <a:t>/</a:t>
                      </a:r>
                      <a:r>
                        <a:rPr lang="ru-RU" dirty="0" smtClean="0"/>
                        <a:t>п</a:t>
                      </a:r>
                      <a:endParaRPr lang="ru-RU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Дата</a:t>
                      </a:r>
                      <a:endParaRPr lang="ru-RU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Место</a:t>
                      </a:r>
                      <a:endParaRPr lang="ru-RU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Тема</a:t>
                      </a:r>
                      <a:endParaRPr lang="ru-RU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Название</a:t>
                      </a:r>
                      <a:endParaRPr lang="ru-RU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1292728"/>
                  </a:ext>
                </a:extLst>
              </a:tr>
              <a:tr h="728071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1.</a:t>
                      </a:r>
                      <a:endParaRPr lang="ru-RU" sz="11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21.11. 2019 г.</a:t>
                      </a:r>
                      <a:endParaRPr lang="ru-RU" sz="11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aseline="0" dirty="0" smtClean="0"/>
                        <a:t>Борцовский зал МУДО «СДЮСШ № 4»</a:t>
                      </a:r>
                      <a:endParaRPr lang="ru-RU" sz="1100" dirty="0" smtClean="0"/>
                    </a:p>
                    <a:p>
                      <a:endParaRPr lang="ru-RU" sz="11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Тактико-техническая</a:t>
                      </a:r>
                      <a:r>
                        <a:rPr lang="ru-RU" sz="1100" baseline="0" dirty="0" smtClean="0"/>
                        <a:t> подготовка</a:t>
                      </a:r>
                      <a:endParaRPr lang="ru-RU" sz="11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Совершенствование тактико-технических действий в тренировочных</a:t>
                      </a:r>
                      <a:r>
                        <a:rPr lang="ru-RU" sz="1100" baseline="0" dirty="0" smtClean="0"/>
                        <a:t> группах</a:t>
                      </a:r>
                      <a:endParaRPr lang="ru-RU" sz="11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3332626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2.</a:t>
                      </a:r>
                      <a:endParaRPr lang="ru-RU" sz="11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12. 10. 2020 г.</a:t>
                      </a:r>
                      <a:endParaRPr lang="ru-RU" sz="11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Борцовский зал</a:t>
                      </a:r>
                    </a:p>
                    <a:p>
                      <a:r>
                        <a:rPr lang="ru-RU" sz="1100" baseline="0" dirty="0" smtClean="0"/>
                        <a:t>МУДО «СДЮСШ № 4»</a:t>
                      </a:r>
                      <a:endParaRPr lang="ru-RU" sz="11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100" dirty="0" smtClean="0"/>
                        <a:t>Волевая                         «Занятия с установкой перед</a:t>
                      </a:r>
                    </a:p>
                    <a:p>
                      <a:r>
                        <a:rPr lang="ru-RU" sz="1100" dirty="0" smtClean="0"/>
                        <a:t>Подготовка                             соревнованиями</a:t>
                      </a:r>
                      <a:r>
                        <a:rPr lang="ru-RU" sz="1100" baseline="0" dirty="0" smtClean="0"/>
                        <a:t>»</a:t>
                      </a:r>
                    </a:p>
                    <a:p>
                      <a:r>
                        <a:rPr lang="ru-RU" sz="1100" baseline="0" dirty="0" smtClean="0"/>
                        <a:t>спортсменов</a:t>
                      </a:r>
                      <a:endParaRPr lang="ru-RU" sz="11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5167926"/>
                  </a:ext>
                </a:extLst>
              </a:tr>
              <a:tr h="2331640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3.</a:t>
                      </a:r>
                    </a:p>
                    <a:p>
                      <a:endParaRPr lang="ru-RU" sz="1100" dirty="0" smtClean="0"/>
                    </a:p>
                    <a:p>
                      <a:endParaRPr lang="ru-RU" sz="1100" dirty="0" smtClean="0"/>
                    </a:p>
                    <a:p>
                      <a:endParaRPr lang="ru-RU" sz="1100" dirty="0" smtClean="0"/>
                    </a:p>
                    <a:p>
                      <a:r>
                        <a:rPr lang="ru-RU" sz="1100" dirty="0" smtClean="0"/>
                        <a:t>4.</a:t>
                      </a:r>
                    </a:p>
                    <a:p>
                      <a:endParaRPr lang="ru-RU" sz="1100" dirty="0" smtClean="0"/>
                    </a:p>
                    <a:p>
                      <a:endParaRPr lang="ru-RU" sz="1100" dirty="0" smtClean="0"/>
                    </a:p>
                    <a:p>
                      <a:endParaRPr lang="ru-RU" sz="1100" dirty="0" smtClean="0"/>
                    </a:p>
                    <a:p>
                      <a:r>
                        <a:rPr lang="ru-RU" sz="1100" dirty="0" smtClean="0"/>
                        <a:t>5.</a:t>
                      </a:r>
                      <a:endParaRPr lang="ru-RU" sz="11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Январь</a:t>
                      </a:r>
                    </a:p>
                    <a:p>
                      <a:r>
                        <a:rPr lang="ru-RU" sz="1100" dirty="0" smtClean="0"/>
                        <a:t>2020</a:t>
                      </a:r>
                      <a:r>
                        <a:rPr lang="ru-RU" sz="1100" baseline="0" dirty="0" smtClean="0"/>
                        <a:t> г.</a:t>
                      </a:r>
                    </a:p>
                    <a:p>
                      <a:endParaRPr lang="ru-RU" sz="1100" baseline="0" dirty="0" smtClean="0"/>
                    </a:p>
                    <a:p>
                      <a:endParaRPr lang="ru-RU" sz="1100" baseline="0" dirty="0" smtClean="0"/>
                    </a:p>
                    <a:p>
                      <a:r>
                        <a:rPr lang="ru-RU" sz="1100" baseline="0" dirty="0" smtClean="0"/>
                        <a:t>Апрель</a:t>
                      </a:r>
                    </a:p>
                    <a:p>
                      <a:r>
                        <a:rPr lang="ru-RU" sz="1100" baseline="0" dirty="0" smtClean="0"/>
                        <a:t>2021 г.</a:t>
                      </a:r>
                    </a:p>
                    <a:p>
                      <a:endParaRPr lang="ru-RU" sz="1100" baseline="0" dirty="0" smtClean="0"/>
                    </a:p>
                    <a:p>
                      <a:endParaRPr lang="ru-RU" sz="1100" baseline="0" dirty="0" smtClean="0"/>
                    </a:p>
                    <a:p>
                      <a:r>
                        <a:rPr lang="ru-RU" sz="1100" baseline="0" dirty="0" smtClean="0"/>
                        <a:t>Ноябрь 2021 г.</a:t>
                      </a:r>
                    </a:p>
                    <a:p>
                      <a:endParaRPr lang="ru-RU" sz="1100" baseline="0" dirty="0" smtClean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Спортивный зал</a:t>
                      </a:r>
                    </a:p>
                    <a:p>
                      <a:r>
                        <a:rPr lang="ru-RU" sz="1100" baseline="0" dirty="0" smtClean="0"/>
                        <a:t>МУДО «СДЮСШ № 4»</a:t>
                      </a:r>
                      <a:endParaRPr lang="ru-RU" sz="1100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aseline="0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aseline="0" dirty="0" smtClean="0"/>
                        <a:t>Спортивный зал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aseline="0" dirty="0" smtClean="0"/>
                        <a:t>МУДО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aseline="0" dirty="0" smtClean="0"/>
                        <a:t>«СДЮСШ № 4»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aseline="0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aseline="0" dirty="0" smtClean="0"/>
                        <a:t>СДЮСШОР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aseline="0" dirty="0" smtClean="0"/>
                        <a:t>им. А.В. Мишина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100" dirty="0" smtClean="0"/>
                        <a:t>Судейство соревнований</a:t>
                      </a:r>
                      <a:r>
                        <a:rPr lang="ru-RU" sz="1100" baseline="0" dirty="0" smtClean="0"/>
                        <a:t> «Открытое первенство СДЮСШ № 4 по ОФП»</a:t>
                      </a:r>
                    </a:p>
                    <a:p>
                      <a:endParaRPr lang="ru-RU" sz="1100" baseline="0" dirty="0" smtClean="0"/>
                    </a:p>
                    <a:p>
                      <a:endParaRPr lang="ru-RU" sz="1100" baseline="0" dirty="0" smtClean="0"/>
                    </a:p>
                    <a:p>
                      <a:pPr marL="0" marR="0" lvl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Судейство соревнований «Открытое первенство СДЮСШ № 4 по</a:t>
                      </a:r>
                      <a:r>
                        <a:rPr lang="ru-RU" sz="1100" baseline="0" dirty="0" smtClean="0"/>
                        <a:t> греко-римской борьбе</a:t>
                      </a:r>
                      <a:r>
                        <a:rPr lang="ru-RU" sz="1100" dirty="0" smtClean="0"/>
                        <a:t>»</a:t>
                      </a:r>
                    </a:p>
                    <a:p>
                      <a:endParaRPr lang="ru-RU" sz="1100" baseline="0" dirty="0" smtClean="0"/>
                    </a:p>
                    <a:p>
                      <a:endParaRPr lang="ru-RU" sz="1100" baseline="0" dirty="0" smtClean="0"/>
                    </a:p>
                    <a:p>
                      <a:endParaRPr lang="ru-RU" sz="1100" baseline="0" dirty="0" smtClean="0"/>
                    </a:p>
                    <a:p>
                      <a:r>
                        <a:rPr lang="ru-RU" sz="1100" baseline="0" dirty="0" smtClean="0"/>
                        <a:t>Судейство соревнований (боковой судья) открытое первенство </a:t>
                      </a:r>
                      <a:r>
                        <a:rPr lang="ru-RU" sz="1100" baseline="0" dirty="0" err="1" smtClean="0"/>
                        <a:t>г.о</a:t>
                      </a:r>
                      <a:r>
                        <a:rPr lang="ru-RU" sz="1100" baseline="0" dirty="0" smtClean="0"/>
                        <a:t>. Саранск по греко-римской борьбе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25985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334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27276"/>
            <a:ext cx="4700029" cy="653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17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78069"/>
            <a:ext cx="8424936" cy="962699"/>
          </a:xfrm>
        </p:spPr>
        <p:txBody>
          <a:bodyPr>
            <a:normAutofit fontScale="90000"/>
          </a:bodyPr>
          <a:lstStyle/>
          <a:p>
            <a:r>
              <a:rPr lang="ru-RU" sz="1800" dirty="0" smtClean="0">
                <a:solidFill>
                  <a:schemeClr val="accent2"/>
                </a:solidFill>
              </a:rPr>
              <a:t>5.Выступление </a:t>
            </a:r>
            <a:r>
              <a:rPr lang="ru-RU" sz="1800" dirty="0">
                <a:solidFill>
                  <a:schemeClr val="accent2"/>
                </a:solidFill>
              </a:rPr>
              <a:t>на заседаниях</a:t>
            </a:r>
            <a:r>
              <a:rPr lang="ru-RU" sz="2400" dirty="0">
                <a:solidFill>
                  <a:schemeClr val="accent2"/>
                </a:solidFill>
              </a:rPr>
              <a:t>, </a:t>
            </a:r>
            <a:r>
              <a:rPr lang="ru-RU" sz="1800" dirty="0">
                <a:solidFill>
                  <a:schemeClr val="accent2"/>
                </a:solidFill>
              </a:rPr>
              <a:t>методических</a:t>
            </a:r>
            <a:r>
              <a:rPr lang="ru-RU" sz="2400" dirty="0">
                <a:solidFill>
                  <a:schemeClr val="accent2"/>
                </a:solidFill>
              </a:rPr>
              <a:t> </a:t>
            </a:r>
            <a:r>
              <a:rPr lang="ru-RU" sz="1800" dirty="0">
                <a:solidFill>
                  <a:schemeClr val="accent2"/>
                </a:solidFill>
              </a:rPr>
              <a:t>советов, научно-практических конференциях, педагогических чтениях, семинарах, секциях, форумах, радиопередачах </a:t>
            </a:r>
            <a:r>
              <a:rPr lang="ru-RU" sz="2400" dirty="0">
                <a:solidFill>
                  <a:schemeClr val="accent2"/>
                </a:solidFill>
              </a:rPr>
              <a:t>(</a:t>
            </a:r>
            <a:r>
              <a:rPr lang="ru-RU" sz="2400" dirty="0" smtClean="0">
                <a:solidFill>
                  <a:schemeClr val="accent2"/>
                </a:solidFill>
              </a:rPr>
              <a:t>очно) </a:t>
            </a:r>
            <a:endParaRPr lang="ru-RU" sz="2400" dirty="0">
              <a:solidFill>
                <a:schemeClr val="accent2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4731215"/>
              </p:ext>
            </p:extLst>
          </p:nvPr>
        </p:nvGraphicFramePr>
        <p:xfrm>
          <a:off x="395536" y="1578634"/>
          <a:ext cx="8568952" cy="438680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24983">
                  <a:extLst>
                    <a:ext uri="{9D8B030D-6E8A-4147-A177-3AD203B41FA5}">
                      <a16:colId xmlns:a16="http://schemas.microsoft.com/office/drawing/2014/main" val="4009080468"/>
                    </a:ext>
                  </a:extLst>
                </a:gridCol>
                <a:gridCol w="2363449">
                  <a:extLst>
                    <a:ext uri="{9D8B030D-6E8A-4147-A177-3AD203B41FA5}">
                      <a16:colId xmlns:a16="http://schemas.microsoft.com/office/drawing/2014/main" val="1966426606"/>
                    </a:ext>
                  </a:extLst>
                </a:gridCol>
                <a:gridCol w="1848409">
                  <a:extLst>
                    <a:ext uri="{9D8B030D-6E8A-4147-A177-3AD203B41FA5}">
                      <a16:colId xmlns:a16="http://schemas.microsoft.com/office/drawing/2014/main" val="295500783"/>
                    </a:ext>
                  </a:extLst>
                </a:gridCol>
                <a:gridCol w="2832111">
                  <a:extLst>
                    <a:ext uri="{9D8B030D-6E8A-4147-A177-3AD203B41FA5}">
                      <a16:colId xmlns:a16="http://schemas.microsoft.com/office/drawing/2014/main" val="3161493138"/>
                    </a:ext>
                  </a:extLst>
                </a:gridCol>
              </a:tblGrid>
              <a:tr h="504078">
                <a:tc>
                  <a:txBody>
                    <a:bodyPr/>
                    <a:lstStyle/>
                    <a:p>
                      <a:r>
                        <a:rPr lang="ru-RU" dirty="0" smtClean="0"/>
                        <a:t>Дата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Место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Тема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Название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0645972"/>
                  </a:ext>
                </a:extLst>
              </a:tr>
              <a:tr h="1407189">
                <a:tc>
                  <a:txBody>
                    <a:bodyPr/>
                    <a:lstStyle/>
                    <a:p>
                      <a:r>
                        <a:rPr lang="ru-RU" dirty="0" smtClean="0"/>
                        <a:t>27.11.2019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МУДО «СДЮСШ № 4»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Психологическая подготовка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Психология тренера и спортсмена</a:t>
                      </a:r>
                    </a:p>
                    <a:p>
                      <a:r>
                        <a:rPr lang="ru-RU" dirty="0" smtClean="0"/>
                        <a:t>Психологические</a:t>
                      </a:r>
                      <a:r>
                        <a:rPr lang="ru-RU" baseline="0" dirty="0" smtClean="0"/>
                        <a:t> рекомендации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0243019"/>
                  </a:ext>
                </a:extLst>
              </a:tr>
              <a:tr h="930243">
                <a:tc>
                  <a:txBody>
                    <a:bodyPr/>
                    <a:lstStyle/>
                    <a:p>
                      <a:r>
                        <a:rPr lang="ru-RU" dirty="0" smtClean="0"/>
                        <a:t>11.12.2020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МУДО «СДЮСШ №4»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Психологическая подготовка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Психологические факторы в греко-римской борьбе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1454170"/>
                  </a:ext>
                </a:extLst>
              </a:tr>
              <a:tr h="1545293">
                <a:tc>
                  <a:txBody>
                    <a:bodyPr/>
                    <a:lstStyle/>
                    <a:p>
                      <a:r>
                        <a:rPr lang="ru-RU" dirty="0" smtClean="0"/>
                        <a:t>25.03.2021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МУДО «СДЮСШ №4»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Психологическая подготовка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Психологическая компетентность,</a:t>
                      </a:r>
                      <a:r>
                        <a:rPr kumimoji="0" lang="ru-RU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как фактор профессионализма тренера-преподавателя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49911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215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427332"/>
            <a:ext cx="4628021" cy="643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09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9741" y="116632"/>
            <a:ext cx="8712968" cy="1512168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accent2"/>
                </a:solidFill>
              </a:rPr>
              <a:t>6.Результаты </a:t>
            </a:r>
            <a:r>
              <a:rPr lang="ru-RU" sz="2400" b="1" dirty="0">
                <a:solidFill>
                  <a:schemeClr val="accent2"/>
                </a:solidFill>
              </a:rPr>
              <a:t>участия воспитанников в официальных соревнованиях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218" y="1196752"/>
            <a:ext cx="4935563" cy="56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1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7848872" cy="5904656"/>
          </a:xfrm>
        </p:spPr>
        <p:txBody>
          <a:bodyPr>
            <a:normAutofit fontScale="90000"/>
          </a:bodyPr>
          <a:lstStyle/>
          <a:p>
            <a:r>
              <a:rPr lang="ru-RU" sz="1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турнир по греко-римской борьбе, </a:t>
            </a:r>
            <a:r>
              <a:rPr lang="ru-RU" sz="14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посвященныйпамяти</a:t>
            </a:r>
            <a:r>
              <a:rPr lang="ru-RU" sz="1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мастера спорта СССР, заслуженного тренера РСФСР К.А. </a:t>
            </a:r>
            <a:r>
              <a:rPr lang="ru-RU" sz="14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Кокурина</a:t>
            </a:r>
            <a:r>
              <a:rPr lang="ru-RU" sz="1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г</a:t>
            </a:r>
            <a:r>
              <a:rPr lang="ru-RU" sz="1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</a:t>
            </a:r>
            <a:r>
              <a:rPr lang="ru-RU" sz="1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аранск, 2019 </a:t>
            </a:r>
            <a:r>
              <a:rPr lang="ru-RU" sz="1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Подмарев</a:t>
            </a: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Егор - 3место</a:t>
            </a:r>
            <a: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Республиканские соревнования по греко-римской борьбе, посвященные Дню Защитника Отечества, с. Большая Елховка, 2019 г.</a:t>
            </a:r>
            <a: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Авдеев Артем -  3 место</a:t>
            </a:r>
            <a: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Костерин Илья -1 </a:t>
            </a:r>
            <a: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</a:t>
            </a:r>
            <a:b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Видякин</a:t>
            </a: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Сергей - 1 место</a:t>
            </a:r>
            <a:b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Межрегиональный турнир по рукопашному </a:t>
            </a:r>
            <a:r>
              <a:rPr lang="ru-RU" sz="14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боюво</a:t>
            </a:r>
            <a:r>
              <a:rPr lang="ru-RU" sz="1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имя Святого Благоверного князя Дмитрия Донского, г. Кстово, 2021 г.</a:t>
            </a:r>
            <a: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Шестаков Андрей– 3 место</a:t>
            </a:r>
            <a:b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Грачев Дмитрий – 3 место</a:t>
            </a:r>
            <a:b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Третий открытый республиканский турнир по рукопашному бою, на кубок СПК «Архистратиг», г. Саранск, 2021г.</a:t>
            </a:r>
            <a: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Салимов</a:t>
            </a: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Достанбек</a:t>
            </a: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- 2 место</a:t>
            </a:r>
            <a: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Келин</a:t>
            </a: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Егор – 3 место</a:t>
            </a:r>
            <a:b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Соколов Матвей – 3 место</a:t>
            </a:r>
            <a:b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Искандяров</a:t>
            </a: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Алексей- 3 место</a:t>
            </a:r>
            <a:b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Зверев Кирилл – 2 место</a:t>
            </a:r>
            <a:b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</a:t>
            </a:r>
            <a:r>
              <a:rPr lang="ru-RU" sz="1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турнир по </a:t>
            </a:r>
            <a:r>
              <a:rPr lang="ru-RU" sz="1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самбо, посвященный памяти сотрудников правоохранительных органов, погибших при исполнении служебного долга в Северо-Кавказском регионе, г. Саранск, 2021 г.</a:t>
            </a:r>
            <a: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Пышков</a:t>
            </a: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Даниил- 1 место</a:t>
            </a:r>
            <a:b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Слугин</a:t>
            </a: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Иван – 3 место</a:t>
            </a:r>
            <a: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91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7922840" cy="3683496"/>
          </a:xfrm>
        </p:spPr>
        <p:txBody>
          <a:bodyPr>
            <a:normAutofit fontScale="90000"/>
          </a:bodyPr>
          <a:lstStyle/>
          <a:p>
            <a:r>
              <a:rPr lang="ru-RU" sz="1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Межрегиональный турнир по греко-римской борьбе среди юношей на призы спортивного патриотического клуба «Архангел Михаил», Екатеринбург , 2020 г.</a:t>
            </a: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Асерин</a:t>
            </a: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Руслан – 2 место</a:t>
            </a:r>
            <a:b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10-ый Юбилейный турнир по греко-римской борьбе на призы мастеров спорта СССР БРАТЬЕВ ХАЛИЛОВЫХ, Саранск, 2021 г.</a:t>
            </a: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Романов Вячеслав – 2 место</a:t>
            </a:r>
            <a:b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Республиканские соревнования по греко-римской борьбе, посвященные Дню защитника Отечества,    с. Большая Елховка , 2021 г.</a:t>
            </a: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Романов Вячеслав – 1 место</a:t>
            </a:r>
            <a:b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Первенство Республики Мордовия по спортивной борьбе (греко-римская борьба), Саранск, 2019 г.</a:t>
            </a: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Романов Вячеслав – 1 место</a:t>
            </a:r>
            <a:b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Первенство Республики Мордовия по спортивной борьбе (греко-римская борьба), Саранск, </a:t>
            </a:r>
            <a:r>
              <a:rPr lang="ru-RU" sz="1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1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Абдюшев</a:t>
            </a: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Азамат</a:t>
            </a: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2 место</a:t>
            </a:r>
            <a:b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Пьянзин</a:t>
            </a: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Иван – 3 место</a:t>
            </a:r>
            <a:b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Мовлиханов</a:t>
            </a: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Ибрахим</a:t>
            </a: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3 место</a:t>
            </a:r>
            <a:b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Новокрещенов Антон – 3 место</a:t>
            </a:r>
            <a:b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Открытый  республиканский турнир по греко-римской борьбе , посвященный Дню Победы, </a:t>
            </a:r>
            <a:br>
              <a:rPr lang="ru-RU" sz="1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Рузаевка. 2021 г.</a:t>
            </a: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Маширов</a:t>
            </a: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Матвей – 3 место</a:t>
            </a:r>
            <a:b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Коровин Константин – 3 место</a:t>
            </a:r>
            <a:b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Якимов Георгий – 3 место</a:t>
            </a:r>
            <a:b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Первенство Республики Мордовия по спортивной борьбе (греко-римская борьба), г. Саранск, 2019 г.</a:t>
            </a: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Чавкин</a:t>
            </a: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Егор- 3 место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35635" y="6237312"/>
            <a:ext cx="3088109" cy="388077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795035" y="6165304"/>
            <a:ext cx="3088110" cy="3880773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39089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71551"/>
            <a:ext cx="3960440" cy="5511823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577" y="571551"/>
            <a:ext cx="3901870" cy="5509264"/>
          </a:xfrm>
        </p:spPr>
      </p:pic>
    </p:spTree>
    <p:extLst>
      <p:ext uri="{BB962C8B-B14F-4D97-AF65-F5344CB8AC3E}">
        <p14:creationId xmlns:p14="http://schemas.microsoft.com/office/powerpoint/2010/main" val="10079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43344"/>
            <a:ext cx="4032448" cy="5612038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543344"/>
            <a:ext cx="4045083" cy="5629623"/>
          </a:xfrm>
        </p:spPr>
      </p:pic>
    </p:spTree>
    <p:extLst>
      <p:ext uri="{BB962C8B-B14F-4D97-AF65-F5344CB8AC3E}">
        <p14:creationId xmlns:p14="http://schemas.microsoft.com/office/powerpoint/2010/main" val="36153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692696"/>
            <a:ext cx="770485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r>
              <a:rPr lang="ru-RU" sz="2000" b="1" dirty="0">
                <a:solidFill>
                  <a:schemeClr val="accent2"/>
                </a:solidFill>
                <a:latin typeface="Times New Roman" pitchFamily="16" charset="0"/>
                <a:cs typeface="Arial Unicode MS" charset="0"/>
              </a:rPr>
              <a:t>Дата рождения: </a:t>
            </a:r>
            <a:r>
              <a:rPr lang="ru-RU" sz="2000" b="1" dirty="0" smtClean="0">
                <a:solidFill>
                  <a:schemeClr val="accent2"/>
                </a:solidFill>
                <a:latin typeface="Times New Roman" pitchFamily="16" charset="0"/>
                <a:cs typeface="Arial Unicode MS" charset="0"/>
              </a:rPr>
              <a:t>09.06.1968 г.</a:t>
            </a:r>
            <a:endParaRPr lang="ru-RU" sz="2000" b="1" dirty="0">
              <a:solidFill>
                <a:schemeClr val="accent2"/>
              </a:solidFill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endParaRPr lang="ru-RU" sz="2000" b="1" dirty="0" smtClean="0">
              <a:solidFill>
                <a:schemeClr val="accent2"/>
              </a:solidFill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r>
              <a:rPr lang="ru-RU" sz="2000" b="1" dirty="0" smtClean="0">
                <a:solidFill>
                  <a:schemeClr val="accent2"/>
                </a:solidFill>
                <a:latin typeface="Times New Roman" pitchFamily="16" charset="0"/>
                <a:cs typeface="Arial Unicode MS" charset="0"/>
              </a:rPr>
              <a:t>Профессиональное </a:t>
            </a:r>
            <a:r>
              <a:rPr lang="ru-RU" sz="2000" b="1" dirty="0">
                <a:solidFill>
                  <a:schemeClr val="accent2"/>
                </a:solidFill>
                <a:latin typeface="Times New Roman" pitchFamily="16" charset="0"/>
                <a:cs typeface="Arial Unicode MS" charset="0"/>
              </a:rPr>
              <a:t>образование: </a:t>
            </a:r>
            <a:r>
              <a:rPr lang="ru-RU" sz="2000" b="1" dirty="0" smtClean="0">
                <a:solidFill>
                  <a:schemeClr val="accent2"/>
                </a:solidFill>
                <a:latin typeface="Times New Roman" pitchFamily="16" charset="0"/>
                <a:cs typeface="Arial Unicode MS" charset="0"/>
              </a:rPr>
              <a:t>педагогическое образование, специальность «Физическая культура», Мордовский государственный педагогический институт им. М.Е. </a:t>
            </a:r>
            <a:r>
              <a:rPr lang="ru-RU" sz="2000" b="1" dirty="0" err="1" smtClean="0">
                <a:solidFill>
                  <a:schemeClr val="accent2"/>
                </a:solidFill>
                <a:latin typeface="Times New Roman" pitchFamily="16" charset="0"/>
                <a:cs typeface="Arial Unicode MS" charset="0"/>
              </a:rPr>
              <a:t>Евсевьева</a:t>
            </a:r>
            <a:r>
              <a:rPr lang="ru-RU" sz="2000" b="1" dirty="0" smtClean="0">
                <a:solidFill>
                  <a:schemeClr val="accent2"/>
                </a:solidFill>
                <a:latin typeface="Times New Roman" pitchFamily="16" charset="0"/>
                <a:cs typeface="Arial Unicode MS" charset="0"/>
              </a:rPr>
              <a:t>,  № диплома ЭВ 048920, дата выдачи 22 июня 1995 г</a:t>
            </a:r>
            <a:r>
              <a:rPr lang="ru-RU" sz="2000" b="1" dirty="0">
                <a:solidFill>
                  <a:schemeClr val="accent2"/>
                </a:solidFill>
                <a:latin typeface="Times New Roman" pitchFamily="16" charset="0"/>
                <a:cs typeface="Arial Unicode MS" charset="0"/>
              </a:rPr>
              <a:t>.</a:t>
            </a: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endParaRPr lang="ru-RU" sz="2000" b="1" dirty="0" smtClean="0">
              <a:solidFill>
                <a:schemeClr val="accent2"/>
              </a:solidFill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r>
              <a:rPr lang="ru-RU" sz="2000" b="1" dirty="0" smtClean="0">
                <a:solidFill>
                  <a:schemeClr val="accent2"/>
                </a:solidFill>
                <a:latin typeface="Times New Roman" pitchFamily="16" charset="0"/>
                <a:cs typeface="Arial Unicode MS" charset="0"/>
              </a:rPr>
              <a:t>Стаж </a:t>
            </a:r>
            <a:r>
              <a:rPr lang="ru-RU" sz="2000" b="1" dirty="0">
                <a:solidFill>
                  <a:schemeClr val="accent2"/>
                </a:solidFill>
                <a:latin typeface="Times New Roman" pitchFamily="16" charset="0"/>
                <a:cs typeface="Arial Unicode MS" charset="0"/>
              </a:rPr>
              <a:t>педагогической работы (по специальности):  </a:t>
            </a:r>
            <a:r>
              <a:rPr lang="ru-RU" sz="2000" b="1" dirty="0" smtClean="0">
                <a:solidFill>
                  <a:schemeClr val="accent2"/>
                </a:solidFill>
                <a:latin typeface="Times New Roman" pitchFamily="16" charset="0"/>
                <a:cs typeface="Arial Unicode MS" charset="0"/>
              </a:rPr>
              <a:t>25 лет</a:t>
            </a:r>
            <a:endParaRPr lang="ru-RU" sz="2000" b="1" dirty="0">
              <a:solidFill>
                <a:schemeClr val="accent2"/>
              </a:solidFill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endParaRPr lang="ru-RU" sz="2000" b="1" dirty="0" smtClean="0">
              <a:solidFill>
                <a:schemeClr val="accent2"/>
              </a:solidFill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r>
              <a:rPr lang="ru-RU" sz="2000" b="1" dirty="0" smtClean="0">
                <a:solidFill>
                  <a:schemeClr val="accent2"/>
                </a:solidFill>
                <a:latin typeface="Times New Roman" pitchFamily="16" charset="0"/>
                <a:cs typeface="Arial Unicode MS" charset="0"/>
              </a:rPr>
              <a:t>Общий </a:t>
            </a:r>
            <a:r>
              <a:rPr lang="ru-RU" sz="2000" b="1" dirty="0">
                <a:solidFill>
                  <a:schemeClr val="accent2"/>
                </a:solidFill>
                <a:latin typeface="Times New Roman" pitchFamily="16" charset="0"/>
                <a:cs typeface="Arial Unicode MS" charset="0"/>
              </a:rPr>
              <a:t>трудовой стаж: </a:t>
            </a:r>
            <a:r>
              <a:rPr lang="ru-RU" sz="2000" b="1" dirty="0" smtClean="0">
                <a:solidFill>
                  <a:schemeClr val="accent2"/>
                </a:solidFill>
                <a:latin typeface="Times New Roman" pitchFamily="16" charset="0"/>
                <a:cs typeface="Arial Unicode MS" charset="0"/>
              </a:rPr>
              <a:t>30 лет</a:t>
            </a: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endParaRPr lang="ru-RU" sz="2000" b="1" dirty="0">
              <a:solidFill>
                <a:schemeClr val="accent2"/>
              </a:solidFill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r>
              <a:rPr lang="ru-RU" sz="2000" b="1" dirty="0" smtClean="0">
                <a:solidFill>
                  <a:schemeClr val="accent2"/>
                </a:solidFill>
                <a:latin typeface="Times New Roman" pitchFamily="16" charset="0"/>
                <a:cs typeface="Arial Unicode MS" charset="0"/>
              </a:rPr>
              <a:t>Повышение квалификации: «Профессиональные аспекты деятельности тренеров - преподавателей ДЮСШ в условиях реализации Федеральных стандартов спортивной подготовки», 2021 г.</a:t>
            </a:r>
            <a:endParaRPr lang="ru-RU" sz="2000" b="1" dirty="0">
              <a:solidFill>
                <a:schemeClr val="accent2"/>
              </a:solidFill>
              <a:latin typeface="Times New Roman" pitchFamily="16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00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87291"/>
            <a:ext cx="4032448" cy="5524075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87291"/>
            <a:ext cx="3943961" cy="5524075"/>
          </a:xfrm>
        </p:spPr>
      </p:pic>
    </p:spTree>
    <p:extLst>
      <p:ext uri="{BB962C8B-B14F-4D97-AF65-F5344CB8AC3E}">
        <p14:creationId xmlns:p14="http://schemas.microsoft.com/office/powerpoint/2010/main" val="2586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71551"/>
            <a:ext cx="3960440" cy="5511823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454" y="587384"/>
            <a:ext cx="3957985" cy="5422068"/>
          </a:xfrm>
        </p:spPr>
      </p:pic>
    </p:spTree>
    <p:extLst>
      <p:ext uri="{BB962C8B-B14F-4D97-AF65-F5344CB8AC3E}">
        <p14:creationId xmlns:p14="http://schemas.microsoft.com/office/powerpoint/2010/main" val="278917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22467"/>
            <a:ext cx="3888432" cy="5411608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060" y="589351"/>
            <a:ext cx="3992379" cy="5469185"/>
          </a:xfrm>
        </p:spPr>
      </p:pic>
    </p:spTree>
    <p:extLst>
      <p:ext uri="{BB962C8B-B14F-4D97-AF65-F5344CB8AC3E}">
        <p14:creationId xmlns:p14="http://schemas.microsoft.com/office/powerpoint/2010/main" val="33133270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71551"/>
            <a:ext cx="3960440" cy="5511823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233" y="497388"/>
            <a:ext cx="3956207" cy="5585986"/>
          </a:xfrm>
        </p:spPr>
      </p:pic>
    </p:spTree>
    <p:extLst>
      <p:ext uri="{BB962C8B-B14F-4D97-AF65-F5344CB8AC3E}">
        <p14:creationId xmlns:p14="http://schemas.microsoft.com/office/powerpoint/2010/main" val="117425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92696"/>
            <a:ext cx="3951542" cy="5534694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7467">
            <a:off x="4636906" y="773040"/>
            <a:ext cx="4035027" cy="5527608"/>
          </a:xfrm>
        </p:spPr>
      </p:pic>
    </p:spTree>
    <p:extLst>
      <p:ext uri="{BB962C8B-B14F-4D97-AF65-F5344CB8AC3E}">
        <p14:creationId xmlns:p14="http://schemas.microsoft.com/office/powerpoint/2010/main" val="9830909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18382"/>
            <a:ext cx="3960440" cy="556499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7" y="476672"/>
            <a:ext cx="4059457" cy="5640646"/>
          </a:xfrm>
        </p:spPr>
      </p:pic>
    </p:spTree>
    <p:extLst>
      <p:ext uri="{BB962C8B-B14F-4D97-AF65-F5344CB8AC3E}">
        <p14:creationId xmlns:p14="http://schemas.microsoft.com/office/powerpoint/2010/main" val="26802249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40643"/>
            <a:ext cx="3888432" cy="540300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551589"/>
            <a:ext cx="3816424" cy="5379928"/>
          </a:xfrm>
        </p:spPr>
      </p:pic>
    </p:spTree>
    <p:extLst>
      <p:ext uri="{BB962C8B-B14F-4D97-AF65-F5344CB8AC3E}">
        <p14:creationId xmlns:p14="http://schemas.microsoft.com/office/powerpoint/2010/main" val="13226859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67" y="684457"/>
            <a:ext cx="3589290" cy="505159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411" y="424659"/>
            <a:ext cx="3816424" cy="5311393"/>
          </a:xfrm>
        </p:spPr>
      </p:pic>
    </p:spTree>
    <p:extLst>
      <p:ext uri="{BB962C8B-B14F-4D97-AF65-F5344CB8AC3E}">
        <p14:creationId xmlns:p14="http://schemas.microsoft.com/office/powerpoint/2010/main" val="28353155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45456"/>
            <a:ext cx="3816424" cy="538861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562810"/>
            <a:ext cx="3816424" cy="5371265"/>
          </a:xfrm>
        </p:spPr>
      </p:pic>
    </p:spTree>
    <p:extLst>
      <p:ext uri="{BB962C8B-B14F-4D97-AF65-F5344CB8AC3E}">
        <p14:creationId xmlns:p14="http://schemas.microsoft.com/office/powerpoint/2010/main" val="22069285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420" y="2487613"/>
            <a:ext cx="2480348" cy="344646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313" y="2487613"/>
            <a:ext cx="2480348" cy="3446462"/>
          </a:xfrm>
        </p:spPr>
      </p:pic>
    </p:spTree>
    <p:extLst>
      <p:ext uri="{BB962C8B-B14F-4D97-AF65-F5344CB8AC3E}">
        <p14:creationId xmlns:p14="http://schemas.microsoft.com/office/powerpoint/2010/main" val="3923612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2030" y="260648"/>
            <a:ext cx="7894386" cy="72008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ПРЕДСТАВЛЕНИЕ</a:t>
            </a:r>
            <a:endParaRPr lang="ru-RU" sz="2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218" y="0"/>
            <a:ext cx="49355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99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614"/>
            <a:ext cx="8676456" cy="1610185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2"/>
                </a:solidFill>
              </a:rPr>
              <a:t>7.Система </a:t>
            </a:r>
            <a:r>
              <a:rPr lang="ru-RU" sz="2400" b="1" dirty="0" smtClean="0">
                <a:solidFill>
                  <a:schemeClr val="accent2"/>
                </a:solidFill>
              </a:rPr>
              <a:t>взаимодействия с родителями воспитанников</a:t>
            </a:r>
            <a:endParaRPr lang="ru-RU" sz="2400" b="1" dirty="0">
              <a:solidFill>
                <a:schemeClr val="accent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1484784"/>
            <a:ext cx="7776864" cy="5129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Родительские собрания (сентябрь, декабрь, февраль, май)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Проведение бесед на различные темы: «Здоровый образ жизни», «Воспитание нравственности и формирование правильной самооценки ребенка в семье», «Психологическая подготовка спортсмена»,  «Специфика семейного воспитания: позитивное и негативное», «Физиологическое взросление и его влияние на формирование личностных качеств спортсмена» (в течение учебного года)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Посещение учебно-тренировочных занятий, спортивно-массовых мероприятий (в течение учебного года)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Контроль за прохождением медицинского осмотра обучающихся в республиканском врачебно-физкультурном диспансере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9979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605" y="0"/>
            <a:ext cx="48727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30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80920" cy="1728192"/>
          </a:xfrm>
        </p:spPr>
        <p:txBody>
          <a:bodyPr>
            <a:normAutofit/>
          </a:bodyPr>
          <a:lstStyle/>
          <a:p>
            <a:r>
              <a:rPr lang="ru-RU" sz="2000" b="1" smtClean="0">
                <a:solidFill>
                  <a:schemeClr val="accent2"/>
                </a:solidFill>
              </a:rPr>
              <a:t>8.Общественно-педагогическая </a:t>
            </a:r>
            <a:r>
              <a:rPr lang="ru-RU" sz="2000" b="1" dirty="0" smtClean="0">
                <a:solidFill>
                  <a:schemeClr val="accent2"/>
                </a:solidFill>
              </a:rPr>
              <a:t>активность педагога : участие в комиссиях, педагогических сообществах, в жюри, конкурсов</a:t>
            </a:r>
            <a:endParaRPr lang="ru-RU" sz="2000" b="1" dirty="0">
              <a:solidFill>
                <a:schemeClr val="accent2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340768"/>
            <a:ext cx="3816424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85314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363272" cy="1700808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accent2"/>
                </a:solidFill>
              </a:rPr>
              <a:t>1</a:t>
            </a:r>
            <a:r>
              <a:rPr lang="ru-RU" sz="2400" dirty="0" smtClean="0">
                <a:solidFill>
                  <a:schemeClr val="accent2"/>
                </a:solidFill>
              </a:rPr>
              <a:t>.Степень </a:t>
            </a:r>
            <a:r>
              <a:rPr lang="ru-RU" sz="2400" dirty="0" smtClean="0">
                <a:solidFill>
                  <a:schemeClr val="accent2"/>
                </a:solidFill>
              </a:rPr>
              <a:t>обеспечения повышения уровня подготовленности воспитанников</a:t>
            </a:r>
            <a:endParaRPr lang="ru-RU" sz="2400" dirty="0">
              <a:solidFill>
                <a:schemeClr val="accent2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74826" y="259248"/>
            <a:ext cx="4794348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30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605" y="0"/>
            <a:ext cx="48727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41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80920" cy="162880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2.Сохранность </a:t>
            </a:r>
            <a:r>
              <a:rPr lang="ru-RU" sz="2400" dirty="0" smtClean="0"/>
              <a:t>контингента воспитанников на этапах спортивной подготовки</a:t>
            </a:r>
            <a:endParaRPr lang="ru-RU" sz="24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7089776"/>
              </p:ext>
            </p:extLst>
          </p:nvPr>
        </p:nvGraphicFramePr>
        <p:xfrm>
          <a:off x="971600" y="1412775"/>
          <a:ext cx="7560840" cy="53976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0210">
                  <a:extLst>
                    <a:ext uri="{9D8B030D-6E8A-4147-A177-3AD203B41FA5}">
                      <a16:colId xmlns:a16="http://schemas.microsoft.com/office/drawing/2014/main" val="2608524045"/>
                    </a:ext>
                  </a:extLst>
                </a:gridCol>
                <a:gridCol w="1890210">
                  <a:extLst>
                    <a:ext uri="{9D8B030D-6E8A-4147-A177-3AD203B41FA5}">
                      <a16:colId xmlns:a16="http://schemas.microsoft.com/office/drawing/2014/main" val="3154567777"/>
                    </a:ext>
                  </a:extLst>
                </a:gridCol>
                <a:gridCol w="1890210">
                  <a:extLst>
                    <a:ext uri="{9D8B030D-6E8A-4147-A177-3AD203B41FA5}">
                      <a16:colId xmlns:a16="http://schemas.microsoft.com/office/drawing/2014/main" val="3282084159"/>
                    </a:ext>
                  </a:extLst>
                </a:gridCol>
                <a:gridCol w="1890210">
                  <a:extLst>
                    <a:ext uri="{9D8B030D-6E8A-4147-A177-3AD203B41FA5}">
                      <a16:colId xmlns:a16="http://schemas.microsoft.com/office/drawing/2014/main" val="542939575"/>
                    </a:ext>
                  </a:extLst>
                </a:gridCol>
              </a:tblGrid>
              <a:tr h="715167">
                <a:tc>
                  <a:txBody>
                    <a:bodyPr/>
                    <a:lstStyle/>
                    <a:p>
                      <a:r>
                        <a:rPr lang="ru-RU" dirty="0" smtClean="0"/>
                        <a:t>КРИТЕРИИ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2018-2019 уч. </a:t>
                      </a:r>
                      <a:r>
                        <a:rPr lang="ru-RU" baseline="0" dirty="0" smtClean="0"/>
                        <a:t>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2019-2020</a:t>
                      </a:r>
                      <a:r>
                        <a:rPr lang="ru-RU" baseline="0" dirty="0" smtClean="0"/>
                        <a:t> уч. 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2020-2021</a:t>
                      </a:r>
                      <a:r>
                        <a:rPr lang="ru-RU" baseline="0" dirty="0" smtClean="0"/>
                        <a:t> уч. год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1155289"/>
                  </a:ext>
                </a:extLst>
              </a:tr>
              <a:tr h="1661098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1. По списку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Учебно-тренировочная группа 1</a:t>
                      </a:r>
                      <a:r>
                        <a:rPr lang="ru-RU" sz="1600" baseline="0" dirty="0" smtClean="0"/>
                        <a:t> </a:t>
                      </a:r>
                      <a:r>
                        <a:rPr lang="ru-RU" sz="1600" baseline="0" dirty="0" err="1" smtClean="0"/>
                        <a:t>г.о</a:t>
                      </a:r>
                      <a:r>
                        <a:rPr lang="ru-RU" sz="1600" baseline="0" dirty="0" smtClean="0"/>
                        <a:t>.</a:t>
                      </a:r>
                    </a:p>
                    <a:p>
                      <a:r>
                        <a:rPr lang="ru-RU" sz="1600" b="1" baseline="0" dirty="0" smtClean="0"/>
                        <a:t>14 чел.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Учебно-тренировочная группа 2</a:t>
                      </a:r>
                      <a:r>
                        <a:rPr lang="ru-RU" sz="1600" baseline="0" dirty="0" smtClean="0"/>
                        <a:t> </a:t>
                      </a:r>
                      <a:r>
                        <a:rPr lang="ru-RU" sz="1600" baseline="0" dirty="0" err="1" smtClean="0"/>
                        <a:t>г.о</a:t>
                      </a:r>
                      <a:r>
                        <a:rPr lang="ru-RU" sz="1600" baseline="0" dirty="0" smtClean="0"/>
                        <a:t>.</a:t>
                      </a:r>
                    </a:p>
                    <a:p>
                      <a:r>
                        <a:rPr lang="ru-RU" sz="1600" b="1" baseline="0" dirty="0" smtClean="0"/>
                        <a:t>14 чел.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Учебно-тренировочная группа 3</a:t>
                      </a:r>
                      <a:r>
                        <a:rPr lang="ru-RU" sz="1600" baseline="0" dirty="0" smtClean="0"/>
                        <a:t> </a:t>
                      </a:r>
                      <a:r>
                        <a:rPr lang="ru-RU" sz="1600" baseline="0" dirty="0" err="1" smtClean="0"/>
                        <a:t>г.о</a:t>
                      </a:r>
                      <a:r>
                        <a:rPr lang="ru-RU" sz="1600" baseline="0" dirty="0" smtClean="0"/>
                        <a:t>.</a:t>
                      </a:r>
                    </a:p>
                    <a:p>
                      <a:r>
                        <a:rPr lang="ru-RU" sz="1600" b="1" baseline="0" dirty="0" smtClean="0"/>
                        <a:t>15 чел.</a:t>
                      </a:r>
                      <a:endParaRPr lang="ru-RU" sz="1600" b="1" dirty="0" smtClean="0"/>
                    </a:p>
                    <a:p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0883640"/>
                  </a:ext>
                </a:extLst>
              </a:tr>
              <a:tr h="875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2. Прибыло вновь</a:t>
                      </a:r>
                    </a:p>
                    <a:p>
                      <a:r>
                        <a:rPr lang="ru-RU" sz="1600" dirty="0" smtClean="0"/>
                        <a:t>(переводом)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4917832"/>
                  </a:ext>
                </a:extLst>
              </a:tr>
              <a:tr h="715167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3. Выбыло в течении года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-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9119538"/>
                  </a:ext>
                </a:extLst>
              </a:tr>
              <a:tr h="715167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4. Закончило</a:t>
                      </a:r>
                      <a:r>
                        <a:rPr lang="ru-RU" sz="1600" baseline="0" dirty="0" smtClean="0"/>
                        <a:t> учебный год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14 чел.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15 чел.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15 чел.</a:t>
                      </a:r>
                      <a:endParaRPr lang="ru-RU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2923911"/>
                  </a:ext>
                </a:extLst>
              </a:tr>
              <a:tr h="715167"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Сохранность</a:t>
                      </a:r>
                    </a:p>
                    <a:p>
                      <a:r>
                        <a:rPr lang="ru-RU" sz="1600" b="1" dirty="0" smtClean="0"/>
                        <a:t>контингента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100%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/>
                        <a:t>100%</a:t>
                      </a:r>
                    </a:p>
                    <a:p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/>
                        <a:t>100%</a:t>
                      </a:r>
                    </a:p>
                    <a:p>
                      <a:endParaRPr lang="ru-RU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05361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344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605" y="548680"/>
            <a:ext cx="4872789" cy="63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22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8892480" cy="850106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3</a:t>
            </a:r>
            <a:r>
              <a:rPr lang="ru-RU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.Результаты </a:t>
            </a:r>
            <a:r>
              <a:rPr lang="ru-RU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анализа текущей документации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1340768"/>
            <a:ext cx="7704856" cy="4637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Согласно нормативных документов, имеется следующая учебная документация: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Журнал учета работы учебных групп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Личные дела на  обучающихся (заявление, личные карточки)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Протоколы контрольных переводных нормативов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Календарный план спортивно-массовых мероприятий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Протоколы, положения соревнований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Учебные планы и рабочий план конспект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План воспитательной  и культурно-массовой работы с обучающимися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Перспективный план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72649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218" y="0"/>
            <a:ext cx="49355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91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1437</TotalTime>
  <Words>592</Words>
  <Application>Microsoft Office PowerPoint</Application>
  <PresentationFormat>Экран (4:3)</PresentationFormat>
  <Paragraphs>137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32</vt:i4>
      </vt:variant>
    </vt:vector>
  </HeadingPairs>
  <TitlesOfParts>
    <vt:vector size="43" baseType="lpstr">
      <vt:lpstr>Arial</vt:lpstr>
      <vt:lpstr>Arial Unicode MS</vt:lpstr>
      <vt:lpstr>Calibri</vt:lpstr>
      <vt:lpstr>Garamond</vt:lpstr>
      <vt:lpstr>Times New Roman</vt:lpstr>
      <vt:lpstr>Trebuchet MS</vt:lpstr>
      <vt:lpstr>Verdana</vt:lpstr>
      <vt:lpstr>Wingdings</vt:lpstr>
      <vt:lpstr>Wingdings 3</vt:lpstr>
      <vt:lpstr>1_Аспект</vt:lpstr>
      <vt:lpstr>Натуральные материалы</vt:lpstr>
      <vt:lpstr>   Министерство образования Республики Мордовия  Портфолио      Пахмутова Анатолия Николаевича тренера-преподавателя по греко-римской борьбе борьбе  МУДО «СДЮСШ №4» г.о.Саранск  </vt:lpstr>
      <vt:lpstr>Презентация PowerPoint</vt:lpstr>
      <vt:lpstr>ПРЕДСТАВЛЕНИЕ</vt:lpstr>
      <vt:lpstr>1.Степень обеспечения повышения уровня подготовленности воспитанников</vt:lpstr>
      <vt:lpstr>Презентация PowerPoint</vt:lpstr>
      <vt:lpstr>2.Сохранность контингента воспитанников на этапах спортивной подготовки</vt:lpstr>
      <vt:lpstr>Презентация PowerPoint</vt:lpstr>
      <vt:lpstr>3.Результаты анализа текущей документации</vt:lpstr>
      <vt:lpstr>Презентация PowerPoint</vt:lpstr>
      <vt:lpstr>4.Выполнение воспитанниками требований для присвоения спортивных званий и разрядов</vt:lpstr>
      <vt:lpstr>7.Проведение открытых мастер-классов, открытых занятий, мероприятий (очно)</vt:lpstr>
      <vt:lpstr>Презентация PowerPoint</vt:lpstr>
      <vt:lpstr>5.Выступление на заседаниях, методических советов, научно-практических конференциях, педагогических чтениях, семинарах, секциях, форумах, радиопередачах (очно) </vt:lpstr>
      <vt:lpstr>Презентация PowerPoint</vt:lpstr>
      <vt:lpstr>6.Результаты участия воспитанников в официальных соревнованиях</vt:lpstr>
      <vt:lpstr>Республиканский турнир по греко-римской борьбе, посвященныйпамяти мастера спорта СССР, заслуженного тренера РСФСР К.А. Кокурина, г. Саранск, 2019 г. - Подмарев Егор - 3место Республиканские соревнования по греко-римской борьбе, посвященные Дню Защитника Отечества, с. Большая Елховка, 2019 г. - Авдеев Артем -  3 место - Костерин Илья -1 место - Видякин Сергей - 1 место Межрегиональный турнир по рукопашному боюво имя Святого Благоверного князя Дмитрия Донского, г. Кстово, 2021 г. - Шестаков Андрей– 3 место - Грачев Дмитрий – 3 место  Третий открытый республиканский турнир по рукопашному бою, на кубок СПК «Архистратиг», г. Саранск, 2021г. - Салимов Достанбек - 2 место - Келин Егор – 3 место Соколов Матвей – 3 место Искандяров Алексей- 3 место Зверев Кирилл – 2 место  Республиканский турнир по самбо, посвященный памяти сотрудников правоохранительных органов, погибших при исполнении служебного долга в Северо-Кавказском регионе, г. Саранск, 2021 г. - Пышков Даниил- 1 место - Слугин Иван – 3 место   </vt:lpstr>
      <vt:lpstr>          Межрегиональный турнир по греко-римской борьбе среди юношей на призы спортивного патриотического клуба «Архангел Михаил», Екатеринбург , 2020 г. - Асерин Руслан – 2 место  10-ый Юбилейный турнир по греко-римской борьбе на призы мастеров спорта СССР БРАТЬЕВ ХАЛИЛОВЫХ, Саранск, 2021 г. - Романов Вячеслав – 2 место  Республиканские соревнования по греко-римской борьбе, посвященные Дню защитника Отечества,    с. Большая Елховка , 2021 г. - Романов Вячеслав – 1 место  Первенство Республики Мордовия по спортивной борьбе (греко-римская борьба), Саранск, 2019 г. - Романов Вячеслав – 1 место  Первенство Республики Мордовия по спортивной борьбе (греко-римская борьба), Саранск, 2021 г. - Абдюшев Азамат – 2 место - Пьянзин Иван – 3 место - Мовлиханов Ибрахим – 3 место Новокрещенов Антон – 3 место Открытый  республиканский турнир по греко-римской борьбе , посвященный Дню Победы,  г. Рузаевка. 2021 г. - Маширов Матвей – 3 место - Коровин Константин – 3 место - Якимов Георгий – 3 место  Первенство Республики Мордовия по спортивной борьбе (греко-римская борьба), г. Саранск, 2019 г. - Чавкин Егор- 3 место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7.Система взаимодействия с родителями воспитанников</vt:lpstr>
      <vt:lpstr>Презентация PowerPoint</vt:lpstr>
      <vt:lpstr>8.Общественно-педагогическая активность педагога : участие в комиссиях, педагогических сообществах, в жюри, конкурсов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МУДО "СДЮСШ № 4"</cp:lastModifiedBy>
  <cp:revision>98</cp:revision>
  <cp:lastPrinted>2019-12-04T09:42:59Z</cp:lastPrinted>
  <dcterms:created xsi:type="dcterms:W3CDTF">2017-06-13T20:19:07Z</dcterms:created>
  <dcterms:modified xsi:type="dcterms:W3CDTF">2022-02-28T07:58:22Z</dcterms:modified>
</cp:coreProperties>
</file>