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5"/>
  </p:handoutMasterIdLst>
  <p:sldIdLst>
    <p:sldId id="264" r:id="rId2"/>
    <p:sldId id="270" r:id="rId3"/>
    <p:sldId id="271" r:id="rId4"/>
    <p:sldId id="269" r:id="rId5"/>
    <p:sldId id="272" r:id="rId6"/>
    <p:sldId id="273" r:id="rId7"/>
    <p:sldId id="274" r:id="rId8"/>
    <p:sldId id="275" r:id="rId9"/>
    <p:sldId id="299" r:id="rId10"/>
    <p:sldId id="276" r:id="rId11"/>
    <p:sldId id="277" r:id="rId12"/>
    <p:sldId id="280" r:id="rId13"/>
    <p:sldId id="278" r:id="rId14"/>
    <p:sldId id="279" r:id="rId15"/>
    <p:sldId id="281" r:id="rId16"/>
    <p:sldId id="282" r:id="rId17"/>
    <p:sldId id="286" r:id="rId18"/>
    <p:sldId id="283" r:id="rId19"/>
    <p:sldId id="284" r:id="rId20"/>
    <p:sldId id="287" r:id="rId21"/>
    <p:sldId id="290" r:id="rId22"/>
    <p:sldId id="288" r:id="rId23"/>
    <p:sldId id="291" r:id="rId24"/>
    <p:sldId id="292" r:id="rId25"/>
    <p:sldId id="293" r:id="rId26"/>
    <p:sldId id="294" r:id="rId27"/>
    <p:sldId id="295" r:id="rId28"/>
    <p:sldId id="285" r:id="rId29"/>
    <p:sldId id="300" r:id="rId30"/>
    <p:sldId id="296" r:id="rId31"/>
    <p:sldId id="297" r:id="rId32"/>
    <p:sldId id="298" r:id="rId33"/>
    <p:sldId id="265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26" autoAdjust="0"/>
    <p:restoredTop sz="90876" autoAdjust="0"/>
  </p:normalViewPr>
  <p:slideViewPr>
    <p:cSldViewPr>
      <p:cViewPr varScale="1">
        <p:scale>
          <a:sx n="69" d="100"/>
          <a:sy n="69" d="100"/>
        </p:scale>
        <p:origin x="88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49" d="100"/>
          <a:sy n="49" d="100"/>
        </p:scale>
        <p:origin x="2910" y="60"/>
      </p:cViewPr>
      <p:guideLst/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F2F7B378-F3C3-41B8-8DD0-C5D620DAFC3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2901C03F-57BC-48E8-9722-8F93BB1458C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03EABC-888E-45EE-8863-6B9DADE81BC7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F8DD4E16-63A7-46D4-965F-DFEDEEC2FF3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3F3C3E9B-2E8C-428D-BB7E-0AA702DDAC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C2CC4-1C78-404B-A098-5CACD23DFB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001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6E5A776-3F97-4299-AFB8-9607DF94E8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DABD1B4-9E57-4BD4-81F5-AD9997A239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4F6626D-2242-4C34-83D2-02E98BEF5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8123AF0-EA6C-459B-B732-DB2D79C0F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1CC6188-CFB6-43C2-9349-FD96859CE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823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816B7A6-6EAC-4BBF-948C-C8D5733C1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D6D5E4AE-9B2E-46CA-8717-200A217D02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0893BE01-4769-4E6A-8960-83538B2003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F7349CE3-EA6D-4380-B1AE-193EFD616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17A502A-D4FD-4860-9BFE-4FB90CE47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B6699D3-C1D9-45F6-B369-7F88E8BA6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796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32E499A-B1C5-45D5-BA03-DB7D34F1B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372902A6-0545-4C86-AEB4-D4D2026CD4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0818021-F016-46DF-9876-A3BF58A4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75377C4-5A91-434C-9B36-D20BBE5AE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0D638BE-7E3D-4F28-AB07-F72F16CC6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065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99977926-8E4F-4CE6-A757-91CAAD5EE4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74434D3B-A7EE-494D-9948-39B8B4F123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D02B6CD-1749-42A2-86BD-A05BF5EA9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7030530-D506-4099-A747-AB201739B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8CCE513-E3FF-416C-BA50-7558E3709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392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89F06B0F-577D-4331-87CF-A0A833AA949D}"/>
              </a:ext>
            </a:extLst>
          </p:cNvPr>
          <p:cNvSpPr/>
          <p:nvPr userDrawn="1"/>
        </p:nvSpPr>
        <p:spPr>
          <a:xfrm>
            <a:off x="9606000" y="0"/>
            <a:ext cx="2806567" cy="68600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3DDFDD1-73D5-463D-B7B9-B39F7B2F6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35" y="375112"/>
            <a:ext cx="6706065" cy="6688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="" xmlns:a16="http://schemas.microsoft.com/office/drawing/2014/main" id="{398A2C93-7DAF-47FE-936C-C92361EFF2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9414" y="1314450"/>
            <a:ext cx="6706065" cy="211455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="" xmlns:a16="http://schemas.microsoft.com/office/drawing/2014/main" id="{D7A1320A-1390-44C8-9D96-457E4E8D51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99958" y="365125"/>
            <a:ext cx="3961042" cy="61277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88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AE870FD-F4C7-49CF-B581-7F35094F9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CC936A2-3190-4A74-A7F5-9A69B38EA4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8E91E77-A7CC-4598-930C-DC667BE90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F197651-1A0A-4FF5-B49F-690FFDD85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87301F7-4AC7-44A9-9959-6C078369D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049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DA6F5AD-EA4A-4DB8-8427-F2BAC2EEB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6D600F0-D511-4EA6-8E66-4B74E302D3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E521C7B-7A88-453B-8B33-0751D78C6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E60E05E-D298-4F3D-A9B1-75C011790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801BB4F-9B21-431B-8FA1-C79A9C206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034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0C4698B-97E6-474E-B597-819E37C57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AA650EA-3B6A-4EFF-8B9E-5975F7661A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930CA183-0D2A-4ED2-9DBA-5BE63CE07C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5640056-3AB9-4C72-A36D-A44812C87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BA5C592-8D9A-4EFD-BDAF-004FADE0C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6BF0E49-99AE-476F-BF3C-ACE56106D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60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F4459DED-C11A-4511-A847-493005395558}"/>
              </a:ext>
            </a:extLst>
          </p:cNvPr>
          <p:cNvSpPr/>
          <p:nvPr userDrawn="1"/>
        </p:nvSpPr>
        <p:spPr>
          <a:xfrm>
            <a:off x="0" y="0"/>
            <a:ext cx="12192000" cy="1825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B541E7-5B4D-43E5-8F59-EBDE70BC7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2081C85-17C3-4494-ADC5-41279F506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5FDFDBC3-9040-454D-921A-8EFEBEB7EFAE}"/>
              </a:ext>
            </a:extLst>
          </p:cNvPr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noFill/>
              </a:ln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66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5FA29F9-23BA-4ECB-82B3-298CF1487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0B0088F-4F61-4CA9-8363-CD42440569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83FC360-5B08-4CF4-A526-AB2CCE9F3A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9588615A-2070-42C4-B6D8-FBF878A109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FDFECA10-3085-492F-995A-86D656093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DC31F736-D24A-4001-B690-35E7524C5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AA27D62C-DA1D-45F4-81AB-08FB00448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EBC030DF-F60C-4C5C-9AFC-1EFD8EB10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513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F83FAD6-11EA-489A-A363-BEDC63A3A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ACD500A0-4AAC-4067-B9F1-2003436DB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D3AAABCB-729C-43E9-800C-52465EA13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9439AD69-049B-4695-82B6-90F26809E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636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9798DA06-64B5-4510-A27E-BE7B3BC57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0A58C18A-6119-4890-A99B-6AEF6E5A0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18A9E183-1F9C-4A45-93C6-002A250AD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22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69ECF8D-844C-4207-BAFA-BADE0FBA7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6426469-404D-401F-95F6-E0C98645D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D895BDFE-B10E-4FAF-A15D-F4FFD9782D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B9061DF-27D3-42F9-9FB4-651396A7D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F6BC1DC-F4E9-4874-BE0B-D6D6744D3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1E5B1EA-92C7-47FC-BC38-1FAB347C1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634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presentation-creation.ru/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51FBEC2-919E-4102-894D-6DB41EC7A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84FB6738-3D94-4778-815D-9A86510159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BAC02A4-B7C1-4153-BB05-1E4CDE6798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CA107-8654-43C3-BF7C-DB81E0A9004F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0DF5F0C-3923-461E-8DC7-F30C671043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7866F7A-327E-44B1-B5F8-E9DA7BB9D8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255F7-023C-4A29-AED4-3CBE049975C8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hlinkClick r:id="rId15"/>
            <a:extLst>
              <a:ext uri="{FF2B5EF4-FFF2-40B4-BE49-F238E27FC236}">
                <a16:creationId xmlns="" xmlns:a16="http://schemas.microsoft.com/office/drawing/2014/main" id="{70F833F9-0231-4EE9-AFEB-F77CEF52A2B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4000" y="367393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213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3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14sar.schoolrm.ru/sveden/employees/11122/290983/" TargetMode="Externa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B3ECD28-3359-497A-98B4-D68AA680A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887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МИНИСТЕРСТВО ОБРАЗОВАНИЯ РЕСПУБЛИКИ МОРДОВИЯ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676000" y="1944000"/>
            <a:ext cx="706500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Портфолио</a:t>
            </a:r>
          </a:p>
          <a:p>
            <a:pPr algn="just"/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высшую квалификационную категорию</a:t>
            </a:r>
          </a:p>
          <a:p>
            <a:pPr algn="just"/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музыкального руководителя</a:t>
            </a:r>
          </a:p>
          <a:p>
            <a:pPr algn="just"/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«Центр развития ребёнка-детский сад №14», г.о.Саранск</a:t>
            </a:r>
          </a:p>
          <a:p>
            <a:pPr algn="just"/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Лукиной Елены Владимировны</a:t>
            </a:r>
          </a:p>
          <a:p>
            <a:pPr algn="just"/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26.11.1976 г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высшее, МГПИ им.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М.Е.Евсевьева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Диплом: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ДВС 0412176</a:t>
            </a:r>
          </a:p>
          <a:p>
            <a:pPr algn="just"/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15.06.2000.</a:t>
            </a:r>
          </a:p>
          <a:p>
            <a:pPr algn="just"/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учитель начальных классов и музыки.</a:t>
            </a:r>
          </a:p>
          <a:p>
            <a:pPr algn="just"/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Специальность: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«Педагогика и методика начального образования», с дополнительной специальностью «Музыкальное образование».</a:t>
            </a:r>
          </a:p>
          <a:p>
            <a:pPr algn="just"/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 (по специальности):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года</a:t>
            </a:r>
          </a:p>
          <a:p>
            <a:pPr algn="just"/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данном учреждении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 лет</a:t>
            </a:r>
          </a:p>
          <a:p>
            <a:pPr algn="just"/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23 года</a:t>
            </a:r>
          </a:p>
          <a:p>
            <a:pPr algn="just"/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квалификационной категории: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первая квалификационная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</a:t>
            </a:r>
            <a:endParaRPr lang="ru-RU" sz="1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последней аттестации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23.05.2018г.</a:t>
            </a:r>
          </a:p>
          <a:p>
            <a:pPr algn="just"/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Занимаемая должность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музыкальный руководитель</a:t>
            </a:r>
          </a:p>
          <a:p>
            <a:pPr algn="ctr"/>
            <a:endParaRPr lang="ru-RU" b="1" dirty="0">
              <a:solidFill>
                <a:schemeClr val="accent1">
                  <a:lumMod val="75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00" y="2754000"/>
            <a:ext cx="2078973" cy="252555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2735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62831F4-2FD4-4876-BA0C-2C24EA34A8CF}"/>
              </a:ext>
            </a:extLst>
          </p:cNvPr>
          <p:cNvSpPr txBox="1"/>
          <p:nvPr/>
        </p:nvSpPr>
        <p:spPr>
          <a:xfrm>
            <a:off x="3850741" y="3008413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2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908" y="959122"/>
            <a:ext cx="4009477" cy="55181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000" y="939606"/>
            <a:ext cx="3842264" cy="5324012"/>
          </a:xfrm>
          <a:prstGeom prst="rect">
            <a:avLst/>
          </a:prstGeom>
        </p:spPr>
      </p:pic>
      <p:pic>
        <p:nvPicPr>
          <p:cNvPr id="9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41" y="939988"/>
            <a:ext cx="3706699" cy="504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66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62831F4-2FD4-4876-BA0C-2C24EA34A8CF}"/>
              </a:ext>
            </a:extLst>
          </p:cNvPr>
          <p:cNvSpPr txBox="1"/>
          <p:nvPr/>
        </p:nvSpPr>
        <p:spPr>
          <a:xfrm>
            <a:off x="3850741" y="3008413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2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180" y="675777"/>
            <a:ext cx="3900771" cy="55886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000" y="1779084"/>
            <a:ext cx="4785126" cy="338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3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cs typeface="Times New Roman" pitchFamily="18" charset="0"/>
              </a:rPr>
              <a:t>4. Результаты участия воспитанников в: конкурсах; выставках; </a:t>
            </a:r>
            <a:br>
              <a:rPr lang="ru-RU" sz="2800" b="1" dirty="0">
                <a:cs typeface="Times New Roman" pitchFamily="18" charset="0"/>
              </a:rPr>
            </a:br>
            <a:r>
              <a:rPr lang="ru-RU" sz="2800" b="1" dirty="0">
                <a:cs typeface="Times New Roman" pitchFamily="18" charset="0"/>
              </a:rPr>
              <a:t>турнирах; соревнованиях; акциях; фестивалях.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811" y="1843646"/>
            <a:ext cx="3297989" cy="45658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94632"/>
            <a:ext cx="3148174" cy="43333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669" y="1894632"/>
            <a:ext cx="3224331" cy="446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93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62831F4-2FD4-4876-BA0C-2C24EA34A8CF}"/>
              </a:ext>
            </a:extLst>
          </p:cNvPr>
          <p:cNvSpPr txBox="1"/>
          <p:nvPr/>
        </p:nvSpPr>
        <p:spPr>
          <a:xfrm>
            <a:off x="3850741" y="3008413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2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000" y="1314000"/>
            <a:ext cx="3465000" cy="49025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41" y="1305729"/>
            <a:ext cx="3465000" cy="49025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391" y="1308551"/>
            <a:ext cx="3420000" cy="489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52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62831F4-2FD4-4876-BA0C-2C24EA34A8CF}"/>
              </a:ext>
            </a:extLst>
          </p:cNvPr>
          <p:cNvSpPr txBox="1"/>
          <p:nvPr/>
        </p:nvSpPr>
        <p:spPr>
          <a:xfrm>
            <a:off x="3850741" y="3008413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2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63" y="1314000"/>
            <a:ext cx="3259394" cy="47319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109" y="1314000"/>
            <a:ext cx="3343890" cy="47319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000" y="1314000"/>
            <a:ext cx="3330000" cy="473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69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62831F4-2FD4-4876-BA0C-2C24EA34A8CF}"/>
              </a:ext>
            </a:extLst>
          </p:cNvPr>
          <p:cNvSpPr txBox="1"/>
          <p:nvPr/>
        </p:nvSpPr>
        <p:spPr>
          <a:xfrm>
            <a:off x="3850741" y="3008413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2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12" y="1584000"/>
            <a:ext cx="2827176" cy="40823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998" y="1584000"/>
            <a:ext cx="2880320" cy="40791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227" y="1590714"/>
            <a:ext cx="2742753" cy="40791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889" y="1595773"/>
            <a:ext cx="2739727" cy="407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19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62831F4-2FD4-4876-BA0C-2C24EA34A8CF}"/>
              </a:ext>
            </a:extLst>
          </p:cNvPr>
          <p:cNvSpPr txBox="1"/>
          <p:nvPr/>
        </p:nvSpPr>
        <p:spPr>
          <a:xfrm>
            <a:off x="3850741" y="3008413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2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000" y="1004853"/>
            <a:ext cx="7139112" cy="493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10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kern="0" dirty="0">
                <a:cs typeface="Times New Roman" pitchFamily="18" charset="0"/>
              </a:rPr>
              <a:t>5. </a:t>
            </a:r>
            <a:r>
              <a:rPr lang="ru-RU" sz="3200" b="1" kern="0" dirty="0" smtClean="0">
                <a:cs typeface="Times New Roman" pitchFamily="18" charset="0"/>
              </a:rPr>
              <a:t>Наличие публикаций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000" y="1899000"/>
            <a:ext cx="3256931" cy="450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41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62831F4-2FD4-4876-BA0C-2C24EA34A8CF}"/>
              </a:ext>
            </a:extLst>
          </p:cNvPr>
          <p:cNvSpPr txBox="1"/>
          <p:nvPr/>
        </p:nvSpPr>
        <p:spPr>
          <a:xfrm>
            <a:off x="3850741" y="3008413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2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000" y="1167504"/>
            <a:ext cx="3600000" cy="46051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95" y="1146849"/>
            <a:ext cx="3168352" cy="46258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000" y="1809000"/>
            <a:ext cx="4365000" cy="34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62831F4-2FD4-4876-BA0C-2C24EA34A8CF}"/>
              </a:ext>
            </a:extLst>
          </p:cNvPr>
          <p:cNvSpPr txBox="1"/>
          <p:nvPr/>
        </p:nvSpPr>
        <p:spPr>
          <a:xfrm>
            <a:off x="3850741" y="3008413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2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000" y="920586"/>
            <a:ext cx="3528392" cy="50989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000" y="920587"/>
            <a:ext cx="3654493" cy="509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25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ИННОВАЦИОННОГО ПЕДАГОГИЧЕСКОГО ОПЫТА НА САЙТЕ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МАДОУ «Центр развития ребёнка №14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6629" y="3114001"/>
            <a:ext cx="10515600" cy="8550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hlinkClick r:id="rId2"/>
              </a:rPr>
              <a:t>https://ds14sar.schoolrm.ru/sveden/employees/11122/290983</a:t>
            </a:r>
            <a:r>
              <a:rPr lang="en-US" dirty="0" smtClean="0">
                <a:hlinkClick r:id="rId2"/>
              </a:rPr>
              <a:t>/</a:t>
            </a:r>
            <a:endParaRPr lang="ru-RU" dirty="0" smtClean="0"/>
          </a:p>
          <a:p>
            <a:pPr marL="0" indent="0" algn="ctr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717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000" y="1291236"/>
            <a:ext cx="3446316" cy="47437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37" y="1179000"/>
            <a:ext cx="3375000" cy="48559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282" y="1809000"/>
            <a:ext cx="4970249" cy="341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6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kern="0" cap="small" dirty="0">
                <a:cs typeface="Times New Roman" panose="02020603050405020304" pitchFamily="18" charset="0"/>
              </a:rPr>
              <a:t>6. Выступления на </a:t>
            </a:r>
            <a:r>
              <a:rPr lang="ru-RU" sz="2800" b="1" dirty="0">
                <a:cs typeface="Times New Roman" panose="02020603050405020304" pitchFamily="18" charset="0"/>
              </a:rPr>
              <a:t>заседаниях методических советов, научно – практических конференциях, педагогических чтениях, семинарах, секциях, форумах, радиопередачах (очно).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00" y="1850127"/>
            <a:ext cx="3420000" cy="4464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818" y="1863818"/>
            <a:ext cx="3554999" cy="45392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000" y="1850127"/>
            <a:ext cx="3537409" cy="471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3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000" y="369000"/>
            <a:ext cx="4545000" cy="611224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00" y="518120"/>
            <a:ext cx="4410000" cy="58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37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kern="0" dirty="0" smtClean="0">
                <a:cs typeface="Times New Roman" pitchFamily="18" charset="0"/>
              </a:rPr>
              <a:t>7</a:t>
            </a:r>
            <a:r>
              <a:rPr lang="ru-RU" sz="3600" b="1" kern="0" dirty="0">
                <a:cs typeface="Times New Roman" pitchFamily="18" charset="0"/>
              </a:rPr>
              <a:t>. Проведение открытых занятий, </a:t>
            </a:r>
            <a:r>
              <a:rPr lang="ru-RU" sz="3600" b="1" kern="0" dirty="0" smtClean="0">
                <a:cs typeface="Times New Roman" pitchFamily="18" charset="0"/>
              </a:rPr>
              <a:t/>
            </a:r>
            <a:br>
              <a:rPr lang="ru-RU" sz="3600" b="1" kern="0" dirty="0" smtClean="0">
                <a:cs typeface="Times New Roman" pitchFamily="18" charset="0"/>
              </a:rPr>
            </a:br>
            <a:r>
              <a:rPr lang="ru-RU" sz="3600" b="1" kern="0" dirty="0" smtClean="0">
                <a:cs typeface="Times New Roman" pitchFamily="18" charset="0"/>
              </a:rPr>
              <a:t>мастер </a:t>
            </a:r>
            <a:r>
              <a:rPr lang="ru-RU" sz="3600" b="1" kern="0" dirty="0">
                <a:cs typeface="Times New Roman" pitchFamily="18" charset="0"/>
              </a:rPr>
              <a:t>– классов, мероприятий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854" y="1891454"/>
            <a:ext cx="3403146" cy="45448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00" y="1891455"/>
            <a:ext cx="3285000" cy="45448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421" y="1923953"/>
            <a:ext cx="3525012" cy="454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5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kern="0" dirty="0" smtClean="0">
                <a:latin typeface="Times New Roman" pitchFamily="18" charset="0"/>
                <a:cs typeface="Times New Roman" pitchFamily="18" charset="0"/>
              </a:rPr>
              <a:t>8. Экспертная деятельность.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000" y="1841368"/>
            <a:ext cx="3420000" cy="45505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000" y="1898627"/>
            <a:ext cx="3240000" cy="449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75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438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kern="0" dirty="0">
                <a:cs typeface="Times New Roman" pitchFamily="18" charset="0"/>
              </a:rPr>
              <a:t>9. Общественно – педагогическая активность педагога: участие в комиссиях, педагогических сообществах, в жюри конкурсов.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000" y="2026897"/>
            <a:ext cx="3308794" cy="43424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247" y="2034000"/>
            <a:ext cx="3216689" cy="4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08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kern="0" cap="small" dirty="0">
                <a:cs typeface="Times New Roman" pitchFamily="18" charset="0"/>
              </a:rPr>
              <a:t>10.Реализация регионального компонента в образовательном процессе.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000" y="1830118"/>
            <a:ext cx="3464999" cy="46158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48812"/>
            <a:ext cx="3510000" cy="459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00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28875"/>
          </a:xfrm>
        </p:spPr>
        <p:txBody>
          <a:bodyPr>
            <a:normAutofit/>
          </a:bodyPr>
          <a:lstStyle/>
          <a:p>
            <a:pPr algn="ctr"/>
            <a:r>
              <a:rPr lang="ru-RU" sz="3200" b="1" kern="0" cap="small" dirty="0">
                <a:cs typeface="Times New Roman" pitchFamily="18" charset="0"/>
              </a:rPr>
              <a:t>11. Участие педагога в профессиональных </a:t>
            </a:r>
            <a:r>
              <a:rPr lang="ru-RU" sz="3200" b="1" kern="0" cap="small" dirty="0" smtClean="0">
                <a:cs typeface="Times New Roman" pitchFamily="18" charset="0"/>
              </a:rPr>
              <a:t>конкурсах.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000" y="1955630"/>
            <a:ext cx="3285000" cy="4365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000" y="1838031"/>
            <a:ext cx="3506716" cy="448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40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62831F4-2FD4-4876-BA0C-2C24EA34A8CF}"/>
              </a:ext>
            </a:extLst>
          </p:cNvPr>
          <p:cNvSpPr txBox="1"/>
          <p:nvPr/>
        </p:nvSpPr>
        <p:spPr>
          <a:xfrm>
            <a:off x="3850741" y="3008413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2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0" y="319993"/>
            <a:ext cx="5130000" cy="63001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000" y="319993"/>
            <a:ext cx="4950000" cy="630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28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62831F4-2FD4-4876-BA0C-2C24EA34A8CF}"/>
              </a:ext>
            </a:extLst>
          </p:cNvPr>
          <p:cNvSpPr txBox="1"/>
          <p:nvPr/>
        </p:nvSpPr>
        <p:spPr>
          <a:xfrm>
            <a:off x="3850741" y="3008413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2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000" y="791201"/>
            <a:ext cx="3870000" cy="53577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214" y="889429"/>
            <a:ext cx="3782917" cy="4910831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01" y="803027"/>
            <a:ext cx="3649740" cy="510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7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18875"/>
          </a:xfrm>
        </p:spPr>
        <p:txBody>
          <a:bodyPr>
            <a:normAutofit/>
          </a:bodyPr>
          <a:lstStyle/>
          <a:p>
            <a:pPr algn="ctr"/>
            <a:r>
              <a:rPr lang="ru-RU" sz="2800" b="1" kern="0" cap="small" dirty="0">
                <a:latin typeface="Times New Roman" pitchFamily="18" charset="0"/>
                <a:cs typeface="Times New Roman" pitchFamily="18" charset="0"/>
              </a:rPr>
              <a:t>1.Наличие авторских программ, методических пособий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000" y="1907958"/>
            <a:ext cx="3385121" cy="45403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000" y="1975330"/>
            <a:ext cx="3243077" cy="44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50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ru-RU" sz="4000" b="1" dirty="0"/>
              <a:t>12. Наставничество.</a:t>
            </a:r>
            <a:endParaRPr lang="ru-RU" sz="4000" dirty="0"/>
          </a:p>
        </p:txBody>
      </p:sp>
      <p:pic>
        <p:nvPicPr>
          <p:cNvPr id="3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500" y="1927424"/>
            <a:ext cx="3532500" cy="44715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000" y="1920708"/>
            <a:ext cx="3150000" cy="44782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46" y="1920708"/>
            <a:ext cx="3526154" cy="447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26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>
                <a:cs typeface="Times New Roman" pitchFamily="18" charset="0"/>
              </a:rPr>
              <a:t>13. Награды и поощрения.</a:t>
            </a:r>
            <a:endParaRPr lang="ru-RU" sz="4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643" y="1974492"/>
            <a:ext cx="2934157" cy="4427388"/>
          </a:xfrm>
          <a:prstGeom prst="rect">
            <a:avLst/>
          </a:prstGeom>
        </p:spPr>
      </p:pic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000" y="1974492"/>
            <a:ext cx="3158936" cy="43513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43" y="1904305"/>
            <a:ext cx="3195000" cy="452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55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62831F4-2FD4-4876-BA0C-2C24EA34A8CF}"/>
              </a:ext>
            </a:extLst>
          </p:cNvPr>
          <p:cNvSpPr txBox="1"/>
          <p:nvPr/>
        </p:nvSpPr>
        <p:spPr>
          <a:xfrm>
            <a:off x="3850741" y="3008413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2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50" y="1048327"/>
            <a:ext cx="3819593" cy="5344341"/>
          </a:xfrm>
          <a:prstGeom prst="rect">
            <a:avLst/>
          </a:prstGeom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082" y="1028549"/>
            <a:ext cx="3780000" cy="53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7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5">
            <a:extLst>
              <a:ext uri="{FF2B5EF4-FFF2-40B4-BE49-F238E27FC236}">
                <a16:creationId xmlns="" xmlns:a16="http://schemas.microsoft.com/office/drawing/2014/main" id="{AEC55727-BA37-4438-8ACD-551E0CC2D3B6}"/>
              </a:ext>
            </a:extLst>
          </p:cNvPr>
          <p:cNvSpPr txBox="1">
            <a:spLocks/>
          </p:cNvSpPr>
          <p:nvPr/>
        </p:nvSpPr>
        <p:spPr>
          <a:xfrm>
            <a:off x="3126000" y="3069000"/>
            <a:ext cx="6300000" cy="740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>СПАСИБО   ЗА    ВНИМАНИЕ !</a:t>
            </a:r>
            <a:endParaRPr lang="ru-RU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81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62831F4-2FD4-4876-BA0C-2C24EA34A8CF}"/>
              </a:ext>
            </a:extLst>
          </p:cNvPr>
          <p:cNvSpPr txBox="1"/>
          <p:nvPr/>
        </p:nvSpPr>
        <p:spPr>
          <a:xfrm>
            <a:off x="3850741" y="3008413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2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109" y="1447220"/>
            <a:ext cx="3456673" cy="48907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000" y="1447220"/>
            <a:ext cx="3423678" cy="48440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29" y="1455052"/>
            <a:ext cx="3276462" cy="463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40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ru-RU" sz="2800" b="1" kern="0" cap="small" dirty="0"/>
              <a:t>2. Организация партнерского взаимодействия с родителями для решения воспитательных и образовательных задач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000" y="1897742"/>
            <a:ext cx="3281780" cy="45172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000" y="1891085"/>
            <a:ext cx="3281780" cy="451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6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6000" y="549000"/>
            <a:ext cx="10515600" cy="10388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cs typeface="Times New Roman" pitchFamily="18" charset="0"/>
              </a:rPr>
              <a:t>3. Участие в инновационной (экспериментальной) деятельности.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000" y="1570965"/>
            <a:ext cx="3690000" cy="51051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073" y="1560818"/>
            <a:ext cx="3711927" cy="514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03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62831F4-2FD4-4876-BA0C-2C24EA34A8CF}"/>
              </a:ext>
            </a:extLst>
          </p:cNvPr>
          <p:cNvSpPr txBox="1"/>
          <p:nvPr/>
        </p:nvSpPr>
        <p:spPr>
          <a:xfrm>
            <a:off x="3850741" y="3008413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2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7" name="Рисунок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36000" y="446749"/>
            <a:ext cx="4305256" cy="5656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000" y="446749"/>
            <a:ext cx="4320000" cy="605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5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62831F4-2FD4-4876-BA0C-2C24EA34A8CF}"/>
              </a:ext>
            </a:extLst>
          </p:cNvPr>
          <p:cNvSpPr txBox="1"/>
          <p:nvPr/>
        </p:nvSpPr>
        <p:spPr>
          <a:xfrm>
            <a:off x="3850741" y="3008413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2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3750" t="11578" r="16096" b="14561"/>
          <a:stretch>
            <a:fillRect/>
          </a:stretch>
        </p:blipFill>
        <p:spPr bwMode="auto">
          <a:xfrm>
            <a:off x="472244" y="633746"/>
            <a:ext cx="4363755" cy="594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8053" t="14386" r="9557" b="20526"/>
          <a:stretch>
            <a:fillRect/>
          </a:stretch>
        </p:blipFill>
        <p:spPr bwMode="auto">
          <a:xfrm>
            <a:off x="4855672" y="1038229"/>
            <a:ext cx="6415327" cy="4902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8038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1" y="459001"/>
            <a:ext cx="3984770" cy="540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723" y="662729"/>
            <a:ext cx="3959801" cy="55341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000" y="639582"/>
            <a:ext cx="4022759" cy="555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29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279</Words>
  <Application>Microsoft Office PowerPoint</Application>
  <PresentationFormat>Широкоэкранный</PresentationFormat>
  <Paragraphs>48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Times New Roman</vt:lpstr>
      <vt:lpstr>Тема Office</vt:lpstr>
      <vt:lpstr>МИНИСТЕРСТВО ОБРАЗОВАНИЯ РЕСПУБЛИКИ МОРДОВИЯ</vt:lpstr>
      <vt:lpstr>ПРЕДСТАВЛЕНИЕ ИННОВАЦИОННОГО ПЕДАГОГИЧЕСКОГО ОПЫТА НА САЙТЕ МАДОУ «Центр развития ребёнка №14»</vt:lpstr>
      <vt:lpstr>1.Наличие авторских программ, методических пособий</vt:lpstr>
      <vt:lpstr>Презентация PowerPoint</vt:lpstr>
      <vt:lpstr>2. Организация партнерского взаимодействия с родителями для решения воспитательных и образовательных задач</vt:lpstr>
      <vt:lpstr>3. Участие в инновационной (экспериментальной) деятельности.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4. Результаты участия воспитанников в: конкурсах; выставках;  турнирах; соревнованиях; акциях; фестивалях.</vt:lpstr>
      <vt:lpstr>Презентация PowerPoint</vt:lpstr>
      <vt:lpstr>Презентация PowerPoint</vt:lpstr>
      <vt:lpstr>Презентация PowerPoint</vt:lpstr>
      <vt:lpstr>Презентация PowerPoint</vt:lpstr>
      <vt:lpstr>5. Наличие публикаций</vt:lpstr>
      <vt:lpstr>Презентация PowerPoint</vt:lpstr>
      <vt:lpstr>Презентация PowerPoint</vt:lpstr>
      <vt:lpstr>Презентация PowerPoint</vt:lpstr>
      <vt:lpstr>6. Выступления на заседаниях методических советов, научно – практических конференциях, педагогических чтениях, семинарах, секциях, форумах, радиопередачах (очно).</vt:lpstr>
      <vt:lpstr>Презентация PowerPoint</vt:lpstr>
      <vt:lpstr>7. Проведение открытых занятий,  мастер – классов, мероприятий</vt:lpstr>
      <vt:lpstr>8. Экспертная деятельность.</vt:lpstr>
      <vt:lpstr>9. Общественно – педагогическая активность педагога: участие в комиссиях, педагогических сообществах, в жюри конкурсов. </vt:lpstr>
      <vt:lpstr>10.Реализация регионального компонента в образовательном процессе.</vt:lpstr>
      <vt:lpstr>11. Участие педагога в профессиональных конкурсах.</vt:lpstr>
      <vt:lpstr>Презентация PowerPoint</vt:lpstr>
      <vt:lpstr>Презентация PowerPoint</vt:lpstr>
      <vt:lpstr>12. Наставничество.</vt:lpstr>
      <vt:lpstr>13. Награды и поощрения.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Лукина</dc:creator>
  <cp:lastModifiedBy>USER</cp:lastModifiedBy>
  <cp:revision>34</cp:revision>
  <dcterms:created xsi:type="dcterms:W3CDTF">2020-11-01T12:52:57Z</dcterms:created>
  <dcterms:modified xsi:type="dcterms:W3CDTF">2023-02-22T08:38:55Z</dcterms:modified>
</cp:coreProperties>
</file>