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9" r:id="rId9"/>
    <p:sldId id="283" r:id="rId10"/>
    <p:sldId id="284" r:id="rId11"/>
    <p:sldId id="260" r:id="rId12"/>
    <p:sldId id="290" r:id="rId13"/>
    <p:sldId id="268" r:id="rId14"/>
    <p:sldId id="271" r:id="rId15"/>
    <p:sldId id="262" r:id="rId16"/>
    <p:sldId id="264" r:id="rId17"/>
    <p:sldId id="269" r:id="rId18"/>
    <p:sldId id="287" r:id="rId19"/>
    <p:sldId id="285" r:id="rId20"/>
    <p:sldId id="267" r:id="rId21"/>
    <p:sldId id="275" r:id="rId22"/>
    <p:sldId id="286" r:id="rId23"/>
    <p:sldId id="274" r:id="rId24"/>
    <p:sldId id="291" r:id="rId25"/>
    <p:sldId id="27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FF0066"/>
    <a:srgbClr val="0057D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>
        <p:scale>
          <a:sx n="72" d="100"/>
          <a:sy n="72" d="100"/>
        </p:scale>
        <p:origin x="-136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ABFA7-F0B4-4DD7-99A2-21085085509F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DB660-D14F-456A-B89B-6F85D0831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84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DB660-D14F-456A-B89B-6F85D0831B5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24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DB660-D14F-456A-B89B-6F85D0831B5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617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Изучение российской символики: дидактическая игра «Собери флаг» -воспитание</a:t>
            </a:r>
            <a:r>
              <a:rPr lang="ru-RU" sz="1800" baseline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гордости за своё отечество.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DB660-D14F-456A-B89B-6F85D0831B5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96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DB660-D14F-456A-B89B-6F85D0831B5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885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DB660-D14F-456A-B89B-6F85D0831B5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022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DB660-D14F-456A-B89B-6F85D0831B5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779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Стенд «Бессмертен тот, кто Отечество</a:t>
            </a:r>
            <a:r>
              <a:rPr lang="ru-RU" baseline="0" dirty="0" smtClean="0"/>
              <a:t> спас». Участники ВОВ – наши отцы, деды и прадеды.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DB660-D14F-456A-B89B-6F85D0831B5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621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DB660-D14F-456A-B89B-6F85D0831B5C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40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grpSp>
        <p:nvGrpSpPr>
          <p:cNvPr id="17" name="Группа 1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18" name="Рисунок 17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9" name="Рисунок 18" descr="zoloto_pletenie_fon_1920x1200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0" y="0"/>
              <a:ext cx="1259632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26" name="Рисунок 25" descr="0_720a0_e205f838_XL.pn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611560" y="4437112"/>
              <a:ext cx="3744416" cy="23042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7" name="Рисунок 26" descr="0_dd10e_c5309bdf_XL (2)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380312" y="116632"/>
              <a:ext cx="1579242" cy="8291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8" name="Группа 14"/>
            <p:cNvGrpSpPr/>
            <p:nvPr/>
          </p:nvGrpSpPr>
          <p:grpSpPr>
            <a:xfrm>
              <a:off x="467544" y="332656"/>
              <a:ext cx="2640294" cy="1584176"/>
              <a:chOff x="467544" y="332656"/>
              <a:chExt cx="2640294" cy="1584176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827584" y="476672"/>
                <a:ext cx="1440160" cy="7920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0" name="Рисунок 29" descr="c124754cc721.jpg"/>
              <p:cNvPicPr>
                <a:picLocks noChangeAspect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67544" y="332656"/>
                <a:ext cx="2640294" cy="158417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2312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070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0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090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081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827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893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0" name="Рисунок 9" descr="0_7db68_f430077f_XL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51520" y="4932305"/>
              <a:ext cx="2121528" cy="1925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7670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0" name="Рисунок 9" descr="0_7db68_f430077f_XL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51520" y="4932305"/>
              <a:ext cx="2121528" cy="1925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852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0" name="Рисунок 9" descr="0_7db68_f430077f_XL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51520" y="4932305"/>
              <a:ext cx="2121528" cy="1925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4257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0" name="Рисунок 9" descr="0_7db68_f430077f_XL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51520" y="4932305"/>
              <a:ext cx="2121528" cy="1925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6262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9" name="Рисунок 8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1" name="Рисунок 10" descr="0_7db68_f430077f_XL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51520" y="4932305"/>
              <a:ext cx="2121528" cy="1925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4243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11" name="Рисунок 10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2" name="Рисунок 11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3" name="Рисунок 12" descr="0_7db68_f430077f_XL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51520" y="4932305"/>
              <a:ext cx="2121528" cy="1925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9821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7" name="Рисунок 6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8" name="Рисунок 7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9" name="Рисунок 8" descr="0_7db68_f430077f_XL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51520" y="4932305"/>
              <a:ext cx="2121528" cy="1925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2179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6" name="Рисунок 5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7" name="Рисунок 6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8" name="Рисунок 7" descr="0_7db68_f430077f_XL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51520" y="4932305"/>
              <a:ext cx="2121528" cy="1925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6648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9" name="Рисунок 8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1" name="Рисунок 10" descr="0_7db68_f430077f_XL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51520" y="4932305"/>
              <a:ext cx="2121528" cy="1925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9992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9" name="Рисунок 8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1" name="Рисунок 10" descr="0_7db68_f430077f_XL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51520" y="4932305"/>
              <a:ext cx="2121528" cy="1925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5019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24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207815">
            <a:off x="596704" y="743443"/>
            <a:ext cx="493894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400" b="1" dirty="0" smtClean="0"/>
              <a:t>Познавательно-творческий проект в средней группе: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 </a:t>
            </a:r>
            <a:r>
              <a:rPr lang="ru-RU" sz="2800" b="1" dirty="0" smtClean="0"/>
              <a:t>«Поклонимся великим тем годам»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       </a:t>
            </a:r>
            <a:endParaRPr lang="ru-RU" sz="3200" b="1" dirty="0"/>
          </a:p>
          <a:p>
            <a:pPr algn="ctr"/>
            <a:r>
              <a:rPr lang="ru-RU" b="1" dirty="0"/>
              <a:t>                                    </a:t>
            </a:r>
            <a:r>
              <a:rPr lang="ru-RU" dirty="0"/>
              <a:t>МБДОУ </a:t>
            </a:r>
            <a:r>
              <a:rPr lang="ru-RU" dirty="0" err="1"/>
              <a:t>Большеигнатовский</a:t>
            </a:r>
            <a:endParaRPr lang="ru-RU" dirty="0"/>
          </a:p>
          <a:p>
            <a:pPr algn="ctr"/>
            <a:r>
              <a:rPr lang="ru-RU" dirty="0" smtClean="0"/>
              <a:t>                                                           детский </a:t>
            </a:r>
            <a:r>
              <a:rPr lang="ru-RU" dirty="0"/>
              <a:t>сад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                                   </a:t>
            </a:r>
            <a:r>
              <a:rPr lang="ru-RU" dirty="0" err="1" smtClean="0"/>
              <a:t>комбинированногот</a:t>
            </a:r>
            <a:r>
              <a:rPr lang="ru-RU" dirty="0" smtClean="0"/>
              <a:t> </a:t>
            </a:r>
            <a:r>
              <a:rPr lang="ru-RU" dirty="0"/>
              <a:t>вида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                                        Выполнила  воспитатель:</a:t>
            </a:r>
          </a:p>
          <a:p>
            <a:pPr algn="ctr"/>
            <a:r>
              <a:rPr lang="ru-RU" dirty="0" smtClean="0"/>
              <a:t>                                              </a:t>
            </a:r>
            <a:r>
              <a:rPr lang="ru-RU" dirty="0" err="1" smtClean="0"/>
              <a:t>Кистанова</a:t>
            </a:r>
            <a:r>
              <a:rPr lang="ru-RU" dirty="0" smtClean="0"/>
              <a:t> </a:t>
            </a:r>
            <a:r>
              <a:rPr lang="ru-RU" dirty="0"/>
              <a:t>А.В.</a:t>
            </a:r>
          </a:p>
          <a:p>
            <a:endParaRPr lang="ru-RU" dirty="0"/>
          </a:p>
          <a:p>
            <a:pPr algn="ctr"/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66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7500" y="165100"/>
            <a:ext cx="6996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Воспитанники средней группы ознакомились с коллекцией медалей, которые вручались во время и после ВОВ, а также с </a:t>
            </a:r>
            <a:r>
              <a:rPr lang="ru-RU" dirty="0" err="1" smtClean="0"/>
              <a:t>Большеигнатовцами</a:t>
            </a:r>
            <a:r>
              <a:rPr lang="ru-RU" dirty="0" smtClean="0"/>
              <a:t>, участвовавшими в войне.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74569"/>
            <a:ext cx="3435846" cy="45811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1138436"/>
            <a:ext cx="2715469" cy="36206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48748"/>
            <a:ext cx="264629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6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3" r="27536" b="350"/>
          <a:stretch/>
        </p:blipFill>
        <p:spPr>
          <a:xfrm>
            <a:off x="0" y="10750"/>
            <a:ext cx="3744416" cy="30816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25"/>
          <a:stretch/>
        </p:blipFill>
        <p:spPr>
          <a:xfrm>
            <a:off x="5563655" y="119404"/>
            <a:ext cx="3508131" cy="3240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0097" r="39275"/>
          <a:stretch/>
        </p:blipFill>
        <p:spPr>
          <a:xfrm>
            <a:off x="2257175" y="3094287"/>
            <a:ext cx="3263146" cy="36950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21924" y="825285"/>
            <a:ext cx="19983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Чтение</a:t>
            </a:r>
          </a:p>
          <a:p>
            <a:r>
              <a:rPr lang="ru-RU" b="1" dirty="0" smtClean="0"/>
              <a:t> </a:t>
            </a:r>
            <a:r>
              <a:rPr lang="ru-RU" b="1" dirty="0"/>
              <a:t>художественной </a:t>
            </a:r>
            <a:endParaRPr lang="ru-RU" b="1" dirty="0" smtClean="0"/>
          </a:p>
          <a:p>
            <a:r>
              <a:rPr lang="ru-RU" b="1" dirty="0"/>
              <a:t>л</a:t>
            </a:r>
            <a:r>
              <a:rPr lang="ru-RU" b="1" dirty="0" smtClean="0"/>
              <a:t>итературой</a:t>
            </a:r>
          </a:p>
          <a:p>
            <a:r>
              <a:rPr lang="ru-RU" b="1" dirty="0" smtClean="0"/>
              <a:t> по теме.</a:t>
            </a:r>
            <a:endParaRPr lang="ru-RU" dirty="0"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094287"/>
            <a:ext cx="22322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Беседы </a:t>
            </a:r>
            <a:r>
              <a:rPr lang="ru-RU" b="1" dirty="0"/>
              <a:t>:</a:t>
            </a:r>
            <a:r>
              <a:rPr lang="ru-RU" dirty="0" smtClean="0"/>
              <a:t>Города-герои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Город-герой Ленинград».</a:t>
            </a:r>
          </a:p>
          <a:p>
            <a:r>
              <a:rPr lang="ru-RU" dirty="0"/>
              <a:t>«Защитники отечества».</a:t>
            </a:r>
          </a:p>
          <a:p>
            <a:r>
              <a:rPr lang="ru-RU" dirty="0"/>
              <a:t>«Как хорошо, если мир на земле».</a:t>
            </a:r>
          </a:p>
          <a:p>
            <a:r>
              <a:rPr lang="ru-RU" dirty="0"/>
              <a:t>«Что я видел?» - рассказы детей о праздновании 9 Мая.</a:t>
            </a:r>
          </a:p>
          <a:p>
            <a:r>
              <a:rPr lang="ru-RU" b="1" dirty="0" smtClean="0"/>
              <a:t>.</a:t>
            </a:r>
            <a:endParaRPr lang="ru-RU" dirty="0"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33544" y="3339402"/>
            <a:ext cx="31683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Е. </a:t>
            </a:r>
            <a:r>
              <a:rPr lang="ru-RU" dirty="0" err="1"/>
              <a:t>Благина</a:t>
            </a:r>
            <a:r>
              <a:rPr lang="ru-RU" dirty="0"/>
              <a:t> «Шинель»; </a:t>
            </a:r>
            <a:br>
              <a:rPr lang="ru-RU" dirty="0"/>
            </a:br>
            <a:r>
              <a:rPr lang="ru-RU" dirty="0"/>
              <a:t>•чтение глав из книги С. </a:t>
            </a:r>
            <a:r>
              <a:rPr lang="ru-RU" dirty="0" err="1"/>
              <a:t>Баруздина</a:t>
            </a:r>
            <a:r>
              <a:rPr lang="ru-RU" dirty="0"/>
              <a:t> «Шел по улице солдат»; </a:t>
            </a:r>
            <a:br>
              <a:rPr lang="ru-RU" dirty="0"/>
            </a:br>
            <a:r>
              <a:rPr lang="ru-RU" dirty="0"/>
              <a:t>•Н. </a:t>
            </a:r>
            <a:r>
              <a:rPr lang="ru-RU" dirty="0" err="1"/>
              <a:t>Дилакторская</a:t>
            </a:r>
            <a:r>
              <a:rPr lang="ru-RU" dirty="0"/>
              <a:t> «Почему маму прозвали Гришкой»;</a:t>
            </a:r>
            <a:br>
              <a:rPr lang="ru-RU" dirty="0"/>
            </a:br>
            <a:r>
              <a:rPr lang="ru-RU" dirty="0"/>
              <a:t>•А. Митяев «Землянка»; «Почему армия родная?» </a:t>
            </a:r>
            <a:br>
              <a:rPr lang="ru-RU" dirty="0"/>
            </a:br>
            <a:r>
              <a:rPr lang="ru-RU" dirty="0"/>
              <a:t>•Л. Кассиль из книги «Твои защитники».</a:t>
            </a:r>
          </a:p>
          <a:p>
            <a:r>
              <a:rPr lang="ru-RU" dirty="0"/>
              <a:t>- загадывание загадок на военную тематику;</a:t>
            </a:r>
            <a:br>
              <a:rPr lang="ru-RU" dirty="0"/>
            </a:br>
            <a:endParaRPr lang="ru-RU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43601"/>
            <a:ext cx="5692863" cy="400110"/>
          </a:xfrm>
          <a:prstGeom prst="rect">
            <a:avLst/>
          </a:prstGeom>
          <a:noFill/>
          <a:ln>
            <a:solidFill>
              <a:srgbClr val="0057D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57D6"/>
                </a:solidFill>
                <a:latin typeface="Times New Roman" pitchFamily="18" charset="0"/>
                <a:cs typeface="Times New Roman" pitchFamily="18" charset="0"/>
              </a:rPr>
              <a:t>Беседы с использованием ИКТ.</a:t>
            </a:r>
            <a:endParaRPr lang="ru-RU" sz="2000" b="1" dirty="0">
              <a:solidFill>
                <a:srgbClr val="0057D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0" y="543711"/>
            <a:ext cx="4211960" cy="31589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6" r="13909"/>
          <a:stretch/>
        </p:blipFill>
        <p:spPr>
          <a:xfrm>
            <a:off x="5534743" y="565482"/>
            <a:ext cx="2656446" cy="25695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168" y="3290123"/>
            <a:ext cx="4764021" cy="3573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3827521"/>
            <a:ext cx="2105980" cy="1938992"/>
          </a:xfrm>
          <a:prstGeom prst="rect">
            <a:avLst/>
          </a:prstGeom>
          <a:noFill/>
          <a:ln>
            <a:solidFill>
              <a:srgbClr val="0057D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«Солдат – победитель»</a:t>
            </a:r>
            <a:br>
              <a:rPr lang="ru-RU" sz="2000" dirty="0"/>
            </a:br>
            <a:r>
              <a:rPr lang="ru-RU" sz="2000" dirty="0"/>
              <a:t> «Что такое героизм?»</a:t>
            </a:r>
            <a:br>
              <a:rPr lang="ru-RU" sz="2000" dirty="0"/>
            </a:br>
            <a:r>
              <a:rPr lang="ru-RU" sz="2000" dirty="0"/>
              <a:t> «Москва – город герой»</a:t>
            </a:r>
            <a:endParaRPr lang="ru-RU" sz="2000" b="1" dirty="0">
              <a:solidFill>
                <a:srgbClr val="0057D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41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" t="16038"/>
          <a:stretch/>
        </p:blipFill>
        <p:spPr>
          <a:xfrm>
            <a:off x="179511" y="1346269"/>
            <a:ext cx="5448263" cy="38610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0" t="33001" b="11548"/>
          <a:stretch/>
        </p:blipFill>
        <p:spPr>
          <a:xfrm>
            <a:off x="5364088" y="348816"/>
            <a:ext cx="3477480" cy="2927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949" y="2767236"/>
            <a:ext cx="2643758" cy="35250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565426" y="313871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Изготовление атрибутов</a:t>
            </a:r>
          </a:p>
          <a:p>
            <a:pPr algn="ctr"/>
            <a:r>
              <a:rPr lang="ru-RU" b="1" dirty="0" smtClean="0"/>
              <a:t> к тематическому празднику.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49" y="1499612"/>
            <a:ext cx="1428750" cy="1485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295"/>
            <a:ext cx="3563888" cy="2672916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67257"/>
            <a:ext cx="4067932" cy="37586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1" y="3582114"/>
            <a:ext cx="3371867" cy="2528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2040" y="342295"/>
            <a:ext cx="44898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страной своей гордимся,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Знаем точно мы с тобой: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российский флаг, конечно,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Бело-красно-голубой!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94825" y="2242562"/>
            <a:ext cx="2453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Дидактическая игра.</a:t>
            </a:r>
            <a:endParaRPr lang="ru-RU" dirty="0"/>
          </a:p>
          <a:p>
            <a:r>
              <a:rPr lang="ru-RU" dirty="0"/>
              <a:t>«Собери флаг»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48766" y="5804312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«Благодарим солдаты Вас за жизнь, за детство и весну. За тишину, за мирный дом, за мир , в котором мы живём!»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6" y="692696"/>
            <a:ext cx="4765616" cy="35742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201" y="1700808"/>
            <a:ext cx="4086671" cy="4103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69146" y="692696"/>
            <a:ext cx="2976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Экскурсия на памятник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84168" y="298337"/>
            <a:ext cx="27363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Поклонимся великим тем годам, тем славным командирам и бойцам. И маршалам страны и рядовым. Поклонимся всем мёртвым и живым. Всем тем, которых забывать нельзя. Поклонимся, поклонимся, друзья! Всем миром, всем народом, всей землёй. Поклонимся за тот великий бой!»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7998"/>
            <a:ext cx="5460099" cy="4095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ект патриот 0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7584" y="596767"/>
            <a:ext cx="3786214" cy="28396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проект патриот 00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6314" y="571480"/>
            <a:ext cx="3714744" cy="2786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проект патриот 00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28662" y="3786190"/>
            <a:ext cx="3238491" cy="2428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проект патриот 00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427984" y="3439734"/>
            <a:ext cx="4214842" cy="3161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894748" y="165870"/>
            <a:ext cx="511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Выставка детских рисунков «Победный май»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971550"/>
            <a:ext cx="7645400" cy="4914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393868"/>
            <a:ext cx="651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Работы изготовленные детьми с родителями.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1532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64"/>
          <a:stretch/>
        </p:blipFill>
        <p:spPr>
          <a:xfrm>
            <a:off x="179512" y="260648"/>
            <a:ext cx="5143500" cy="50225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6"/>
          <a:stretch/>
        </p:blipFill>
        <p:spPr>
          <a:xfrm>
            <a:off x="4716016" y="1484784"/>
            <a:ext cx="4155926" cy="4711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6217" y="5373216"/>
            <a:ext cx="3289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9 мая 2019г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 Большое Игнатово.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фото дети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средней группы.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98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200" y="609600"/>
            <a:ext cx="7975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Актуальность проекта.</a:t>
            </a:r>
          </a:p>
          <a:p>
            <a:r>
              <a:rPr lang="ru-RU" dirty="0" smtClean="0"/>
              <a:t>   Патриотическое воспитание дошкольников – актуальная проблема в условиях современной России. Изменилась не только жизнь, но и мы сами.  В течение последних десятилетий радикально переосмыслено само понятие патриотического воспитания дошкольников, его  содержание, цели и задачи.     </a:t>
            </a:r>
          </a:p>
          <a:p>
            <a:r>
              <a:rPr lang="ru-RU" dirty="0"/>
              <a:t> </a:t>
            </a:r>
            <a:r>
              <a:rPr lang="ru-RU" dirty="0" smtClean="0"/>
              <a:t>  Чувство любви к Родине – это одно из самых сильных чувств, без него человек ущербен, не ощущает своих корней. А почувствует ли он привязанность к родной земле или отдалится от нее, это уже зависит от обстоятельств жизни и воспитания. Поэтому важно, чтобы ребенок уже в дошкольном возрасте почувствовал личную ответственность за родную землю и ее будущее. </a:t>
            </a:r>
          </a:p>
          <a:p>
            <a:r>
              <a:rPr lang="ru-RU" dirty="0" smtClean="0"/>
              <a:t>   У В.П. Астафьева есть замечательные слова: </a:t>
            </a:r>
            <a:r>
              <a:rPr lang="ru-RU" i="1" dirty="0" smtClean="0"/>
              <a:t>«Если у человека нет матери, нет отца, но есть Родина - он ещё не сирота. Всё проходит: любовь, горечь утрат, даже боль от ран проходит, но никогда - никогда не проходит и не гаснет тоска по Родине...».</a:t>
            </a:r>
          </a:p>
          <a:p>
            <a:pPr algn="r"/>
            <a:r>
              <a:rPr lang="ru-RU" i="1" dirty="0"/>
              <a:t> </a:t>
            </a:r>
            <a:r>
              <a:rPr lang="ru-RU" i="1" dirty="0" smtClean="0"/>
              <a:t> Тема Великой Отечественной войны чрезвычайно актуальна в современном обществе, способствует объединению, сплочению нашего народа. День Победы близок и понятен детям дошкольного возраста, потому что реализует достаточно простую, ясную идею, известную им по сказкам, – идею противостояния добра и зла и финальной победы добра.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734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45833" y="4797152"/>
            <a:ext cx="38164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«Не забудут тех героев, что лежат в земле сырой. Жизнь отдав на поле боя: за народ, за нас с тобой» </a:t>
            </a:r>
          </a:p>
          <a:p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" r="10994" b="68825"/>
          <a:stretch/>
        </p:blipFill>
        <p:spPr>
          <a:xfrm>
            <a:off x="674487" y="1124744"/>
            <a:ext cx="7742692" cy="33843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9409" y="4945687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Бессмертный полк с. Большое Игнатово 2019г</a:t>
            </a:r>
          </a:p>
          <a:p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328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357166"/>
            <a:ext cx="8358246" cy="4143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357290" y="4857760"/>
            <a:ext cx="688711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Итогом проделанной работы стал стенд «Бессмертен  тот, кто Отечество спас», где мы собрали семейные реликвии  и воспоминания из домашних архивов.</a:t>
            </a:r>
          </a:p>
          <a:p>
            <a:pPr algn="ctr"/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72457" y="220251"/>
            <a:ext cx="7858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9 мая !! </a:t>
            </a: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Большое Игнатово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«Никто не забыт, ничто не забыто»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23" y="1067018"/>
            <a:ext cx="4137993" cy="31034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221088"/>
            <a:ext cx="3657939" cy="27434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16" y="1556792"/>
            <a:ext cx="4536504" cy="392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9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115616" y="256242"/>
            <a:ext cx="7272808" cy="62786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Результативность и эффективность проекта: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1.Повышен уровень осведомлённости старших дошкольников и их родителей об истории человечества через знакомство с легендарным прошлым  России в период Великой Отечественной войны.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2.Дети знакомы с основными датами ВОВ.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3.Ребята имеют представления о военной технике, о родах войск армии в годы ВОВ.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4.Дети знакомы с произведениями поэтов, писателей и художников на военную тематику.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5.Дети владеют  расширенным словарным запасом на тему «9 Мая – День Победы».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6.Дети имеют представление об истории памятных мест родной страны,  родного города и посёлка.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7.Умеют ориентироваться в исторических событиях нашей Родины и в ленте времени.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8.Дети толерантны, испытывают уважение к защитникам Родины и чувство гордости за свой народ.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9.Создавая стенд, дети узнали о ВОВ, о их подвигах. Они гордятся тем, что среди них есть родные люди и земляки.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Родители: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Активные и заинтересованные участники проекта, ориентированы на развитие у ребёнка потребности к познанию, общению с взрослыми и сверстниками, через совместную исследовательскую проектную деятельность.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позволит вырастить грамотное и всесторонне образованное поколение на благо Родины и повысит уровень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патриотического потенциала детей.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4" r="5507"/>
          <a:stretch/>
        </p:blipFill>
        <p:spPr>
          <a:xfrm>
            <a:off x="971600" y="1196752"/>
            <a:ext cx="7272808" cy="47239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5616" y="272270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3333FF"/>
                </a:solidFill>
              </a:rPr>
              <a:t>Как хорошо, что нет войны, что светит солнце в небесах… за </a:t>
            </a:r>
            <a:r>
              <a:rPr lang="ru-RU" b="1" i="1" dirty="0" smtClean="0">
                <a:solidFill>
                  <a:srgbClr val="3333FF"/>
                </a:solidFill>
              </a:rPr>
              <a:t>всё </a:t>
            </a:r>
            <a:r>
              <a:rPr lang="ru-RU" b="1" i="1" dirty="0">
                <a:solidFill>
                  <a:srgbClr val="3333FF"/>
                </a:solidFill>
              </a:rPr>
              <a:t>героям фронтовым «спасибо» нужно нам сказать!</a:t>
            </a:r>
          </a:p>
        </p:txBody>
      </p:sp>
    </p:spTree>
    <p:extLst>
      <p:ext uri="{BB962C8B-B14F-4D97-AF65-F5344CB8AC3E}">
        <p14:creationId xmlns:p14="http://schemas.microsoft.com/office/powerpoint/2010/main" val="233280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17" y="404664"/>
            <a:ext cx="7092280" cy="49319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5749129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Спасибо вам, что мы войны не знали</a:t>
            </a:r>
            <a:r>
              <a:rPr lang="ru-RU" sz="3200" b="1" i="1" dirty="0">
                <a:solidFill>
                  <a:srgbClr val="3333FF"/>
                </a:solidFill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23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4800" y="787400"/>
            <a:ext cx="58801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/>
              <a:t>Вид, тип проекта</a:t>
            </a:r>
            <a:r>
              <a:rPr lang="ru-RU" dirty="0" smtClean="0"/>
              <a:t>: краткосрочный, творческий</a:t>
            </a:r>
          </a:p>
          <a:p>
            <a:r>
              <a:rPr lang="ru-RU" b="1" i="1" u="sng" dirty="0" smtClean="0"/>
              <a:t>Участники проекта:</a:t>
            </a:r>
          </a:p>
          <a:p>
            <a:r>
              <a:rPr lang="ru-RU" dirty="0" smtClean="0"/>
              <a:t>•дети средней  группы;</a:t>
            </a:r>
          </a:p>
          <a:p>
            <a:r>
              <a:rPr lang="ru-RU" dirty="0" smtClean="0"/>
              <a:t>•воспитатель </a:t>
            </a:r>
            <a:r>
              <a:rPr lang="ru-RU" dirty="0" err="1" smtClean="0"/>
              <a:t>Кистанова</a:t>
            </a:r>
            <a:r>
              <a:rPr lang="ru-RU" dirty="0" smtClean="0"/>
              <a:t> А.В.</a:t>
            </a:r>
          </a:p>
          <a:p>
            <a:r>
              <a:rPr lang="ru-RU" dirty="0" smtClean="0"/>
              <a:t>•родители воспитанников;</a:t>
            </a:r>
          </a:p>
          <a:p>
            <a:endParaRPr lang="ru-RU" dirty="0"/>
          </a:p>
          <a:p>
            <a:r>
              <a:rPr lang="ru-RU" b="1" i="1" u="sng" dirty="0" smtClean="0"/>
              <a:t>Место проведения</a:t>
            </a:r>
            <a:r>
              <a:rPr lang="ru-RU" dirty="0" smtClean="0"/>
              <a:t>:  МБДОУ </a:t>
            </a:r>
            <a:r>
              <a:rPr lang="ru-RU" dirty="0" smtClean="0"/>
              <a:t>«</a:t>
            </a:r>
            <a:r>
              <a:rPr lang="ru-RU" dirty="0" err="1"/>
              <a:t>Б</a:t>
            </a:r>
            <a:r>
              <a:rPr lang="ru-RU" dirty="0" err="1" smtClean="0"/>
              <a:t>ольшеигнатовский</a:t>
            </a:r>
            <a:r>
              <a:rPr lang="ru-RU" dirty="0" smtClean="0"/>
              <a:t> </a:t>
            </a:r>
            <a:r>
              <a:rPr lang="ru-RU" dirty="0" smtClean="0"/>
              <a:t>детский сад комбинированного вида </a:t>
            </a:r>
          </a:p>
          <a:p>
            <a:r>
              <a:rPr lang="ru-RU" b="1" i="1" u="sng" dirty="0" smtClean="0"/>
              <a:t>Сроки проведения:  </a:t>
            </a:r>
            <a:r>
              <a:rPr lang="ru-RU" dirty="0" smtClean="0"/>
              <a:t>апрель - май 2019г.</a:t>
            </a:r>
          </a:p>
          <a:p>
            <a:r>
              <a:rPr lang="ru-RU" b="1" i="1" u="sng" dirty="0" smtClean="0"/>
              <a:t>Возраст детей</a:t>
            </a:r>
            <a:r>
              <a:rPr lang="ru-RU" dirty="0" smtClean="0"/>
              <a:t>: 4 – 5лет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i="1" u="sng" dirty="0" smtClean="0"/>
              <a:t>Цель:</a:t>
            </a:r>
            <a:r>
              <a:rPr lang="ru-RU" dirty="0" smtClean="0"/>
              <a:t> воспитание гражданско-патриотических чувств у детей-дошкольников, воспитание чувства гордости за подвиг своего народа в Великой Отечественной войне, уважения к ветеранам.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67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6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600" y="203200"/>
            <a:ext cx="84201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/>
              <a:t>Задачи:</a:t>
            </a:r>
          </a:p>
          <a:p>
            <a:r>
              <a:rPr lang="ru-RU" dirty="0" smtClean="0"/>
              <a:t>•способствовать воспитанию у каждого ребенка нравственно-патриотических чувств к  Родине, ветеранам войны, воинам российской армии. Воспитывать уважение и чувство благодарности ко всем, кто защищает родину;</a:t>
            </a:r>
          </a:p>
          <a:p>
            <a:r>
              <a:rPr lang="ru-RU" dirty="0" smtClean="0"/>
              <a:t>•расширить знания о государственных праздниках и историческом наследии нашей страны;</a:t>
            </a:r>
          </a:p>
          <a:p>
            <a:r>
              <a:rPr lang="ru-RU" dirty="0" smtClean="0"/>
              <a:t>•осуществлять работу по патриотическому воспитанию дошкольников, </a:t>
            </a:r>
          </a:p>
          <a:p>
            <a:r>
              <a:rPr lang="ru-RU" dirty="0" smtClean="0"/>
              <a:t>формировать гражданскую позицию, чувство любви к Родине;</a:t>
            </a:r>
          </a:p>
          <a:p>
            <a:r>
              <a:rPr lang="ru-RU" dirty="0" smtClean="0"/>
              <a:t>•</a:t>
            </a:r>
            <a:r>
              <a:rPr lang="ru-RU" dirty="0"/>
              <a:t>с</a:t>
            </a:r>
            <a:r>
              <a:rPr lang="ru-RU" dirty="0" smtClean="0"/>
              <a:t>охранять трепетное отношение к празднику Победы, уважение к заслугам и подвигам воинов Великой Отечественной войны.</a:t>
            </a:r>
          </a:p>
          <a:p>
            <a:r>
              <a:rPr lang="ru-RU" dirty="0" smtClean="0"/>
              <a:t>•развивать познавательные способности детей в процессе практической деятельности, интеллект ребенка, формировать наглядно-образное мышление, творческие способности, самостоятельность, навыки взаимоотношений со взрослыми;</a:t>
            </a:r>
          </a:p>
          <a:p>
            <a:r>
              <a:rPr lang="ru-RU" dirty="0" smtClean="0"/>
              <a:t>•способствовать развитию речи через выразительное чтение стихов, составление рассказов о ветеранах. Обогащать активный словарь новыми словами, поощрять пересказы детей, услышанных дома историй о близких, показывая их фотографии;</a:t>
            </a:r>
          </a:p>
          <a:p>
            <a:r>
              <a:rPr lang="ru-RU" dirty="0" smtClean="0"/>
              <a:t>•обеспечить атмосферу доброжелательности, комфортности в общении: родитель-родитель; родитель-педагог; родитель – ребенок;</a:t>
            </a:r>
          </a:p>
          <a:p>
            <a:r>
              <a:rPr lang="ru-RU" dirty="0" smtClean="0"/>
              <a:t>•организовать деятельность детей, родителей, направленную на создание праздничного концерта;</a:t>
            </a:r>
          </a:p>
          <a:p>
            <a:r>
              <a:rPr lang="ru-RU" dirty="0" smtClean="0"/>
              <a:t>•вызвать эмоциональный отклик на результат своей 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01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5700" y="711200"/>
            <a:ext cx="60833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/>
              <a:t>Ожидаемые результаты:</a:t>
            </a:r>
          </a:p>
          <a:p>
            <a:r>
              <a:rPr lang="ru-RU" dirty="0" smtClean="0"/>
              <a:t>•	понимание важности праздника – Дня Победы в жизни российского человека;</a:t>
            </a:r>
          </a:p>
          <a:p>
            <a:r>
              <a:rPr lang="ru-RU" dirty="0" smtClean="0"/>
              <a:t>•	создание плаката памяти об участниках ВОВ – близких и родных  воспитанников, сотрудников ДОУ;</a:t>
            </a:r>
          </a:p>
          <a:p>
            <a:r>
              <a:rPr lang="ru-RU" dirty="0" smtClean="0"/>
              <a:t>•	вовлечение родителей в педагогический процесс ДОУ, укрепление заинтересованности родителей в сотрудничестве с ДОУ;</a:t>
            </a:r>
          </a:p>
          <a:p>
            <a:r>
              <a:rPr lang="ru-RU" dirty="0" smtClean="0"/>
              <a:t>•	повышение социальной компетентности дошкольников; </a:t>
            </a:r>
          </a:p>
          <a:p>
            <a:r>
              <a:rPr lang="ru-RU" dirty="0" smtClean="0"/>
              <a:t>•	оформление выставки   детского творчества ко Дню Победы;</a:t>
            </a:r>
          </a:p>
          <a:p>
            <a:r>
              <a:rPr lang="ru-RU" dirty="0" smtClean="0"/>
              <a:t>•	экскурсия к памятнику «Слава Героям.» Возложение цветов.</a:t>
            </a:r>
          </a:p>
          <a:p>
            <a:r>
              <a:rPr lang="ru-RU" dirty="0" smtClean="0"/>
              <a:t>•	экскурсия в музей на выставку «Они сражались за Родину»</a:t>
            </a:r>
          </a:p>
          <a:p>
            <a:r>
              <a:rPr lang="ru-RU" dirty="0" smtClean="0"/>
              <a:t>•	тематический праздник  «День Победы»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04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6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2600" y="292100"/>
            <a:ext cx="80899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/>
              <a:t>План  реализации проекта</a:t>
            </a:r>
          </a:p>
          <a:p>
            <a:r>
              <a:rPr lang="ru-RU" i="1" u="sng" dirty="0" smtClean="0"/>
              <a:t>1 этап – подготовительный</a:t>
            </a:r>
          </a:p>
          <a:p>
            <a:r>
              <a:rPr lang="ru-RU" dirty="0" smtClean="0"/>
              <a:t>•Выявление первоначальных знаний детей о войне, о празднике победы.</a:t>
            </a:r>
          </a:p>
          <a:p>
            <a:r>
              <a:rPr lang="ru-RU" dirty="0" smtClean="0"/>
              <a:t>•составление плана деятельности</a:t>
            </a:r>
          </a:p>
          <a:p>
            <a:r>
              <a:rPr lang="ru-RU" dirty="0" smtClean="0"/>
              <a:t>•сотрудничество с родителями</a:t>
            </a:r>
          </a:p>
          <a:p>
            <a:r>
              <a:rPr lang="ru-RU" dirty="0" smtClean="0"/>
              <a:t>•подбор литературных произведений о </a:t>
            </a:r>
            <a:r>
              <a:rPr lang="ru-RU" dirty="0" err="1" smtClean="0"/>
              <a:t>войнеи</a:t>
            </a:r>
            <a:r>
              <a:rPr lang="ru-RU" dirty="0" smtClean="0"/>
              <a:t> музыкальных произведений на военную тему</a:t>
            </a:r>
          </a:p>
          <a:p>
            <a:r>
              <a:rPr lang="ru-RU" dirty="0" smtClean="0"/>
              <a:t>•подготовка цикла бесед о ВОВ</a:t>
            </a:r>
          </a:p>
          <a:p>
            <a:r>
              <a:rPr lang="ru-RU" dirty="0" smtClean="0"/>
              <a:t> </a:t>
            </a:r>
            <a:r>
              <a:rPr lang="ru-RU" i="1" u="sng" dirty="0" smtClean="0"/>
              <a:t>2 этап – основной, организационно-практический</a:t>
            </a:r>
          </a:p>
          <a:p>
            <a:r>
              <a:rPr lang="ru-RU" u="sng" dirty="0" smtClean="0"/>
              <a:t>Работа  с родителями</a:t>
            </a:r>
            <a:r>
              <a:rPr lang="ru-RU" dirty="0" smtClean="0"/>
              <a:t>	</a:t>
            </a:r>
          </a:p>
          <a:p>
            <a:r>
              <a:rPr lang="ru-RU" dirty="0" smtClean="0"/>
              <a:t>•.Информация в родительском уголке</a:t>
            </a:r>
          </a:p>
          <a:p>
            <a:r>
              <a:rPr lang="ru-RU" dirty="0" smtClean="0"/>
              <a:t>•Индивидуальные и групповые консультации по организации выставки «День </a:t>
            </a:r>
            <a:r>
              <a:rPr lang="ru-RU" dirty="0" err="1" smtClean="0"/>
              <a:t>Победы»и</a:t>
            </a:r>
            <a:r>
              <a:rPr lang="ru-RU" dirty="0" smtClean="0"/>
              <a:t> проведению праздника</a:t>
            </a:r>
          </a:p>
          <a:p>
            <a:r>
              <a:rPr lang="ru-RU" dirty="0" smtClean="0"/>
              <a:t> •Изготовление плаката памяти «Никто не забыт, ничто не забыто!».</a:t>
            </a:r>
          </a:p>
          <a:p>
            <a:r>
              <a:rPr lang="ru-RU" u="sng" dirty="0" smtClean="0"/>
              <a:t>Работа с детьми: </a:t>
            </a:r>
            <a:r>
              <a:rPr lang="ru-RU" dirty="0" smtClean="0"/>
              <a:t>Чтение и обсуждение произведений о войне; экскурсия к памятнику и  в музей; рассматривание иллюстраций; индивидуальные беседы о войне; разучивание стихов, песен о войне; изготовление рисунков на выставку; изготовление атрибутов к празднику.</a:t>
            </a:r>
          </a:p>
          <a:p>
            <a:r>
              <a:rPr lang="ru-RU" u="sng" dirty="0" smtClean="0"/>
              <a:t>3 этап – заключительный</a:t>
            </a:r>
          </a:p>
          <a:p>
            <a:r>
              <a:rPr lang="ru-RU" dirty="0" smtClean="0"/>
              <a:t>•Выставка рисунков «Славный День Победы»</a:t>
            </a:r>
          </a:p>
          <a:p>
            <a:r>
              <a:rPr lang="ru-RU" dirty="0" smtClean="0"/>
              <a:t>•Экскурсия к памятнику «Слава Героям!» и в музей </a:t>
            </a:r>
          </a:p>
          <a:p>
            <a:r>
              <a:rPr lang="ru-RU" dirty="0" smtClean="0"/>
              <a:t>•Выставка плаката памяти «Никто не забыт, ничто не забыто!».</a:t>
            </a:r>
          </a:p>
          <a:p>
            <a:r>
              <a:rPr lang="ru-RU" dirty="0" smtClean="0"/>
              <a:t>•Праздник «День Победы» и презентация проекта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50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548680"/>
            <a:ext cx="68407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задуман и реализован в соответствии с требованиями ФГОС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дошкольного Образования и предусматривает интеграцию следующих образовательных областей: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познавательное развитие;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речевое развитие;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социально-коммуникативное развитие;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художественно-эстетическое развитие.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26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r-on\Desktop\фото для конкурса\DSCN2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46" y="1700808"/>
            <a:ext cx="7205992" cy="492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1930" y="116632"/>
            <a:ext cx="8388424" cy="2246769"/>
          </a:xfrm>
          <a:prstGeom prst="rect">
            <a:avLst/>
          </a:prstGeom>
          <a:noFill/>
          <a:ln>
            <a:solidFill>
              <a:srgbClr val="0057D6"/>
            </a:solidFill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57D6"/>
                </a:solidFill>
                <a:latin typeface="Times New Roman" pitchFamily="18" charset="0"/>
                <a:cs typeface="Times New Roman" pitchFamily="18" charset="0"/>
              </a:rPr>
              <a:t>Патриотический уголок в нашей группе.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57D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Патриотизм </a:t>
            </a: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— это не значит только одна любовь к своей родине.  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Это гораздо больше...  Это—сознание своей неотъемлемости от родины  и неотъемлемое переживание вместе с ней ее счастливых и ее несчастных дней»                            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57D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79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12" y="-31750"/>
            <a:ext cx="9186333" cy="6889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-96228"/>
            <a:ext cx="511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Экскурсия в музей в </a:t>
            </a:r>
            <a:r>
              <a:rPr lang="ru-RU" b="1" dirty="0" err="1" smtClean="0"/>
              <a:t>с.Большое</a:t>
            </a:r>
            <a:r>
              <a:rPr lang="ru-RU" b="1" dirty="0" smtClean="0"/>
              <a:t> Игнатово 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3" b="14529"/>
          <a:stretch/>
        </p:blipFill>
        <p:spPr>
          <a:xfrm>
            <a:off x="163893" y="339923"/>
            <a:ext cx="3057804" cy="21872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88438"/>
            <a:ext cx="2931790" cy="39090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20687"/>
            <a:ext cx="2859782" cy="38130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41170"/>
            <a:ext cx="2139702" cy="28529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56118"/>
            <a:ext cx="2582019" cy="34426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8" t="2407" r="30580"/>
          <a:stretch/>
        </p:blipFill>
        <p:spPr>
          <a:xfrm>
            <a:off x="2590458" y="3816891"/>
            <a:ext cx="1971396" cy="2579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6647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944</TotalTime>
  <Words>1003</Words>
  <Application>Microsoft Office PowerPoint</Application>
  <PresentationFormat>Экран (4:3)</PresentationFormat>
  <Paragraphs>142</Paragraphs>
  <Slides>25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Параллакс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МБДОУ д/скв № 8 "Теремок"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"Сине-золотой"</dc:title>
  <dc:subject>День Победы</dc:subject>
  <dc:creator>Алейник Н.В.</dc:creator>
  <cp:lastModifiedBy>админ</cp:lastModifiedBy>
  <cp:revision>107</cp:revision>
  <dcterms:created xsi:type="dcterms:W3CDTF">2015-01-29T08:10:16Z</dcterms:created>
  <dcterms:modified xsi:type="dcterms:W3CDTF">2019-11-26T07:22:28Z</dcterms:modified>
  <cp:category>презентация к празднику</cp:category>
</cp:coreProperties>
</file>