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57" r:id="rId3"/>
    <p:sldId id="272" r:id="rId4"/>
    <p:sldId id="266" r:id="rId5"/>
    <p:sldId id="267" r:id="rId6"/>
    <p:sldId id="260" r:id="rId7"/>
    <p:sldId id="269" r:id="rId8"/>
    <p:sldId id="270" r:id="rId9"/>
    <p:sldId id="271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23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A1095-8C24-4A9F-83E6-A57A1679628B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4AF95-2C40-46A0-AD0F-5B3E75AF23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4AF95-2C40-46A0-AD0F-5B3E75AF23D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4AF95-2C40-46A0-AD0F-5B3E75AF23D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4AF95-2C40-46A0-AD0F-5B3E75AF23D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B265-B3FC-40CC-847B-D8BD547631C5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403D-C077-4686-977C-CB388C8B4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B265-B3FC-40CC-847B-D8BD547631C5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403D-C077-4686-977C-CB388C8B4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B265-B3FC-40CC-847B-D8BD547631C5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403D-C077-4686-977C-CB388C8B4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B265-B3FC-40CC-847B-D8BD547631C5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403D-C077-4686-977C-CB388C8B4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B265-B3FC-40CC-847B-D8BD547631C5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403D-C077-4686-977C-CB388C8B4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B265-B3FC-40CC-847B-D8BD547631C5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403D-C077-4686-977C-CB388C8B4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B265-B3FC-40CC-847B-D8BD547631C5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403D-C077-4686-977C-CB388C8B4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B265-B3FC-40CC-847B-D8BD547631C5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403D-C077-4686-977C-CB388C8B4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B265-B3FC-40CC-847B-D8BD547631C5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403D-C077-4686-977C-CB388C8B4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B265-B3FC-40CC-847B-D8BD547631C5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403D-C077-4686-977C-CB388C8B4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B265-B3FC-40CC-847B-D8BD547631C5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4F4403D-C077-4686-977C-CB388C8B43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649B265-B3FC-40CC-847B-D8BD547631C5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F4403D-C077-4686-977C-CB388C8B43E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s://forum-msk.info/attachments/rikhard-zorge_1-jpg.13250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7.jpeg"/><Relationship Id="rId4" Type="http://schemas.openxmlformats.org/officeDocument/2006/relationships/image" Target="../media/image12.jpeg"/><Relationship Id="rId9" Type="http://schemas.openxmlformats.org/officeDocument/2006/relationships/hyperlink" Target="http://svr.gov.ru/history/person/kom.ht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8568952" cy="216024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</a:rPr>
              <a:t>Без права на славу,            во славу  державы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4941168"/>
            <a:ext cx="3816424" cy="151216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0032" y="5013176"/>
            <a:ext cx="36004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Подготовил: Кондрашов Илья, обучающийся 9 класса                   МБОУ «</a:t>
            </a:r>
            <a:r>
              <a:rPr lang="ru-RU" dirty="0" err="1" smtClean="0">
                <a:solidFill>
                  <a:schemeClr val="bg1"/>
                </a:solidFill>
              </a:rPr>
              <a:t>Парапинская</a:t>
            </a:r>
            <a:r>
              <a:rPr lang="ru-RU" dirty="0" smtClean="0">
                <a:solidFill>
                  <a:schemeClr val="bg1"/>
                </a:solidFill>
              </a:rPr>
              <a:t> СОШ» филиала «</a:t>
            </a:r>
            <a:r>
              <a:rPr lang="ru-RU" dirty="0" err="1" smtClean="0">
                <a:solidFill>
                  <a:schemeClr val="bg1"/>
                </a:solidFill>
              </a:rPr>
              <a:t>Вечкенинская</a:t>
            </a:r>
            <a:r>
              <a:rPr lang="ru-RU" dirty="0" smtClean="0">
                <a:solidFill>
                  <a:schemeClr val="bg1"/>
                </a:solidFill>
              </a:rPr>
              <a:t> СОШ»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https://raamoprusland.nl/images/dossiers/kremlin/intelligence_svr_embleem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80928"/>
            <a:ext cx="4032448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rgbClr val="FFFF00"/>
          </a:solidFill>
          <a:ln w="5715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АГЕНТ СОВЕТСКОЙ РАЗВЕДКИ"БРАЙТЕНБАХ</a:t>
            </a:r>
            <a:r>
              <a:rPr lang="ru-RU" sz="3600" dirty="0" smtClean="0">
                <a:solidFill>
                  <a:srgbClr val="FF0000"/>
                </a:solidFill>
              </a:rPr>
              <a:t>"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В.Леман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2088232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635896" y="1340768"/>
            <a:ext cx="53285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В конце июня 1940 года в затемненном Берлине, ожидавшем налета английской авиации, неизвестный посетитель бросил в почтовый ящик полпредства СССР письмо, адресованное военному атташе или его заместителю. Автор письма предлагал восстановить прерванный с ним в 1939 году контакт. "Если это не будет сделано, — писал он, — то моя работа в гестапо потеряет всякий смысл". В письме указывались пароль для вызова по телефону, место и время встречи.</a:t>
            </a:r>
            <a:br>
              <a:rPr lang="ru-RU" sz="1200" b="1" dirty="0" smtClean="0"/>
            </a:br>
            <a:r>
              <a:rPr lang="ru-RU" sz="1200" b="1" dirty="0" smtClean="0"/>
              <a:t>Это был агент советской разведки, известный в Центре как "</a:t>
            </a:r>
            <a:r>
              <a:rPr lang="ru-RU" sz="1200" b="1" dirty="0" err="1" smtClean="0"/>
              <a:t>Брайтенбах</a:t>
            </a:r>
            <a:r>
              <a:rPr lang="ru-RU" sz="1200" b="1" dirty="0" smtClean="0"/>
              <a:t>". В 30-е годы </a:t>
            </a:r>
            <a:r>
              <a:rPr lang="ru-RU" sz="1200" b="1" dirty="0" err="1" smtClean="0"/>
              <a:t>Вилли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Леман</a:t>
            </a:r>
            <a:r>
              <a:rPr lang="ru-RU" sz="1200" b="1" dirty="0" smtClean="0"/>
              <a:t> (настоящая фамилия агента) немало сделал для нашей разведки. Неоценим был его вклад в обеспечение безопасности проводимых разведкой операций и деятельности советских учреждений в Германии. Благодаря ему работа наших разведчиков была застрахована от каких-либо неожиданностей. В 1933 году, после прихода Гитлера к власти, Геринг учредил государственную тайную полицию (гестапо), в которую влился отдел </a:t>
            </a:r>
            <a:r>
              <a:rPr lang="ru-RU" sz="1200" b="1" dirty="0" err="1" smtClean="0"/>
              <a:t>Лемана</a:t>
            </a:r>
            <a:r>
              <a:rPr lang="ru-RU" sz="1200" b="1" dirty="0" smtClean="0"/>
              <a:t>. Так наш агент оказался в гестапо. Последняя встреча </a:t>
            </a:r>
            <a:r>
              <a:rPr lang="ru-RU" sz="1200" b="1" dirty="0" err="1" smtClean="0"/>
              <a:t>Лемана</a:t>
            </a:r>
            <a:r>
              <a:rPr lang="ru-RU" sz="1200" b="1" dirty="0" smtClean="0"/>
              <a:t> с  советским резидентом Журавлевым состоялась вечером 19 июня 1941 г. на окраине Берлина. Агент сообщил разведчику, что в его учреждении только что получен приказ немецким войскам 22 июня после 3 часов утра начать военные действия против Советского Союза. Больше с "</a:t>
            </a:r>
            <a:r>
              <a:rPr lang="ru-RU" sz="1200" b="1" dirty="0" err="1" smtClean="0"/>
              <a:t>Брайтенбахом</a:t>
            </a:r>
            <a:r>
              <a:rPr lang="ru-RU" sz="1200" b="1" dirty="0" smtClean="0"/>
              <a:t>" советская разведка не встречалась. В декабре 1942 года  он  был срочно вызван на службу и больше не вернулся. Так трагически погиб в результате предательства и перехвата немцами нашего канала радиосвязи один из лучших агентов советской разведки, который долгие годы самоотверженно, с огромным риском для своей жизни честно информировал нас о подготавливаемой фашистами войне против нашей страны.</a:t>
            </a:r>
          </a:p>
          <a:p>
            <a:endParaRPr lang="ru-RU" sz="1200" b="1" dirty="0"/>
          </a:p>
        </p:txBody>
      </p:sp>
      <p:pic>
        <p:nvPicPr>
          <p:cNvPr id="1026" name="Picture 2" descr="IMG_23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545632"/>
            <a:ext cx="2808312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008112"/>
          </a:xfrm>
          <a:solidFill>
            <a:srgbClr val="FFFF00"/>
          </a:solidFill>
          <a:ln w="5715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ИСПОЛЬЗОВАННЫЕ  ИСТОЧНИКИ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 </a:t>
            </a:r>
            <a:r>
              <a:rPr lang="en-US" dirty="0" smtClean="0"/>
              <a:t>cvr.gov. </a:t>
            </a:r>
            <a:r>
              <a:rPr lang="en-US" dirty="0" err="1" smtClean="0"/>
              <a:t>ru</a:t>
            </a:r>
            <a:r>
              <a:rPr lang="en-US" dirty="0" smtClean="0"/>
              <a:t>/ C</a:t>
            </a:r>
            <a:r>
              <a:rPr lang="ru-RU" dirty="0" err="1" smtClean="0"/>
              <a:t>лужба</a:t>
            </a:r>
            <a:r>
              <a:rPr lang="ru-RU" dirty="0" smtClean="0"/>
              <a:t> внешней разведки Российской Федерации.  Электронный сборник рассекреченных архивных документов. </a:t>
            </a:r>
          </a:p>
          <a:p>
            <a:r>
              <a:rPr lang="ru-RU" dirty="0" smtClean="0"/>
              <a:t>2. </a:t>
            </a:r>
            <a:r>
              <a:rPr lang="en-US" dirty="0" smtClean="0"/>
              <a:t>www.prlib.ru/</a:t>
            </a:r>
            <a:r>
              <a:rPr lang="ru-RU" dirty="0" smtClean="0"/>
              <a:t>Президентская библиотека им. Б.Н. Ельцина. Вторая мировая война в архивных документах ( комплекс оцифрованных архивных документов, кино – и фотоматериалов)</a:t>
            </a:r>
            <a:endParaRPr lang="ru-RU" cap="all" dirty="0" smtClean="0"/>
          </a:p>
          <a:p>
            <a:r>
              <a:rPr lang="ru-RU" dirty="0" smtClean="0"/>
              <a:t>3. Открытые </a:t>
            </a:r>
            <a:r>
              <a:rPr lang="ru-RU" dirty="0" err="1" smtClean="0"/>
              <a:t>интернет-источники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6104"/>
          </a:xfrm>
          <a:solidFill>
            <a:srgbClr val="FFFF00"/>
          </a:solidFill>
          <a:ln w="5715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СУДЬБЫ  ОСОБОГО  НАЗНАЧЕНИЯ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5400600"/>
          </a:xfrm>
        </p:spPr>
        <p:txBody>
          <a:bodyPr>
            <a:normAutofit lnSpcReduction="10000"/>
          </a:bodyPr>
          <a:lstStyle/>
          <a:p>
            <a:r>
              <a:rPr lang="ru-RU" sz="1400" b="1" dirty="0" smtClean="0">
                <a:latin typeface="Arial Narrow" pitchFamily="34" charset="0"/>
              </a:rPr>
              <a:t>Ежегодно 20 декабря Служба внешней разведки Российской Федерации отмечает свой день рождения. В этот день в далеком 1920 году Ф. Э. Дзержинский подписал исторический приказ № 169 о создании Иностранного отдела ВЧК. СВР является преемницей всех служб и органов внешней разведки, которые существовали в СССР.  Уникальность этой службы, работы разведчика состоит не только в том, что он должен добывать для своего государства важнейшие сведения. Уникальность разведки в её </a:t>
            </a:r>
            <a:r>
              <a:rPr lang="ru-RU" sz="1400" b="1" dirty="0" err="1" smtClean="0">
                <a:latin typeface="Arial Narrow" pitchFamily="34" charset="0"/>
              </a:rPr>
              <a:t>востребованности</a:t>
            </a:r>
            <a:r>
              <a:rPr lang="ru-RU" sz="1400" b="1" dirty="0" smtClean="0">
                <a:latin typeface="Arial Narrow" pitchFamily="34" charset="0"/>
              </a:rPr>
              <a:t>, которая с годами не становится меньше. Особый период деятельности сотрудников советской внешней разведки связан с Великой Отечественной войной. Беспрецедентное мужество советских разведчиков, вера в идеалы справедливости и любовь к Родине творили чудеса, помогли разгромить фашистов и приблизить наступление великой победы! </a:t>
            </a:r>
            <a:r>
              <a:rPr lang="ru-RU" sz="1400" dirty="0" smtClean="0">
                <a:latin typeface="Arial Narrow" pitchFamily="34" charset="0"/>
              </a:rPr>
              <a:t/>
            </a:r>
            <a:br>
              <a:rPr lang="ru-RU" sz="1400" dirty="0" smtClean="0">
                <a:latin typeface="Arial Narrow" pitchFamily="34" charset="0"/>
              </a:rPr>
            </a:br>
            <a:r>
              <a:rPr lang="ru-RU" sz="1400" dirty="0" smtClean="0">
                <a:latin typeface="Arial Narrow" pitchFamily="34" charset="0"/>
              </a:rPr>
              <a:t> </a:t>
            </a:r>
            <a:r>
              <a:rPr lang="ru-RU" sz="1400" b="1" dirty="0" smtClean="0">
                <a:latin typeface="Arial Narrow" pitchFamily="34" charset="0"/>
              </a:rPr>
              <a:t>Говорят, что разведка – это война рыцарей плаща и кинжала. Никогда этого не бывает! Разведка – это </a:t>
            </a:r>
            <a:r>
              <a:rPr lang="ru-RU" sz="1400" b="1" dirty="0" smtClean="0">
                <a:latin typeface="Arial Narrow" pitchFamily="34" charset="0"/>
              </a:rPr>
              <a:t>война </a:t>
            </a:r>
            <a:r>
              <a:rPr lang="ru-RU" sz="1400" b="1" dirty="0" smtClean="0">
                <a:latin typeface="Arial Narrow" pitchFamily="34" charset="0"/>
              </a:rPr>
              <a:t>умов.</a:t>
            </a:r>
            <a:r>
              <a:rPr lang="ru-RU" sz="1400" dirty="0" smtClean="0">
                <a:latin typeface="Arial Narrow" pitchFamily="34" charset="0"/>
              </a:rPr>
              <a:t> </a:t>
            </a:r>
            <a:r>
              <a:rPr lang="ru-RU" sz="1400" b="1" dirty="0" smtClean="0">
                <a:latin typeface="Arial Narrow" pitchFamily="34" charset="0"/>
              </a:rPr>
              <a:t>Хорошая память, наблюдательность, владение в совершенстве иностранным языком, умение замечать и фиксировать в своей памяти  - факты и подробности – одни из важных качеств разведчика. Под "крышей" посольств действуют так называемые легальные </a:t>
            </a:r>
            <a:r>
              <a:rPr lang="ru-RU" sz="1400" b="1" dirty="0" err="1" smtClean="0">
                <a:latin typeface="Arial Narrow" pitchFamily="34" charset="0"/>
              </a:rPr>
              <a:t>резидентуры</a:t>
            </a:r>
            <a:r>
              <a:rPr lang="ru-RU" sz="1400" b="1" dirty="0" smtClean="0">
                <a:latin typeface="Arial Narrow" pitchFamily="34" charset="0"/>
              </a:rPr>
              <a:t>, чьи сотрудники, как правило, защищены дипломатическими паспортами и держат связь с разведчиками-нелегалами.   Всю свою жизнь разведчики-нелегалы посвящают Родине, многим жертвуют, ведут повседневную напряженную, кропотливую работу, в которой нет выходных и праздников, от многого отказываются, но отказываются во имя главного — служения Отечеству .</a:t>
            </a:r>
            <a:r>
              <a:rPr lang="ru-RU" sz="1400" dirty="0" smtClean="0">
                <a:latin typeface="Arial Narrow" pitchFamily="34" charset="0"/>
              </a:rPr>
              <a:t/>
            </a:r>
            <a:br>
              <a:rPr lang="ru-RU" sz="1400" dirty="0" smtClean="0">
                <a:latin typeface="Arial Narrow" pitchFamily="34" charset="0"/>
              </a:rPr>
            </a:br>
            <a:r>
              <a:rPr lang="ru-RU" sz="1400" dirty="0" smtClean="0">
                <a:latin typeface="Arial Narrow" pitchFamily="34" charset="0"/>
              </a:rPr>
              <a:t> </a:t>
            </a:r>
            <a:r>
              <a:rPr lang="ru-RU" sz="1400" b="1" dirty="0" smtClean="0">
                <a:latin typeface="Arial Narrow" pitchFamily="34" charset="0"/>
              </a:rPr>
              <a:t>Разведчикам-нелегалам приходится  отказываться от своих имен, мириться с потерей друзей и любимых и понимать, что их жизнь и смерть для близких навсегда останутся тайной. Имена многих из них известны узкому кругу специалистов, а о некоторых из них мы не узнаем никогда. При рассекречивании имен  учитывают  всё – обстановку в странах, где они работали и проживали, где проживали и могут проживать сейчас их члены семьи, родственники, близкие.                                                                                                                                                                                    Что мы знаем об этих таинственных людях, живших и ныне  живущих среди нас? Ведь не зря о них снимают фильмы, пишут книги…</a:t>
            </a:r>
          </a:p>
          <a:p>
            <a:r>
              <a:rPr lang="ru-RU" sz="1400" b="1" dirty="0" smtClean="0">
                <a:latin typeface="Arial Narrow" pitchFamily="34" charset="0"/>
              </a:rPr>
              <a:t>Хотелось бы, чтобы заслуги всех разведчиков, доблестно защищавших интересы Родины, были оценены и сохранились в памяти. Право на славу должно быть</a:t>
            </a:r>
            <a:r>
              <a:rPr lang="ru-RU" sz="1400" dirty="0" smtClean="0">
                <a:latin typeface="Arial Narrow" pitchFamily="34" charset="0"/>
              </a:rPr>
              <a:t>.</a:t>
            </a:r>
          </a:p>
          <a:p>
            <a:endParaRPr lang="ru-RU" sz="12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1052736"/>
          </a:xfrm>
          <a:solidFill>
            <a:srgbClr val="FFFF00"/>
          </a:solidFill>
          <a:ln w="38100">
            <a:solidFill>
              <a:srgbClr val="C0000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ЛЕГЕНДАРНЫЙ  РАЗВЕДЧИК  ПО ИМЕНИ «РАМЗАЙ»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707904" y="1052736"/>
            <a:ext cx="5112568" cy="554461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1800" dirty="0" smtClean="0"/>
              <a:t>        </a:t>
            </a:r>
            <a:r>
              <a:rPr lang="ru-RU" sz="2900" b="1" dirty="0" err="1" smtClean="0">
                <a:latin typeface="Arial" pitchFamily="34" charset="0"/>
                <a:cs typeface="Arial" pitchFamily="34" charset="0"/>
              </a:rPr>
              <a:t>Рихард</a:t>
            </a:r>
            <a:r>
              <a:rPr lang="ru-RU" sz="2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b="1" dirty="0" err="1" smtClean="0">
                <a:latin typeface="Arial" pitchFamily="34" charset="0"/>
                <a:cs typeface="Arial" pitchFamily="34" charset="0"/>
              </a:rPr>
              <a:t>Зорге</a:t>
            </a:r>
            <a:r>
              <a:rPr lang="ru-RU" sz="2900" b="1" dirty="0" smtClean="0">
                <a:latin typeface="Arial" pitchFamily="34" charset="0"/>
                <a:cs typeface="Arial" pitchFamily="34" charset="0"/>
              </a:rPr>
              <a:t> – известный разведчик, дипломат, журналист, Резидент разведки СССР в Японии, один из выдающихся разведчиков 20-го века.  </a:t>
            </a:r>
            <a:r>
              <a:rPr lang="ru-RU" sz="2900" b="1" dirty="0" err="1" smtClean="0">
                <a:latin typeface="Arial" pitchFamily="34" charset="0"/>
                <a:cs typeface="Arial" pitchFamily="34" charset="0"/>
              </a:rPr>
              <a:t>Зорге</a:t>
            </a:r>
            <a:r>
              <a:rPr lang="ru-RU" sz="2900" b="1" dirty="0" smtClean="0">
                <a:latin typeface="Arial" pitchFamily="34" charset="0"/>
                <a:cs typeface="Arial" pitchFamily="34" charset="0"/>
              </a:rPr>
              <a:t> — человек удивительной судьбы. Немец по национальности, он сражался в Первую мировую войну на стороне Германии. С 1929 года — сотрудник Разведывательного управления РККА, завербован его руководителем Яном Берзиным. В 1933 году приехал в Японию в качестве корреспондента немецких газет, работал пресс-атташе в германском посольстве в Токио. Создал разведывательную сеть в Японии. Благодаря </a:t>
            </a:r>
            <a:r>
              <a:rPr lang="ru-RU" sz="2900" b="1" dirty="0" err="1" smtClean="0">
                <a:latin typeface="Arial" pitchFamily="34" charset="0"/>
                <a:cs typeface="Arial" pitchFamily="34" charset="0"/>
              </a:rPr>
              <a:t>Зорге</a:t>
            </a:r>
            <a:r>
              <a:rPr lang="ru-RU" sz="2900" b="1" dirty="0" smtClean="0">
                <a:latin typeface="Arial" pitchFamily="34" charset="0"/>
                <a:cs typeface="Arial" pitchFamily="34" charset="0"/>
              </a:rPr>
              <a:t> советское правительство получило информацию о планах военных действий Японии в районе озера Хасан и реки Халхин-Гол. Среди многочисленных сообщений, переданных </a:t>
            </a:r>
            <a:r>
              <a:rPr lang="ru-RU" sz="2900" b="1" dirty="0" err="1" smtClean="0">
                <a:latin typeface="Arial" pitchFamily="34" charset="0"/>
                <a:cs typeface="Arial" pitchFamily="34" charset="0"/>
              </a:rPr>
              <a:t>Зорге</a:t>
            </a:r>
            <a:r>
              <a:rPr lang="ru-RU" sz="2900" b="1" dirty="0" smtClean="0">
                <a:latin typeface="Arial" pitchFamily="34" charset="0"/>
                <a:cs typeface="Arial" pitchFamily="34" charset="0"/>
              </a:rPr>
              <a:t> в Москву, была информация о готовящемся нападении Германии на СССР летом 1941 года, а также о том, что Япония не намерена атаковать, а сосредоточит свои усилия на Тихоокеанском театре военных действий. 18 октября 1941 года </a:t>
            </a:r>
            <a:r>
              <a:rPr lang="ru-RU" sz="2900" b="1" dirty="0" err="1" smtClean="0">
                <a:latin typeface="Arial" pitchFamily="34" charset="0"/>
                <a:cs typeface="Arial" pitchFamily="34" charset="0"/>
              </a:rPr>
              <a:t>Рихард</a:t>
            </a:r>
            <a:r>
              <a:rPr lang="ru-RU" sz="2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b="1" dirty="0" err="1" smtClean="0">
                <a:latin typeface="Arial" pitchFamily="34" charset="0"/>
                <a:cs typeface="Arial" pitchFamily="34" charset="0"/>
              </a:rPr>
              <a:t>Зорге</a:t>
            </a:r>
            <a:r>
              <a:rPr lang="ru-RU" sz="2900" b="1" dirty="0" smtClean="0">
                <a:latin typeface="Arial" pitchFamily="34" charset="0"/>
                <a:cs typeface="Arial" pitchFamily="34" charset="0"/>
              </a:rPr>
              <a:t> и члены его разведывательной группы были арестованы японской полицией. 29 сентября 1943 года приговорен к смертной казни. Неизвестность - судьба любого нелегала. О </a:t>
            </a:r>
            <a:r>
              <a:rPr lang="ru-RU" sz="2900" b="1" dirty="0" err="1" smtClean="0">
                <a:latin typeface="Arial" pitchFamily="34" charset="0"/>
                <a:cs typeface="Arial" pitchFamily="34" charset="0"/>
              </a:rPr>
              <a:t>Рихарде</a:t>
            </a:r>
            <a:r>
              <a:rPr lang="ru-RU" sz="2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b="1" dirty="0" err="1" smtClean="0">
                <a:latin typeface="Arial" pitchFamily="34" charset="0"/>
                <a:cs typeface="Arial" pitchFamily="34" charset="0"/>
              </a:rPr>
              <a:t>Зорге</a:t>
            </a:r>
            <a:r>
              <a:rPr lang="ru-RU" sz="2900" b="1" dirty="0" smtClean="0">
                <a:latin typeface="Arial" pitchFamily="34" charset="0"/>
                <a:cs typeface="Arial" pitchFamily="34" charset="0"/>
              </a:rPr>
              <a:t> страна узнала только в ноябре 1964 года, когда в «Правде»  был опубликован указ о присвоении ему звания Герой Советского Союза. ■</a:t>
            </a:r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1026" name="Picture 2" descr="rikhard-zorge_1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23528" y="692696"/>
            <a:ext cx="1940713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https://www.prlib.ru/sites/default/files/book_preview/7a55e376-466f-497b-8422-6d602b86af9b/13524104_doc1.jpg"/>
          <p:cNvPicPr/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827584" y="3000577"/>
            <a:ext cx="2959224" cy="3857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92088"/>
          </a:xfrm>
          <a:solidFill>
            <a:srgbClr val="FFFF00"/>
          </a:solidFill>
          <a:ln w="5715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ОРГАНИЗАЦИЯ «КРАСНАЯ КАПЕЛЛА» 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https://avatars.mds.yandex.net/get-zen_doc/1917356/pub_5e2b312ee4fff000ae0b239d_5e2ebfa3c31e4900b03be795/scale_1200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512" y="1052736"/>
            <a:ext cx="2016224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7984" y="1920085"/>
            <a:ext cx="4464496" cy="443484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6" name="Рисунок 5" descr="https://topwar.ru/uploads/posts/2015-04/1428694419_13-10-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052736"/>
            <a:ext cx="2088232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Tramp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717032"/>
            <a:ext cx="2448272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79512" y="2996952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Х.Ш. </a:t>
            </a:r>
            <a:r>
              <a:rPr lang="ru-RU" sz="2000" b="1" dirty="0" err="1" smtClean="0">
                <a:solidFill>
                  <a:srgbClr val="FF0000"/>
                </a:solidFill>
              </a:rPr>
              <a:t>Бойзен</a:t>
            </a:r>
            <a:r>
              <a:rPr lang="ru-RU" sz="2000" b="1" dirty="0" smtClean="0">
                <a:solidFill>
                  <a:srgbClr val="FF0000"/>
                </a:solidFill>
              </a:rPr>
              <a:t> (старшина)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2924944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FF0000"/>
                </a:solidFill>
              </a:rPr>
              <a:t>А.Харнак</a:t>
            </a:r>
            <a:r>
              <a:rPr lang="ru-RU" sz="2000" b="1" dirty="0" smtClean="0">
                <a:solidFill>
                  <a:srgbClr val="FF0000"/>
                </a:solidFill>
              </a:rPr>
              <a:t> (Корсиканец)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9592" y="5877272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А.Коротков (</a:t>
            </a:r>
            <a:r>
              <a:rPr lang="ru-RU" b="1" dirty="0" smtClean="0">
                <a:solidFill>
                  <a:srgbClr val="FF0000"/>
                </a:solidFill>
              </a:rPr>
              <a:t>Степанов</a:t>
            </a:r>
            <a:r>
              <a:rPr lang="ru-RU" b="1" dirty="0" smtClean="0">
                <a:solidFill>
                  <a:srgbClr val="FF0000"/>
                </a:solidFill>
              </a:rPr>
              <a:t>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980728"/>
            <a:ext cx="45365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Группы антифашистов появились в Германии и на территории Европы еще задолго до начала Второй мировой войны. Офицеры Управления имперской безопасности Германии, занимающиеся поиском и выявлением врагов рейха, регулярно перехватывали шифрованные радиопередачи («концерты») в адрес Москвы, а потому окрестили подпольщиков «Красной капеллой».</a:t>
            </a:r>
            <a:r>
              <a:rPr lang="ru-RU" sz="1200" dirty="0" smtClean="0"/>
              <a:t> </a:t>
            </a:r>
            <a:r>
              <a:rPr lang="ru-RU" sz="1200" b="1" dirty="0" smtClean="0"/>
              <a:t>В одну из групп немецких антифашистов  входили «Корсиканец» - </a:t>
            </a:r>
            <a:r>
              <a:rPr lang="ru-RU" sz="1200" b="1" dirty="0" err="1" smtClean="0"/>
              <a:t>Арвид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Харнак</a:t>
            </a:r>
            <a:r>
              <a:rPr lang="ru-RU" sz="1200" b="1" dirty="0" smtClean="0"/>
              <a:t> и «Старшина»  -</a:t>
            </a:r>
            <a:r>
              <a:rPr lang="ru-RU" sz="1200" b="1" dirty="0" err="1" smtClean="0"/>
              <a:t>Харро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Шульце-Бойзен</a:t>
            </a:r>
            <a:r>
              <a:rPr lang="ru-RU" sz="1200" b="1" dirty="0" smtClean="0"/>
              <a:t>. Куратором « Красной капеллы» был А Коротков, кодовое имя «</a:t>
            </a:r>
            <a:r>
              <a:rPr lang="ru-RU" sz="1200" b="1" dirty="0" smtClean="0"/>
              <a:t>Степанов</a:t>
            </a:r>
          </a:p>
          <a:p>
            <a:r>
              <a:rPr lang="ru-RU" sz="1200" b="1" dirty="0" smtClean="0"/>
              <a:t>.  </a:t>
            </a:r>
            <a:r>
              <a:rPr lang="ru-RU" sz="1200" b="1" dirty="0" err="1" smtClean="0"/>
              <a:t>Обер-лейтенант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Бойзен</a:t>
            </a:r>
            <a:r>
              <a:rPr lang="ru-RU" sz="1200" b="1" dirty="0" smtClean="0"/>
              <a:t> был блестящим офицером. Работал в одном из отделов исследовательского института Геринга и  имел доступ к политическим и дипломатическим документам Рейха.</a:t>
            </a:r>
            <a:r>
              <a:rPr lang="ru-RU" sz="1200" dirty="0" smtClean="0"/>
              <a:t>  </a:t>
            </a:r>
            <a:r>
              <a:rPr lang="ru-RU" sz="1200" b="1" dirty="0" smtClean="0"/>
              <a:t>Именно от них впервые стала поступать ценная и точная информация о планах нацистского руководства и о сроках начала войны против СССР.</a:t>
            </a:r>
          </a:p>
          <a:p>
            <a:r>
              <a:rPr lang="ru-RU" sz="1200" b="1" dirty="0" smtClean="0"/>
              <a:t>12 июня в центр была направлена телеграмма “Старшины” и “Корсиканца”, в которой говорилось: “В руководстве министерства авиации считают, что вопрос  о нападении на Советский Союз окончательно решен. Удара можно ожидать в любой момент.”  Александр Коротков прошел войну, имел большой жизненный опыт, и именно он сопровождал немецкую делегацию во главе с фельдмаршалом </a:t>
            </a:r>
            <a:r>
              <a:rPr lang="ru-RU" sz="1200" b="1" dirty="0" err="1" smtClean="0"/>
              <a:t>Кейтелем</a:t>
            </a:r>
            <a:r>
              <a:rPr lang="ru-RU" sz="1200" b="1" dirty="0" smtClean="0"/>
              <a:t> в зал, где в ночь на 9 мая 1945 года маршал Жуков объявил </a:t>
            </a:r>
            <a:r>
              <a:rPr lang="ru-RU" sz="1200" b="1" dirty="0" err="1" smtClean="0"/>
              <a:t>Кейтелю</a:t>
            </a:r>
            <a:r>
              <a:rPr lang="ru-RU" sz="1200" b="1" dirty="0" smtClean="0"/>
              <a:t>: "Вам предлагается подписать акт о безоговорочной капитуляции Германии ". И </a:t>
            </a:r>
            <a:r>
              <a:rPr lang="ru-RU" sz="1200" b="1" dirty="0" err="1" smtClean="0"/>
              <a:t>Кейтель</a:t>
            </a:r>
            <a:r>
              <a:rPr lang="ru-RU" sz="1200" b="1" dirty="0" smtClean="0"/>
              <a:t> покорно поставил свою подпись.</a:t>
            </a:r>
            <a:endParaRPr lang="ru-RU" sz="12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rgbClr val="FFFF00"/>
          </a:solidFill>
          <a:ln w="57150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РАССЕКРЕЧЕННЫЕ   АРХИВНЫЕ   ДОКУМЕНТЫ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s://s00.yaplakal.com/pics/pics_original/2/6/2/576326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916832"/>
            <a:ext cx="3168351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Нина\Desktop\IMG_23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4178" y="1268760"/>
            <a:ext cx="3112318" cy="4293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https://i0.wp.com/kurilnews.ru/wp-content/uploads/2019/06/UvidRedL-1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484784"/>
            <a:ext cx="3384376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856984" cy="1124744"/>
          </a:xfrm>
          <a:solidFill>
            <a:srgbClr val="FFFF00"/>
          </a:solidFill>
          <a:ln w="57150">
            <a:solidFill>
              <a:srgbClr val="C0000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ОНИ   ПОМОГЛИ  СОВЕТСКИМ   УЧЕНЫМ   В КОРОТКИЕ   СРОКИ   СОЗДАТЬ   АТОМНЫЙ   ЩИТ  И  МЕЧ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svr.gov.ru/upload/iblock/c73/c730455bbbeb0dce61abba331028ab11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2448272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svr.gov.ru/upload/iblock/b5f/b5f238772fcd2b9942da1b36ce51b78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124744"/>
            <a:ext cx="2016224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http://svr.gov.ru/upload/iblock/116/116701d305086e0805e6b18aebfc213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77680"/>
            <a:ext cx="2160240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http://svr.gov.ru/upload/iblock/431/43143cc5fdbbc4e14dca45c12a6e930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3977680"/>
            <a:ext cx="2160240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http://svr.gov.ru/upload/iblock/2ee/2ee07538187524add6c39b4d126ab6a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3977680"/>
            <a:ext cx="2232248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https://pbs.twimg.com/media/ESAkbumWsAA3x2K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1196752"/>
            <a:ext cx="1872208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355976" y="6292216"/>
            <a:ext cx="18001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Л. Коэн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3060AD"/>
                </a:solidFill>
                <a:effectLst/>
                <a:latin typeface="Proxima Nova"/>
                <a:ea typeface="Times New Roman" pitchFamily="18" charset="0"/>
                <a:cs typeface="Times New Roman" pitchFamily="18" charset="0"/>
                <a:hlinkClick r:id="rId9"/>
              </a:rPr>
              <a:t>М. Коэн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3060AD"/>
                </a:solidFill>
                <a:effectLst/>
                <a:latin typeface="Proxima Nova" charset="0"/>
                <a:ea typeface="Times New Roman" pitchFamily="18" charset="0"/>
                <a:cs typeface="Times New Roman" pitchFamily="18" charset="0"/>
                <a:hlinkClick r:id="rId9"/>
              </a:rPr>
              <a:t>М. Коэн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3060AD"/>
                </a:solidFill>
                <a:effectLst/>
                <a:latin typeface="Proxima Nova" charset="0"/>
                <a:ea typeface="Times New Roman" pitchFamily="18" charset="0"/>
                <a:cs typeface="Times New Roman" pitchFamily="18" charset="0"/>
                <a:hlinkClick r:id="rId9"/>
              </a:rPr>
              <a:t>М. Коэн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3060AD"/>
                </a:solidFill>
                <a:effectLst/>
                <a:latin typeface="Proxima Nova" charset="0"/>
                <a:ea typeface="Times New Roman" pitchFamily="18" charset="0"/>
                <a:cs typeface="Times New Roman" pitchFamily="18" charset="0"/>
                <a:hlinkClick r:id="rId9"/>
              </a:rPr>
              <a:t>М. Коэн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04248" y="6309320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М. Коэн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528" y="306896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В. </a:t>
            </a:r>
            <a:r>
              <a:rPr lang="ru-RU" dirty="0" smtClean="0"/>
              <a:t>.</a:t>
            </a:r>
            <a:r>
              <a:rPr lang="ru-RU" b="1" dirty="0" err="1" smtClean="0">
                <a:solidFill>
                  <a:srgbClr val="FF0000"/>
                </a:solidFill>
              </a:rPr>
              <a:t>Барковский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03848" y="323156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Л.Квасников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23728" y="6165304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А.Феклисов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22" name="Рисунок 21" descr="http://svr.gov.ru/upload/iblock/857/857b5b2c31faef7ed286b797efd07477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23728" y="4005064"/>
            <a:ext cx="2016224" cy="2852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2195736" y="6381328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А.Феклисов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6237312"/>
            <a:ext cx="2123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 А. Яцков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836712"/>
          </a:xfrm>
          <a:solidFill>
            <a:srgbClr val="FFFF00"/>
          </a:solidFill>
          <a:ln w="5715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МАНХЕТТЕНСКИЙ</a:t>
            </a:r>
            <a:r>
              <a:rPr lang="ru-RU" sz="3600" dirty="0" smtClean="0">
                <a:solidFill>
                  <a:srgbClr val="FF0000"/>
                </a:solidFill>
              </a:rPr>
              <a:t>  </a:t>
            </a:r>
            <a:r>
              <a:rPr lang="ru-RU" sz="3600" b="1" dirty="0" smtClean="0">
                <a:solidFill>
                  <a:srgbClr val="FF0000"/>
                </a:solidFill>
              </a:rPr>
              <a:t>ПРОЕКТ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svr.gov.ru/upload/spravka-bo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08720"/>
            <a:ext cx="3384376" cy="547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563888" y="836712"/>
            <a:ext cx="547260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В 1945 году американцы испытали первую в мире атомную бомбу, которая создавалась в рамках Манхэттенского проекта. В СССР первую атомную бомбу испытали только через четыре года, в 1949-м, покончив с монополией США на ядерное оружие. Это удалось не только благодаря самоотверженной работе ученых, но и усилиям советских разведчиков, которые своевременно добывали ценные сведения об американских разработках. Одним из важных источников сведений по проекту был немецкий ученый Клаус Фукс, который в 1932 году вступил в компартию Германии. С приходом Гитлера к власти Фукс сначала ушел в подполье, а затем перебрался в Англию. Там его познакомили с физиком </a:t>
            </a:r>
            <a:r>
              <a:rPr lang="ru-RU" sz="1200" b="1" dirty="0" err="1" smtClean="0"/>
              <a:t>Невиллом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Моттом</a:t>
            </a:r>
            <a:r>
              <a:rPr lang="ru-RU" sz="1200" b="1" dirty="0" smtClean="0"/>
              <a:t>, который взял его своим ассистентом.</a:t>
            </a:r>
            <a:r>
              <a:rPr lang="ru-RU" sz="1200" dirty="0" smtClean="0"/>
              <a:t> </a:t>
            </a:r>
            <a:r>
              <a:rPr lang="ru-RU" sz="1200" b="1" dirty="0" smtClean="0"/>
              <a:t>От него советская разведка получала самую ценную и выверенную информацию. От Клауса Фукса поступали расчеты и чертежи, связанные с устройством атомной бомбы, информация о ходе ее создания.</a:t>
            </a:r>
            <a:r>
              <a:rPr lang="ru-RU" sz="1200" dirty="0" smtClean="0"/>
              <a:t> </a:t>
            </a:r>
            <a:r>
              <a:rPr lang="ru-RU" sz="1200" b="1" dirty="0" smtClean="0"/>
              <a:t> Анатолий Яцков и </a:t>
            </a:r>
            <a:r>
              <a:rPr lang="ru-RU" sz="1200" b="1" u="sng" dirty="0" smtClean="0"/>
              <a:t> </a:t>
            </a:r>
            <a:r>
              <a:rPr lang="ru-RU" sz="1200" b="1" dirty="0" smtClean="0"/>
              <a:t>Александр</a:t>
            </a:r>
            <a:r>
              <a:rPr lang="ru-RU" sz="1200" b="1" u="sng" dirty="0" smtClean="0"/>
              <a:t> </a:t>
            </a:r>
            <a:r>
              <a:rPr lang="ru-RU" sz="1200" b="1" dirty="0" smtClean="0"/>
              <a:t>Феклисов   встречались с людьми, через которых Квасников в дальнейшем получал материалы от ученых-физиков, непосредственно работающих в Лос-Аламосе. Переданные им материалы высоко оценил советский ученый Игорь Курчатов. Были и агенты, чьи имена не раскрыты до сих пор. В целом данные об атомной бомбе в США добывали почти две сотни советских разведчиков. Им удалось переправить в СССР внушительное количество секретной документации общим объемом до 12 тысяч листов. Любопытно, что, по словам генерал-лейтенанта П. А. Судоплатова, «через 12 дней после окончания сборки первой атомной бомбы в США описание её устройства уже было получено в СССР».</a:t>
            </a:r>
            <a:r>
              <a:rPr lang="ru-RU" sz="1200" dirty="0" smtClean="0"/>
              <a:t> </a:t>
            </a:r>
            <a:r>
              <a:rPr lang="ru-RU" sz="1200" b="1" dirty="0" smtClean="0"/>
              <a:t>Успешная деятельность разведчиков получила высокую оценку. В 1995-1996 годах ряд разведчиков был удостоен звания Героя России (Л.Квасников, </a:t>
            </a:r>
            <a:r>
              <a:rPr lang="ru-RU" sz="1200" b="1" dirty="0" err="1" smtClean="0"/>
              <a:t>В.Барковский</a:t>
            </a:r>
            <a:r>
              <a:rPr lang="ru-RU" sz="1200" b="1" dirty="0" smtClean="0"/>
              <a:t>, </a:t>
            </a:r>
            <a:r>
              <a:rPr lang="ru-RU" sz="1200" b="1" dirty="0" err="1" smtClean="0"/>
              <a:t>Леонтина</a:t>
            </a:r>
            <a:r>
              <a:rPr lang="ru-RU" sz="1200" b="1" dirty="0" smtClean="0"/>
              <a:t> и Моррис Коэны, А.Феклисов, А.Яцков).</a:t>
            </a:r>
          </a:p>
          <a:p>
            <a:endParaRPr lang="ru-RU" sz="12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20080"/>
          </a:xfrm>
          <a:solidFill>
            <a:srgbClr val="FFFF00"/>
          </a:solidFill>
          <a:ln w="57150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ОТРЯД «ПОБЕДИТЕЛИ»</a:t>
            </a:r>
            <a:endParaRPr lang="ru-RU" b="1" dirty="0"/>
          </a:p>
        </p:txBody>
      </p:sp>
      <p:pic>
        <p:nvPicPr>
          <p:cNvPr id="5" name="Содержимое 4" descr="Д.Н. Медведев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1656184" cy="2510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23928" y="980728"/>
            <a:ext cx="5112568" cy="5616624"/>
          </a:xfrm>
        </p:spPr>
        <p:txBody>
          <a:bodyPr>
            <a:noAutofit/>
          </a:bodyPr>
          <a:lstStyle/>
          <a:p>
            <a:r>
              <a:rPr lang="ru-RU" sz="1100" b="1" dirty="0" smtClean="0">
                <a:latin typeface="+mj-lt"/>
              </a:rPr>
              <a:t>С июня 1942 года по февраль 1944 года Медведев – бессменный командир действовавшего на Украине партизанского отряда особого назначения «Победители». В городах Ровно, Здолбунов, Сарны и Луцк были организованы </a:t>
            </a:r>
            <a:r>
              <a:rPr lang="ru-RU" sz="1100" b="1" dirty="0" err="1" smtClean="0">
                <a:latin typeface="+mj-lt"/>
              </a:rPr>
              <a:t>резидентуры</a:t>
            </a:r>
            <a:r>
              <a:rPr lang="ru-RU" sz="1100" b="1" dirty="0" smtClean="0">
                <a:latin typeface="+mj-lt"/>
              </a:rPr>
              <a:t>, которые насчитывали по нескольку десятков человек. Особое внимание уделялось городу Ровно, где располагалась резиденция наместника Украины </a:t>
            </a:r>
            <a:r>
              <a:rPr lang="ru-RU" sz="1100" b="1" dirty="0" err="1" smtClean="0">
                <a:latin typeface="+mj-lt"/>
              </a:rPr>
              <a:t>гауляйтера</a:t>
            </a:r>
            <a:r>
              <a:rPr lang="ru-RU" sz="1100" b="1" dirty="0" smtClean="0">
                <a:latin typeface="+mj-lt"/>
              </a:rPr>
              <a:t> Эриха Коха и центральные структуры гестапо на Украине. Для работы в Ровно были отобраны лучшие из лучших разведчиков. Среди них и Николай Кузнецов. В городе Ровно, превращенном немцами в "столицу" временно оккупированной Украины, Николай Кузнецов появился под именем </a:t>
            </a:r>
            <a:r>
              <a:rPr lang="ru-RU" sz="1100" b="1" dirty="0" err="1" smtClean="0">
                <a:latin typeface="+mj-lt"/>
              </a:rPr>
              <a:t>обер-лейтенанта</a:t>
            </a:r>
            <a:r>
              <a:rPr lang="ru-RU" sz="1100" b="1" dirty="0" smtClean="0">
                <a:latin typeface="+mj-lt"/>
              </a:rPr>
              <a:t> </a:t>
            </a:r>
            <a:r>
              <a:rPr lang="ru-RU" sz="1100" b="1" dirty="0" err="1" smtClean="0">
                <a:latin typeface="+mj-lt"/>
              </a:rPr>
              <a:t>Пауля</a:t>
            </a:r>
            <a:r>
              <a:rPr lang="ru-RU" sz="1100" b="1" dirty="0" smtClean="0">
                <a:latin typeface="+mj-lt"/>
              </a:rPr>
              <a:t> Вильгельма </a:t>
            </a:r>
            <a:r>
              <a:rPr lang="ru-RU" sz="1100" b="1" dirty="0" err="1" smtClean="0">
                <a:latin typeface="+mj-lt"/>
              </a:rPr>
              <a:t>Зиберта</a:t>
            </a:r>
            <a:r>
              <a:rPr lang="ru-RU" sz="1100" b="1" dirty="0" smtClean="0">
                <a:latin typeface="+mj-lt"/>
              </a:rPr>
              <a:t>, кавалера двух Железных крестов. Весной 1943 года ему удалось получить чрезвычайно ценные разведывательные сведения о подготовке противником крупной наступательной операции в районе Курска с использованием новых танков "Тигр" и "Пантера". Ему также стало известно точное местонахождение полевой ставки Гитлера под Винницей, получившее кодовое название "</a:t>
            </a:r>
            <a:r>
              <a:rPr lang="ru-RU" sz="1100" b="1" dirty="0" err="1" smtClean="0">
                <a:latin typeface="+mj-lt"/>
              </a:rPr>
              <a:t>Вервольф</a:t>
            </a:r>
            <a:r>
              <a:rPr lang="ru-RU" sz="1100" b="1" dirty="0" smtClean="0">
                <a:latin typeface="+mj-lt"/>
              </a:rPr>
              <a:t>". Кузнецов первым сообщил о подготовке покушения на глав правительств "большой тройки", собиравшихся на историческую встречу в Тегеране. В конце декабря 1943 года Н.И.Кузнецов получил новое задание — развернуть разведывательную работу в городе Львове. Совершая акты возмездия, он привел в исполнение приговор народа и уничтожил вице-губернатора Галиции </a:t>
            </a:r>
            <a:r>
              <a:rPr lang="ru-RU" sz="1100" b="1" dirty="0" err="1" smtClean="0">
                <a:latin typeface="+mj-lt"/>
              </a:rPr>
              <a:t>Отто</a:t>
            </a:r>
            <a:r>
              <a:rPr lang="ru-RU" sz="1100" b="1" dirty="0" smtClean="0">
                <a:latin typeface="+mj-lt"/>
              </a:rPr>
              <a:t> Бауэра и подполковника </a:t>
            </a:r>
            <a:r>
              <a:rPr lang="ru-RU" sz="1100" b="1" dirty="0" err="1" smtClean="0">
                <a:latin typeface="+mj-lt"/>
              </a:rPr>
              <a:t>Петерса</a:t>
            </a:r>
            <a:r>
              <a:rPr lang="ru-RU" sz="1100" b="1" dirty="0" smtClean="0">
                <a:latin typeface="+mj-lt"/>
              </a:rPr>
              <a:t>. Обстановка в Галиции после этого крайне осложнилась. Кузнецову и двум его боевым товарищам — Яну Каминскому и Ивану Белову — удалось вырваться из Львова. Было принято решение пробираться к линии фронта. Однако в ночь с 8 на 9 марта 1944 года они попали в засаду в селе </a:t>
            </a:r>
            <a:r>
              <a:rPr lang="ru-RU" sz="1100" b="1" dirty="0" err="1" smtClean="0">
                <a:latin typeface="+mj-lt"/>
              </a:rPr>
              <a:t>Боратин</a:t>
            </a:r>
            <a:r>
              <a:rPr lang="ru-RU" sz="1100" b="1" dirty="0" smtClean="0">
                <a:latin typeface="+mj-lt"/>
              </a:rPr>
              <a:t> Львовской области и погибли в неравной схватке с украинскими националистами.</a:t>
            </a:r>
          </a:p>
          <a:p>
            <a:r>
              <a:rPr lang="ru-RU" sz="1100" b="1" dirty="0" smtClean="0">
                <a:latin typeface="+mj-lt"/>
              </a:rPr>
              <a:t>5 ноября 1944 года был опубликован Указ Президиума Верховного Совета СССР о присвоении звания Героя Советского Союза сотрудникам спецподразделений НКГБ СССР, действовавшим в тылу врага. В списке награжденных вместе с фамилией Д.Н.Медведева стояла и фамилия Николая Ивановича Кузнецова — посмертно.</a:t>
            </a:r>
          </a:p>
          <a:p>
            <a:endParaRPr lang="ru-RU" sz="1100" b="1" dirty="0">
              <a:latin typeface="Arial Narrow" pitchFamily="34" charset="0"/>
            </a:endParaRPr>
          </a:p>
        </p:txBody>
      </p:sp>
      <p:pic>
        <p:nvPicPr>
          <p:cNvPr id="6" name="Рисунок 5" descr="https://panno.stavadm.ru/sites/default/files/veteran/%D0%9A%D1%83%D0%B7%D0%BD%D0%B5%D1%86%D0%BE%D0%B2%20%D0%9D%D0%B8%D0%BA%D0%BE%D0%BB%D0%B0%D0%B9%20%D0%90%D1%84%D0%B0%D0%BD%D0%B0%D1%81%D1%8C%D0%B5%D0%B2%D0%B8%D1%8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980728"/>
            <a:ext cx="1728192" cy="2448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http://svr.gov.ru/upload/udostovereni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645024"/>
            <a:ext cx="3888432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864096"/>
          </a:xfrm>
          <a:solidFill>
            <a:srgbClr val="FFFF00"/>
          </a:solidFill>
          <a:ln w="5715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«МАЙОР ВИХРЬ», СПАСШИЙ  КРАКОВ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3" descr="А.Н. Ботян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24744"/>
            <a:ext cx="1800200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980728"/>
            <a:ext cx="4464496" cy="58772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100" b="1" dirty="0" smtClean="0"/>
              <a:t>          Война для Алексея </a:t>
            </a:r>
            <a:r>
              <a:rPr lang="ru-RU" sz="1100" b="1" dirty="0" err="1" smtClean="0"/>
              <a:t>Ботяна</a:t>
            </a:r>
            <a:r>
              <a:rPr lang="ru-RU" sz="1100" b="1" dirty="0" smtClean="0"/>
              <a:t> началась в 1939 году, когда после окончания школы он был призван в польскую армию, в составе которой участвовал в боях с немцами.</a:t>
            </a:r>
          </a:p>
          <a:p>
            <a:pPr>
              <a:buNone/>
            </a:pPr>
            <a:r>
              <a:rPr lang="ru-RU" sz="1100" b="1" dirty="0" smtClean="0"/>
              <a:t>            В 1941 году </a:t>
            </a:r>
            <a:r>
              <a:rPr lang="ru-RU" sz="1100" b="1" dirty="0" err="1" smtClean="0"/>
              <a:t>Ботян</a:t>
            </a:r>
            <a:r>
              <a:rPr lang="ru-RU" sz="1100" b="1" dirty="0" smtClean="0"/>
              <a:t> окончил разведывательную школу,  участвовал в обороне Москвы. В мае 1944 года по заданию Центра во главе группы закаленных в огне войны бойцов Алексей </a:t>
            </a:r>
            <a:r>
              <a:rPr lang="ru-RU" sz="1100" b="1" dirty="0" err="1" smtClean="0"/>
              <a:t>Ботян</a:t>
            </a:r>
            <a:r>
              <a:rPr lang="ru-RU" sz="1100" b="1" dirty="0" smtClean="0"/>
              <a:t> проникает на территорию Польши с целью разведать расположение частей противника в районе города Кракова. Группе Алексея </a:t>
            </a:r>
            <a:r>
              <a:rPr lang="ru-RU" sz="1100" b="1" dirty="0" err="1" smtClean="0"/>
              <a:t>Ботяна</a:t>
            </a:r>
            <a:r>
              <a:rPr lang="ru-RU" sz="1100" b="1" dirty="0" smtClean="0"/>
              <a:t> удалось обосноваться в районе Кракова и развернуть широкую разведывательную и диверсионную деятельность. В конце 1944 года ее бойцами был захвачен инженер-картограф, давший ценные сведения о складе взрывчатки, предназначенной для уничтожения исторического центра Кракова, плотины и мостов.  Вода из разрушенного водохранилища на реке </a:t>
            </a:r>
            <a:r>
              <a:rPr lang="ru-RU" sz="1100" b="1" dirty="0" err="1" smtClean="0"/>
              <a:t>Дунаец</a:t>
            </a:r>
            <a:r>
              <a:rPr lang="ru-RU" sz="1100" b="1" dirty="0" smtClean="0"/>
              <a:t> должна была полностью затопить старинный город Краков и ее жителей. </a:t>
            </a:r>
          </a:p>
          <a:p>
            <a:r>
              <a:rPr lang="ru-RU" sz="1100" b="1" dirty="0" smtClean="0"/>
              <a:t>На складе удалось установить мину замедленного действия. 18 января 1945 года она выполнила свое предназначение. Склад взлетел на воздух, и город избежал участи быть стертым с лица земли. В результате успешно проведенной операции  были спасены тысячи мирных польских жителей. За этот подвиг Алексею Николаевичу </a:t>
            </a:r>
            <a:r>
              <a:rPr lang="ru-RU" sz="1100" b="1" dirty="0" err="1" smtClean="0"/>
              <a:t>Ботяну</a:t>
            </a:r>
            <a:r>
              <a:rPr lang="ru-RU" sz="1100" b="1" dirty="0" smtClean="0"/>
              <a:t> в 2007 году присвоено  звание Героя Российской Федерации с вручением медали "Золотая Звезда". Легендарный советский разведчик прожил долгую жизнь , до 103 лет. </a:t>
            </a:r>
          </a:p>
          <a:p>
            <a:pPr>
              <a:buNone/>
            </a:pPr>
            <a:r>
              <a:rPr lang="ru-RU" sz="1100" b="1" dirty="0" smtClean="0"/>
              <a:t>             Его жизнь оказалась длиннее памяти поляков, забывших сегодня, кому они обязаны спасением своего красивейшего города.</a:t>
            </a:r>
            <a:endParaRPr lang="ru-RU" sz="1100" b="1" dirty="0"/>
          </a:p>
        </p:txBody>
      </p:sp>
      <p:pic>
        <p:nvPicPr>
          <p:cNvPr id="7" name="Рисунок 6" descr="Встреча в Кремл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268760"/>
            <a:ext cx="2857500" cy="1971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А.Ботян в г.Краков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789040"/>
            <a:ext cx="3312368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824</TotalTime>
  <Words>914</Words>
  <Application>Microsoft Office PowerPoint</Application>
  <PresentationFormat>Экран (4:3)</PresentationFormat>
  <Paragraphs>49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Без права на славу,            во славу  державы</vt:lpstr>
      <vt:lpstr>СУДЬБЫ  ОСОБОГО  НАЗНАЧЕНИЯ</vt:lpstr>
      <vt:lpstr>ЛЕГЕНДАРНЫЙ  РАЗВЕДЧИК  ПО ИМЕНИ «РАМЗАЙ»</vt:lpstr>
      <vt:lpstr>ОРГАНИЗАЦИЯ «КРАСНАЯ КАПЕЛЛА»  </vt:lpstr>
      <vt:lpstr> РАССЕКРЕЧЕННЫЕ   АРХИВНЫЕ   ДОКУМЕНТЫ</vt:lpstr>
      <vt:lpstr>  ОНИ   ПОМОГЛИ  СОВЕТСКИМ   УЧЕНЫМ   В КОРОТКИЕ   СРОКИ   СОЗДАТЬ   АТОМНЫЙ   ЩИТ  И  МЕЧ  </vt:lpstr>
      <vt:lpstr>МАНХЕТТЕНСКИЙ  ПРОЕКТ</vt:lpstr>
      <vt:lpstr>ОТРЯД «ПОБЕДИТЕЛИ»</vt:lpstr>
      <vt:lpstr>«МАЙОР ВИХРЬ», СПАСШИЙ  КРАКОВ</vt:lpstr>
      <vt:lpstr>АГЕНТ СОВЕТСКОЙ РАЗВЕДКИ"БРАЙТЕНБАХ"</vt:lpstr>
      <vt:lpstr>ИСПОЛЬЗОВАННЫЕ  ИСТОЧНИКИ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 права на славу, во славу  державы</dc:title>
  <dc:creator>Нина</dc:creator>
  <cp:lastModifiedBy>Нина</cp:lastModifiedBy>
  <cp:revision>87</cp:revision>
  <dcterms:created xsi:type="dcterms:W3CDTF">2021-02-23T12:04:39Z</dcterms:created>
  <dcterms:modified xsi:type="dcterms:W3CDTF">2021-03-20T09:10:59Z</dcterms:modified>
</cp:coreProperties>
</file>