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546" r:id="rId2"/>
  </p:sldMasterIdLst>
  <p:notesMasterIdLst>
    <p:notesMasterId r:id="rId27"/>
  </p:notesMasterIdLst>
  <p:sldIdLst>
    <p:sldId id="282" r:id="rId3"/>
    <p:sldId id="333" r:id="rId4"/>
    <p:sldId id="271" r:id="rId5"/>
    <p:sldId id="335" r:id="rId6"/>
    <p:sldId id="347" r:id="rId7"/>
    <p:sldId id="344" r:id="rId8"/>
    <p:sldId id="345" r:id="rId9"/>
    <p:sldId id="343" r:id="rId10"/>
    <p:sldId id="336" r:id="rId11"/>
    <p:sldId id="349" r:id="rId12"/>
    <p:sldId id="276" r:id="rId13"/>
    <p:sldId id="293" r:id="rId14"/>
    <p:sldId id="272" r:id="rId15"/>
    <p:sldId id="286" r:id="rId16"/>
    <p:sldId id="337" r:id="rId17"/>
    <p:sldId id="300" r:id="rId18"/>
    <p:sldId id="297" r:id="rId19"/>
    <p:sldId id="303" r:id="rId20"/>
    <p:sldId id="311" r:id="rId21"/>
    <p:sldId id="339" r:id="rId22"/>
    <p:sldId id="348" r:id="rId23"/>
    <p:sldId id="340" r:id="rId24"/>
    <p:sldId id="310" r:id="rId25"/>
    <p:sldId id="334" r:id="rId2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EEA"/>
    <a:srgbClr val="2A863C"/>
    <a:srgbClr val="3B754D"/>
    <a:srgbClr val="305E3E"/>
    <a:srgbClr val="411C72"/>
    <a:srgbClr val="4A206A"/>
    <a:srgbClr val="A86ED4"/>
    <a:srgbClr val="BA8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 autoAdjust="0"/>
    <p:restoredTop sz="94660"/>
  </p:normalViewPr>
  <p:slideViewPr>
    <p:cSldViewPr>
      <p:cViewPr varScale="1">
        <p:scale>
          <a:sx n="79" d="100"/>
          <a:sy n="79" d="100"/>
        </p:scale>
        <p:origin x="171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B2186-F144-47F8-BB45-54F245CE43D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89E0F-105A-4B8A-BFEF-59F8740FD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9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9E0F-105A-4B8A-BFEF-59F8740FD34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10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hitsu\Desktop\реферат\MainSla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752579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A7B6B2-E956-4B14-87E6-092B099184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07288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31E9781-BFF9-4EDA-AE47-C80D29EC67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1647546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03B9D-21C3-4D05-8D96-574A2678479B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8202E-5597-4777-A153-0AED089AEC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1057931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71A598-3A0D-40DA-B437-60FE3FBD51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7391714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E070AE-5638-4F88-AE35-41C8C3D2F8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4109405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21B248-809A-486E-9763-C5A1787DD7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3781395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04F626-0C4A-408A-800F-79081130DF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4144490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1451BC-3810-46D3-AE26-B7197F4793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5883606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4B6BEB-D8FE-4FCB-AE90-91B4424E8A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4965209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2B9E1F-B34B-4153-8C0D-D19965EDD8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4531768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5435C2-7D29-4275-8D39-FD62810639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3634476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117E5-B1B0-4485-B6EF-6D5386AA76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2027805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C5F4EF-A949-4A8B-ABBF-891A27D6FB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3797647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307B9-E4D3-4E4B-B4EE-28993E28BF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9313521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1E2345-EBE3-4254-AD00-6FB8C1FD98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4330034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B31776-6890-4F5F-99C1-C0C0280E40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0421832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7E9FFD-1072-4048-8820-96D65A11E0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2063961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A992BA-ACD1-4416-99A8-039A58B6C5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5875075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BAD73A3-3F55-45B8-82C3-B608D2E547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8190626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B2D2B6A-75BE-4215-8E7D-70E5FD3BBC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008855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9C88BA-0C21-43F5-8214-0004D38702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537038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itsu\Desktop\реферат\SlaidPrin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500063"/>
            <a:ext cx="82296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F34638-A1F0-4DEC-B622-B8B1AACB4086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9C88BC-3C64-4D90-B8D4-1FD45E6A0F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35" r:id="rId2"/>
    <p:sldLayoutId id="2147484936" r:id="rId3"/>
    <p:sldLayoutId id="2147484937" r:id="rId4"/>
    <p:sldLayoutId id="2147484938" r:id="rId5"/>
    <p:sldLayoutId id="2147484939" r:id="rId6"/>
    <p:sldLayoutId id="2147484940" r:id="rId7"/>
    <p:sldLayoutId id="2147484941" r:id="rId8"/>
    <p:sldLayoutId id="2147484942" r:id="rId9"/>
    <p:sldLayoutId id="2147484943" r:id="rId10"/>
    <p:sldLayoutId id="2147484944" r:id="rId11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ef6/ef6f8391f2a5314b4e573f394740d9f3/ped.opyt-Malyshevoy.pd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1"/>
          <p:cNvSpPr>
            <a:spLocks noChangeArrowheads="1"/>
          </p:cNvSpPr>
          <p:nvPr/>
        </p:nvSpPr>
        <p:spPr bwMode="auto">
          <a:xfrm>
            <a:off x="684213" y="476250"/>
            <a:ext cx="81375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4EEA"/>
                </a:solidFill>
                <a:latin typeface="Times New Roman" panose="02020603050405020304" pitchFamily="18" charset="0"/>
              </a:rPr>
              <a:t>Министерство образования РМ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Малышевой Надежды Викторовны,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«Детский сад №125 комбинированного вида»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Саранск</a:t>
            </a:r>
          </a:p>
        </p:txBody>
      </p:sp>
      <p:sp>
        <p:nvSpPr>
          <p:cNvPr id="24580" name="Прямоугольник 2"/>
          <p:cNvSpPr>
            <a:spLocks noChangeArrowheads="1"/>
          </p:cNvSpPr>
          <p:nvPr/>
        </p:nvSpPr>
        <p:spPr bwMode="auto">
          <a:xfrm>
            <a:off x="179388" y="2420938"/>
            <a:ext cx="525670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altLang="ru-RU" sz="1800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06.07.1988</a:t>
            </a:r>
            <a:r>
              <a:rPr lang="ru-RU" altLang="ru-RU" sz="1800" dirty="0">
                <a:solidFill>
                  <a:srgbClr val="004EEA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г.</a:t>
            </a:r>
            <a:endParaRPr lang="ru-RU" altLang="ru-RU" sz="1800" dirty="0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Окончила: </a:t>
            </a:r>
            <a:r>
              <a:rPr lang="ru-RU" altLang="ru-RU" sz="1800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МГПИ им М. Е. </a:t>
            </a:r>
            <a:r>
              <a:rPr lang="ru-RU" altLang="ru-RU" sz="1800" dirty="0" err="1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endParaRPr lang="ru-RU" altLang="ru-RU" sz="1800" dirty="0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Факультет: </a:t>
            </a:r>
            <a:r>
              <a:rPr lang="ru-RU" altLang="ru-RU" sz="1800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и методика дошкольного образования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altLang="ru-RU" sz="1800" dirty="0" smtClean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организатор-методист дошкольного образование</a:t>
            </a:r>
            <a:endParaRPr lang="ru-RU" altLang="ru-RU" sz="1800" dirty="0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altLang="ru-RU" sz="1800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101305 №0907566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altLang="ru-RU" sz="1800" dirty="0" smtClean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endParaRPr lang="ru-RU" altLang="ru-RU" sz="1800" dirty="0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</a:t>
            </a:r>
            <a:r>
              <a:rPr lang="ru-RU" altLang="ru-RU" sz="1800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лет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</a:t>
            </a:r>
            <a:r>
              <a:rPr lang="ru-RU" altLang="ru-RU" sz="1800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sz="1800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altLang="ru-RU" sz="1800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22.02.2019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altLang="ru-RU" sz="1800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altLang="ru-RU" sz="1800" dirty="0">
              <a:solidFill>
                <a:srgbClr val="004EEA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581" name="Picture 6" descr="Малышева Надежда Викторов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492375"/>
            <a:ext cx="2592388" cy="3568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0688"/>
            <a:ext cx="4176464" cy="590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048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Прямоугольник 3"/>
          <p:cNvSpPr>
            <a:spLocks noChangeArrowheads="1"/>
          </p:cNvSpPr>
          <p:nvPr/>
        </p:nvSpPr>
        <p:spPr bwMode="auto">
          <a:xfrm>
            <a:off x="0" y="4762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публикаций, включая интернет – публикации</a:t>
            </a:r>
          </a:p>
        </p:txBody>
      </p:sp>
      <p:sp>
        <p:nvSpPr>
          <p:cNvPr id="29700" name="Прямоугольник 3"/>
          <p:cNvSpPr>
            <a:spLocks noChangeArrowheads="1"/>
          </p:cNvSpPr>
          <p:nvPr/>
        </p:nvSpPr>
        <p:spPr bwMode="auto">
          <a:xfrm>
            <a:off x="2286000" y="836613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ru-RU" altLang="ru-RU" sz="1800" b="1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Интернет-публикации: 1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1800" b="1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1800" b="1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1800" b="1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1800" b="1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1800" b="1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1800" b="1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1800" b="1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47775"/>
            <a:ext cx="3576637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47775"/>
            <a:ext cx="3616325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Прямоугольник 1"/>
          <p:cNvSpPr>
            <a:spLocks noChangeArrowheads="1"/>
          </p:cNvSpPr>
          <p:nvPr/>
        </p:nvSpPr>
        <p:spPr bwMode="auto">
          <a:xfrm>
            <a:off x="250825" y="1858963"/>
            <a:ext cx="52562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 –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Победы и призовые места – 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2"/>
          <p:cNvSpPr>
            <a:spLocks noChangeArrowheads="1"/>
          </p:cNvSpPr>
          <p:nvPr/>
        </p:nvSpPr>
        <p:spPr bwMode="auto">
          <a:xfrm>
            <a:off x="0" y="47625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altLang="ru-RU" sz="2400">
              <a:solidFill>
                <a:srgbClr val="004EEA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592263"/>
            <a:ext cx="532923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46088"/>
            <a:ext cx="424815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449263"/>
            <a:ext cx="421957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1"/>
          <p:cNvSpPr>
            <a:spLocks noChangeArrowheads="1"/>
          </p:cNvSpPr>
          <p:nvPr/>
        </p:nvSpPr>
        <p:spPr bwMode="auto">
          <a:xfrm>
            <a:off x="0" y="47625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004EE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altLang="ru-RU" sz="2400" b="1" i="1" dirty="0" smtClean="0">
                <a:solidFill>
                  <a:srgbClr val="004EE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2400" b="1" i="1" dirty="0">
                <a:solidFill>
                  <a:srgbClr val="004EE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Выступления на научно-практических конференциях,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004EE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семинарах, секциях</a:t>
            </a:r>
            <a:endParaRPr lang="ru-RU" altLang="ru-RU" sz="2400" b="1" i="1" dirty="0">
              <a:solidFill>
                <a:srgbClr val="004EEA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79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06513"/>
            <a:ext cx="3598862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1277938"/>
            <a:ext cx="3590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98475"/>
            <a:ext cx="4186237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5613"/>
            <a:ext cx="4321175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148263" y="4797425"/>
            <a:ext cx="32400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Прямоугольник 2"/>
          <p:cNvSpPr>
            <a:spLocks noChangeArrowheads="1"/>
          </p:cNvSpPr>
          <p:nvPr/>
        </p:nvSpPr>
        <p:spPr bwMode="auto">
          <a:xfrm>
            <a:off x="0" y="47625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rgbClr val="004EEA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6. </a:t>
            </a:r>
            <a:r>
              <a:rPr lang="ru-RU" altLang="ru-RU" sz="2400" b="1" i="1" dirty="0">
                <a:solidFill>
                  <a:srgbClr val="004EEA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Проведение открытых занятий, мастер – классов, мероприятий </a:t>
            </a:r>
            <a:endParaRPr lang="ru-RU" altLang="ru-RU" sz="2400" i="1" dirty="0">
              <a:solidFill>
                <a:srgbClr val="004EEA"/>
              </a:solidFill>
              <a:latin typeface="Arial" panose="020B0604020202020204" pitchFamily="34" charset="0"/>
            </a:endParaRPr>
          </a:p>
        </p:txBody>
      </p:sp>
      <p:pic>
        <p:nvPicPr>
          <p:cNvPr id="3584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96975"/>
            <a:ext cx="37147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364163" y="4005263"/>
            <a:ext cx="28082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1" y="1223192"/>
            <a:ext cx="3649513" cy="515813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Прямоугольник 1"/>
          <p:cNvSpPr>
            <a:spLocks noChangeArrowheads="1"/>
          </p:cNvSpPr>
          <p:nvPr/>
        </p:nvSpPr>
        <p:spPr bwMode="auto">
          <a:xfrm>
            <a:off x="0" y="47625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2400" b="1" i="1" dirty="0" smtClean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b="1" i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активность педагога: участие в экспертных комиссиях, в жюри конкурсов, депутатская деятельность и т.д.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33409"/>
            <a:ext cx="3801688" cy="537321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Прямоугольник 1"/>
          <p:cNvSpPr>
            <a:spLocks noChangeArrowheads="1"/>
          </p:cNvSpPr>
          <p:nvPr/>
        </p:nvSpPr>
        <p:spPr bwMode="auto">
          <a:xfrm>
            <a:off x="0" y="476250"/>
            <a:ext cx="9144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rgbClr val="004EEA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8. </a:t>
            </a:r>
            <a:r>
              <a:rPr lang="ru-RU" altLang="ru-RU" sz="2400" b="1" i="1" dirty="0">
                <a:solidFill>
                  <a:srgbClr val="004EEA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Позитивные результаты работы с воспитанниками</a:t>
            </a:r>
          </a:p>
        </p:txBody>
      </p:sp>
      <p:pic>
        <p:nvPicPr>
          <p:cNvPr id="3891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12813"/>
            <a:ext cx="4106862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912813"/>
            <a:ext cx="4106862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76250"/>
            <a:ext cx="4005262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8313" y="333375"/>
            <a:ext cx="8351837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altLang="ru-RU" sz="2400" b="1" i="1" dirty="0">
                <a:solidFill>
                  <a:srgbClr val="004EEA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опыта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ru-RU" sz="2400" kern="50" dirty="0">
                <a:solidFill>
                  <a:srgbClr val="004EEA"/>
                </a:solidFill>
                <a:latin typeface="Times New Roman"/>
                <a:ea typeface="Andale Sans UI"/>
                <a:cs typeface="Arial" charset="0"/>
              </a:rPr>
              <a:t>Адрес сайта: </a:t>
            </a:r>
            <a:r>
              <a:rPr lang="en-US" sz="2400" kern="50" dirty="0">
                <a:solidFill>
                  <a:srgbClr val="004EEA"/>
                </a:solidFill>
                <a:latin typeface="Times New Roman"/>
                <a:ea typeface="Andale Sans UI"/>
                <a:cs typeface="Arial" charset="0"/>
                <a:hlinkClick r:id="rId3"/>
              </a:rPr>
              <a:t>https://upload2.schoolrm.ru/iblock/ef6/ef6f8391f2a5314b4e573f394740d9f3/ped.opyt-Malyshevoy.pdf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Aft>
                <a:spcPts val="0"/>
              </a:spcAft>
              <a:defRPr/>
            </a:pPr>
            <a:endParaRPr lang="ru-RU" sz="2400" kern="50" dirty="0">
              <a:solidFill>
                <a:prstClr val="black"/>
              </a:solidFill>
              <a:latin typeface="Times New Roman"/>
              <a:ea typeface="Andale Sans UI"/>
              <a:cs typeface="Arial" charset="0"/>
            </a:endParaRPr>
          </a:p>
        </p:txBody>
      </p:sp>
      <p:pic>
        <p:nvPicPr>
          <p:cNvPr id="2560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9" t="14943" r="23061" b="6456"/>
          <a:stretch>
            <a:fillRect/>
          </a:stretch>
        </p:blipFill>
        <p:spPr bwMode="auto">
          <a:xfrm>
            <a:off x="1979613" y="1916113"/>
            <a:ext cx="5260975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31750" y="476250"/>
            <a:ext cx="8891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i="1" dirty="0" smtClean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altLang="ru-RU" sz="2400" b="1" i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</a:p>
        </p:txBody>
      </p:sp>
      <p:pic>
        <p:nvPicPr>
          <p:cNvPr id="4096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938213"/>
            <a:ext cx="4005262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990600"/>
            <a:ext cx="3954463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944" y="346348"/>
            <a:ext cx="4362111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093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Прямоугольник 2"/>
          <p:cNvSpPr>
            <a:spLocks noChangeArrowheads="1"/>
          </p:cNvSpPr>
          <p:nvPr/>
        </p:nvSpPr>
        <p:spPr bwMode="auto">
          <a:xfrm>
            <a:off x="31750" y="476250"/>
            <a:ext cx="8891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i="1" dirty="0" smtClean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altLang="ru-RU" sz="2400" b="1" i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 – неблагополучных семей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-400" r="31888" b="-400"/>
          <a:stretch/>
        </p:blipFill>
        <p:spPr>
          <a:xfrm>
            <a:off x="395536" y="1072890"/>
            <a:ext cx="3735042" cy="5488225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11560" y="4581128"/>
            <a:ext cx="144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938213"/>
            <a:ext cx="3978347" cy="562290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Прямоугольник 1"/>
          <p:cNvSpPr>
            <a:spLocks noChangeArrowheads="1"/>
          </p:cNvSpPr>
          <p:nvPr/>
        </p:nvSpPr>
        <p:spPr bwMode="auto">
          <a:xfrm>
            <a:off x="0" y="4762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altLang="ru-RU" sz="2400" b="1" i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24337" y="677643"/>
            <a:ext cx="565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Интернет-конкурс: </a:t>
            </a:r>
            <a:r>
              <a:rPr lang="ru-RU" b="1" dirty="0" smtClean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   Международный уровень: 1</a:t>
            </a:r>
            <a:endParaRPr lang="ru-RU" b="1" dirty="0">
              <a:solidFill>
                <a:srgbClr val="004E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ru-RU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301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1" y="1198170"/>
            <a:ext cx="3816424" cy="539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338322"/>
            <a:ext cx="3667443" cy="5258288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Прямоугольник 1"/>
          <p:cNvSpPr>
            <a:spLocks noChangeArrowheads="1"/>
          </p:cNvSpPr>
          <p:nvPr/>
        </p:nvSpPr>
        <p:spPr bwMode="auto">
          <a:xfrm>
            <a:off x="0" y="476250"/>
            <a:ext cx="9144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rgbClr val="004EEA"/>
                </a:solidFill>
                <a:latin typeface="Times New Roman" panose="02020603050405020304" pitchFamily="18" charset="0"/>
              </a:rPr>
              <a:t>12. </a:t>
            </a:r>
            <a:r>
              <a:rPr lang="ru-RU" altLang="ru-RU" sz="2400" b="1" i="1" dirty="0">
                <a:solidFill>
                  <a:srgbClr val="004EEA"/>
                </a:solidFill>
                <a:latin typeface="Times New Roman" panose="02020603050405020304" pitchFamily="18" charset="0"/>
              </a:rPr>
              <a:t>Награды и поощрения педагога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951359"/>
            <a:ext cx="4104456" cy="5805198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Прямоугольник 4"/>
          <p:cNvSpPr>
            <a:spLocks noChangeArrowheads="1"/>
          </p:cNvSpPr>
          <p:nvPr/>
        </p:nvSpPr>
        <p:spPr bwMode="auto">
          <a:xfrm>
            <a:off x="0" y="4762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 деятельности)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6" y="938213"/>
            <a:ext cx="3940716" cy="5501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183" y="1386086"/>
            <a:ext cx="5212956" cy="32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975" y="4653136"/>
            <a:ext cx="5212956" cy="1185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878263" y="5434013"/>
            <a:ext cx="50863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4" y="418356"/>
            <a:ext cx="4260216" cy="6021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67" y="393804"/>
            <a:ext cx="4277587" cy="604584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0648"/>
            <a:ext cx="4511431" cy="62062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23" y="260648"/>
            <a:ext cx="4385054" cy="620626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60032" y="4221088"/>
            <a:ext cx="15017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2684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2555"/>
            <a:ext cx="4320480" cy="59453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" b="45800"/>
          <a:stretch/>
        </p:blipFill>
        <p:spPr>
          <a:xfrm>
            <a:off x="4275872" y="380711"/>
            <a:ext cx="4868128" cy="3717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" t="66705" r="-1"/>
          <a:stretch/>
        </p:blipFill>
        <p:spPr>
          <a:xfrm>
            <a:off x="4266378" y="4103924"/>
            <a:ext cx="4877622" cy="222210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823520" y="5805264"/>
            <a:ext cx="39249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5832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4" y="327259"/>
            <a:ext cx="4430878" cy="61042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658" y="327259"/>
            <a:ext cx="4395597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737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6796"/>
            <a:ext cx="4392488" cy="6044407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39552" y="4221088"/>
            <a:ext cx="2520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406796"/>
            <a:ext cx="4276573" cy="604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90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http://cmapspublic.ihmc.us/rid=1K1K80MCZ-16G6JXR-2T93/attractive_ppt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Прямоугольник 4"/>
          <p:cNvSpPr>
            <a:spLocks noChangeArrowheads="1"/>
          </p:cNvSpPr>
          <p:nvPr/>
        </p:nvSpPr>
        <p:spPr bwMode="auto">
          <a:xfrm>
            <a:off x="0" y="4762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004E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-400" r="32675" b="-1800"/>
          <a:stretch/>
        </p:blipFill>
        <p:spPr>
          <a:xfrm>
            <a:off x="179512" y="938213"/>
            <a:ext cx="3605264" cy="5371107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95736" y="3356992"/>
            <a:ext cx="936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96" y="938213"/>
            <a:ext cx="3851144" cy="544311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2390</TotalTime>
  <Words>239</Words>
  <Application>Microsoft Office PowerPoint</Application>
  <PresentationFormat>Экран (4:3)</PresentationFormat>
  <Paragraphs>46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Andale Sans UI</vt:lpstr>
      <vt:lpstr>Arial</vt:lpstr>
      <vt:lpstr>Calibri</vt:lpstr>
      <vt:lpstr>Lucida Sans Unicode</vt:lpstr>
      <vt:lpstr>Symbol</vt:lpstr>
      <vt:lpstr>Times New Roman</vt:lpstr>
      <vt:lpstr>Shablon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Организация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Пользователь</cp:lastModifiedBy>
  <cp:revision>235</cp:revision>
  <dcterms:created xsi:type="dcterms:W3CDTF">2012-03-04T10:45:14Z</dcterms:created>
  <dcterms:modified xsi:type="dcterms:W3CDTF">2023-11-16T18:38:44Z</dcterms:modified>
</cp:coreProperties>
</file>