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75" r:id="rId5"/>
    <p:sldId id="258" r:id="rId6"/>
    <p:sldId id="304" r:id="rId7"/>
    <p:sldId id="277" r:id="rId8"/>
    <p:sldId id="259" r:id="rId9"/>
    <p:sldId id="278" r:id="rId10"/>
    <p:sldId id="260" r:id="rId11"/>
    <p:sldId id="276" r:id="rId12"/>
    <p:sldId id="289" r:id="rId13"/>
    <p:sldId id="312" r:id="rId14"/>
    <p:sldId id="262" r:id="rId15"/>
    <p:sldId id="290" r:id="rId16"/>
    <p:sldId id="305" r:id="rId17"/>
    <p:sldId id="288" r:id="rId18"/>
    <p:sldId id="293" r:id="rId19"/>
    <p:sldId id="261" r:id="rId20"/>
    <p:sldId id="287" r:id="rId21"/>
    <p:sldId id="292" r:id="rId22"/>
    <p:sldId id="295" r:id="rId23"/>
    <p:sldId id="263" r:id="rId24"/>
    <p:sldId id="294" r:id="rId25"/>
    <p:sldId id="284" r:id="rId26"/>
    <p:sldId id="283" r:id="rId27"/>
    <p:sldId id="264" r:id="rId28"/>
    <p:sldId id="285" r:id="rId29"/>
    <p:sldId id="265" r:id="rId30"/>
    <p:sldId id="286" r:id="rId31"/>
    <p:sldId id="266" r:id="rId32"/>
    <p:sldId id="280" r:id="rId33"/>
    <p:sldId id="267" r:id="rId34"/>
    <p:sldId id="282" r:id="rId35"/>
    <p:sldId id="307" r:id="rId36"/>
    <p:sldId id="281" r:id="rId37"/>
    <p:sldId id="268" r:id="rId38"/>
    <p:sldId id="296" r:id="rId39"/>
    <p:sldId id="269" r:id="rId40"/>
    <p:sldId id="297" r:id="rId41"/>
    <p:sldId id="298" r:id="rId42"/>
    <p:sldId id="270" r:id="rId43"/>
    <p:sldId id="272" r:id="rId44"/>
    <p:sldId id="303" r:id="rId45"/>
    <p:sldId id="301" r:id="rId46"/>
    <p:sldId id="302" r:id="rId47"/>
    <p:sldId id="310" r:id="rId48"/>
    <p:sldId id="273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73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345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954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9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381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080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29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632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059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95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311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3B0B-2811-40B9-B830-A070B30F2798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6E2E0-67CD-4791-85E4-C96C4987B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67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s93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59877"/>
            <a:ext cx="9144000" cy="1430215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600" i="1" dirty="0" smtClean="0">
                <a:solidFill>
                  <a:srgbClr val="000099"/>
                </a:solidFill>
                <a:latin typeface="+mj-lt"/>
              </a:rPr>
              <a:t>Савельевой</a:t>
            </a:r>
            <a:br>
              <a:rPr lang="ru-RU" altLang="ru-RU" sz="2600" i="1" dirty="0" smtClean="0">
                <a:solidFill>
                  <a:srgbClr val="000099"/>
                </a:solidFill>
                <a:latin typeface="+mj-lt"/>
              </a:rPr>
            </a:br>
            <a:r>
              <a:rPr lang="ru-RU" altLang="ru-RU" sz="2600" i="1" dirty="0" smtClean="0">
                <a:solidFill>
                  <a:srgbClr val="000099"/>
                </a:solidFill>
                <a:latin typeface="+mj-lt"/>
              </a:rPr>
              <a:t>Зои  Петровны</a:t>
            </a:r>
            <a:endParaRPr lang="ru-RU" altLang="ru-RU" sz="2600" i="1" dirty="0">
              <a:solidFill>
                <a:srgbClr val="000099"/>
              </a:solidFill>
              <a:latin typeface="+mj-lt"/>
            </a:endParaRPr>
          </a:p>
          <a:p>
            <a:r>
              <a:rPr lang="ru-RU" altLang="ru-RU" sz="2600" i="1" dirty="0" smtClean="0">
                <a:solidFill>
                  <a:srgbClr val="C00000"/>
                </a:solidFill>
                <a:latin typeface="+mj-lt"/>
              </a:rPr>
              <a:t>музыкального руководителя МДОУ </a:t>
            </a:r>
            <a:br>
              <a:rPr lang="ru-RU" altLang="ru-RU" sz="2600" i="1" dirty="0" smtClean="0">
                <a:solidFill>
                  <a:srgbClr val="C00000"/>
                </a:solidFill>
                <a:latin typeface="+mj-lt"/>
              </a:rPr>
            </a:br>
            <a:r>
              <a:rPr lang="ru-RU" altLang="ru-RU" sz="2600" i="1" dirty="0" smtClean="0">
                <a:solidFill>
                  <a:srgbClr val="C00000"/>
                </a:solidFill>
                <a:latin typeface="+mj-lt"/>
              </a:rPr>
              <a:t>« </a:t>
            </a:r>
            <a:r>
              <a:rPr lang="ru-RU" altLang="ru-RU" sz="2600" i="1" dirty="0">
                <a:solidFill>
                  <a:srgbClr val="C00000"/>
                </a:solidFill>
                <a:latin typeface="+mj-lt"/>
              </a:rPr>
              <a:t>Д</a:t>
            </a:r>
            <a:r>
              <a:rPr lang="ru-RU" altLang="ru-RU" sz="2600" i="1" dirty="0" smtClean="0">
                <a:solidFill>
                  <a:srgbClr val="C00000"/>
                </a:solidFill>
                <a:latin typeface="+mj-lt"/>
              </a:rPr>
              <a:t>етский сад №93» </a:t>
            </a:r>
            <a:r>
              <a:rPr lang="ru-RU" altLang="ru-RU" sz="2600" i="1" dirty="0" err="1" smtClean="0">
                <a:solidFill>
                  <a:srgbClr val="C00000"/>
                </a:solidFill>
                <a:latin typeface="+mj-lt"/>
              </a:rPr>
              <a:t>г.о.Саранск</a:t>
            </a:r>
            <a:endParaRPr lang="ru-RU" altLang="ru-RU" sz="2600" i="1" dirty="0" smtClean="0">
              <a:solidFill>
                <a:srgbClr val="C00000"/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5477" y="0"/>
            <a:ext cx="11394831" cy="2086707"/>
          </a:xfrm>
        </p:spPr>
        <p:txBody>
          <a:bodyPr/>
          <a:lstStyle/>
          <a:p>
            <a:r>
              <a:rPr lang="ru-RU" altLang="ru-RU" b="1" i="1" dirty="0">
                <a:solidFill>
                  <a:srgbClr val="C00000"/>
                </a:solidFill>
              </a:rPr>
              <a:t>ПОРТФОЛИО</a:t>
            </a:r>
            <a:r>
              <a:rPr lang="ru-RU" altLang="ru-RU" b="1" dirty="0"/>
              <a:t/>
            </a:r>
            <a:br>
              <a:rPr lang="ru-RU" alt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0436" y="2790091"/>
            <a:ext cx="7927238" cy="347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28.09.1966г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средне-специальное  </a:t>
            </a:r>
            <a:r>
              <a:rPr lang="ru-RU" altLang="ru-RU" dirty="0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училище им. Л, П, </a:t>
            </a:r>
            <a:r>
              <a:rPr lang="ru-RU" altLang="ru-RU" dirty="0" err="1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Кирюкова</a:t>
            </a:r>
            <a:r>
              <a:rPr lang="ru-RU" altLang="ru-RU" dirty="0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1985г. по специальности: преподаватель ДМШ по классу баяна</a:t>
            </a:r>
          </a:p>
          <a:p>
            <a:pPr>
              <a:lnSpc>
                <a:spcPct val="80000"/>
              </a:lnSpc>
            </a:pPr>
            <a:r>
              <a:rPr lang="ru-RU" altLang="ru-RU" dirty="0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диплома: ЗТ №644449</a:t>
            </a:r>
          </a:p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37 лет</a:t>
            </a:r>
          </a:p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Общий трудовой стаж: 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37 лет</a:t>
            </a:r>
            <a:endParaRPr lang="ru-RU" altLang="ru-RU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Наличие квалификационной категории: 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высшая  Приказ №879 от 30.10.17г.</a:t>
            </a:r>
            <a:endParaRPr lang="ru-RU" altLang="ru-RU" dirty="0" smtClean="0">
              <a:solidFill>
                <a:srgbClr val="1616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altLang="ru-RU" dirty="0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«Почётный работник общего образования Российской Федерации»,№96533  Приказ </a:t>
            </a:r>
            <a:r>
              <a:rPr lang="ru-RU" altLang="ru-RU" dirty="0" err="1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altLang="ru-RU" dirty="0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13 апреля 2005г. №232/к-н</a:t>
            </a:r>
            <a:r>
              <a:rPr lang="ru-RU" altLang="ru-RU" b="1" dirty="0" smtClean="0">
                <a:solidFill>
                  <a:srgbClr val="161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b="1" i="1" dirty="0" smtClean="0"/>
              <a:t>.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dirty="0">
                <a:hlinkClick r:id="rId3"/>
              </a:rPr>
              <a:t>https://ds93sar.schoolrm.ru</a:t>
            </a:r>
            <a:r>
              <a:rPr lang="ru-RU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e-mail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u="sng" dirty="0">
                <a:solidFill>
                  <a:srgbClr val="0070C0"/>
                </a:solidFill>
              </a:rPr>
              <a:t>ds</a:t>
            </a:r>
            <a:r>
              <a:rPr lang="ru-RU" u="sng" dirty="0">
                <a:solidFill>
                  <a:srgbClr val="0070C0"/>
                </a:solidFill>
              </a:rPr>
              <a:t>.</a:t>
            </a:r>
            <a:r>
              <a:rPr lang="en-US" u="sng" dirty="0" err="1">
                <a:solidFill>
                  <a:srgbClr val="0070C0"/>
                </a:solidFill>
              </a:rPr>
              <a:t>sar</a:t>
            </a:r>
            <a:r>
              <a:rPr lang="ru-RU" u="sng" dirty="0">
                <a:solidFill>
                  <a:srgbClr val="0070C0"/>
                </a:solidFill>
              </a:rPr>
              <a:t>.93@</a:t>
            </a:r>
            <a:r>
              <a:rPr lang="en-US" u="sng" dirty="0" err="1">
                <a:solidFill>
                  <a:srgbClr val="0070C0"/>
                </a:solidFill>
              </a:rPr>
              <a:t>emordovia</a:t>
            </a:r>
            <a:r>
              <a:rPr lang="ru-RU" u="sng" dirty="0">
                <a:solidFill>
                  <a:srgbClr val="0070C0"/>
                </a:solidFill>
              </a:rPr>
              <a:t>.</a:t>
            </a:r>
            <a:r>
              <a:rPr lang="en-US" u="sng" dirty="0" err="1">
                <a:solidFill>
                  <a:srgbClr val="0070C0"/>
                </a:solidFill>
              </a:rPr>
              <a:t>ru</a:t>
            </a:r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698"/>
          <a:stretch/>
        </p:blipFill>
        <p:spPr>
          <a:xfrm>
            <a:off x="8488197" y="642054"/>
            <a:ext cx="2742741" cy="28658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69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3. УЧАСТИЕ В ИННОВАЦИОННОЙ</a:t>
            </a:r>
            <a:br>
              <a:rPr lang="ru-RU" altLang="ru-RU" b="1" i="1" dirty="0">
                <a:solidFill>
                  <a:srgbClr val="C00000"/>
                </a:solidFill>
              </a:rPr>
            </a:br>
            <a:r>
              <a:rPr lang="ru-RU" altLang="ru-RU" b="1" i="1" dirty="0">
                <a:solidFill>
                  <a:srgbClr val="C00000"/>
                </a:solidFill>
              </a:rPr>
              <a:t>(ЭКСПЕРИМЕНТАЛЬНОЙ) ДЕЯТЕЛЬНОСТИ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5273" y="2223478"/>
            <a:ext cx="7412182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</a:rPr>
              <a:t>Образовательная организация: </a:t>
            </a:r>
            <a:r>
              <a:rPr lang="en-US" altLang="ru-RU" sz="2800" b="1" i="1" dirty="0" smtClean="0">
                <a:solidFill>
                  <a:srgbClr val="002060"/>
                </a:solidFill>
              </a:rPr>
              <a:t>V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Муниципальный уровень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Республиканский уровень: </a:t>
            </a:r>
            <a:endParaRPr lang="en-US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en-US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Российский 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Международный уровень:</a:t>
            </a:r>
          </a:p>
        </p:txBody>
      </p:sp>
    </p:spTree>
    <p:extLst>
      <p:ext uri="{BB962C8B-B14F-4D97-AF65-F5344CB8AC3E}">
        <p14:creationId xmlns="" xmlns:p14="http://schemas.microsoft.com/office/powerpoint/2010/main" val="26362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74" y="0"/>
            <a:ext cx="485383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29" y="0"/>
            <a:ext cx="48538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72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46"/>
          <a:stretch/>
        </p:blipFill>
        <p:spPr>
          <a:xfrm>
            <a:off x="333863" y="0"/>
            <a:ext cx="3167539" cy="6539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3" r="22564" b="25470"/>
          <a:stretch/>
        </p:blipFill>
        <p:spPr>
          <a:xfrm>
            <a:off x="7588459" y="3381376"/>
            <a:ext cx="4200463" cy="3083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23" y="0"/>
            <a:ext cx="3525717" cy="4700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10" y="67042"/>
            <a:ext cx="3953562" cy="3247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02" y="3315101"/>
            <a:ext cx="4020948" cy="3224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26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08538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8249" y="-1"/>
            <a:ext cx="4623293" cy="653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5628" y="0"/>
            <a:ext cx="4631123" cy="654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240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4. РЕЗУЛЬТАТЫ УЧАСТИЯ ВОСПИТАННИКОВ В КОНКУРСАХ, ВЫСТАВКАХ, </a:t>
            </a:r>
            <a:r>
              <a:rPr lang="ru-RU" altLang="ru-RU" sz="4000" b="1" i="1" dirty="0">
                <a:solidFill>
                  <a:srgbClr val="C00000"/>
                </a:solidFill>
              </a:rPr>
              <a:t>ТУРНИРАХ</a:t>
            </a:r>
            <a:r>
              <a:rPr lang="ru-RU" altLang="ru-RU" b="1" i="1" dirty="0">
                <a:solidFill>
                  <a:srgbClr val="C00000"/>
                </a:solidFill>
              </a:rPr>
              <a:t>, СОРЕВНОВАНИЯХ, АКЦИЯХ, ФЕСТИВАЛЯХ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223478"/>
            <a:ext cx="6096000" cy="36990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Интернет: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2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Муниципальный уровень: 4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Республиканский </a:t>
            </a: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уровень: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1</a:t>
            </a:r>
            <a:endParaRPr lang="en-US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en-US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Российский 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Международный уровень:  </a:t>
            </a:r>
          </a:p>
        </p:txBody>
      </p:sp>
    </p:spTree>
    <p:extLst>
      <p:ext uri="{BB962C8B-B14F-4D97-AF65-F5344CB8AC3E}">
        <p14:creationId xmlns="" xmlns:p14="http://schemas.microsoft.com/office/powerpoint/2010/main" val="36287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5" name="Рисунок 4" descr="konk.de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0290" y="569343"/>
            <a:ext cx="48538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09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36" y="562364"/>
            <a:ext cx="7142673" cy="5324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09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53" y="545929"/>
            <a:ext cx="7130958" cy="5544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100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28" y="510962"/>
            <a:ext cx="7417942" cy="56159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57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75" y="448574"/>
            <a:ext cx="7805619" cy="55168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11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4800" b="1" i="1" dirty="0">
                <a:solidFill>
                  <a:srgbClr val="C00000"/>
                </a:solidFill>
              </a:rPr>
              <a:t>Описание педагогического опыта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" y="1352924"/>
            <a:ext cx="10453998" cy="57464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355" y="6521128"/>
            <a:ext cx="10489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https://ds93sar.schoolrm.ru/sveden/employees/10035/472490/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5" y="491706"/>
            <a:ext cx="4649638" cy="636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t="17418" r="4758" b="33514"/>
          <a:stretch/>
        </p:blipFill>
        <p:spPr>
          <a:xfrm>
            <a:off x="5641675" y="487599"/>
            <a:ext cx="4684143" cy="63704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87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5" y="0"/>
            <a:ext cx="484956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64" y="0"/>
            <a:ext cx="484663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29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6" y="543465"/>
            <a:ext cx="4726503" cy="6680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66" y="526212"/>
            <a:ext cx="4699625" cy="66423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94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2108"/>
          </a:xfrm>
        </p:spPr>
        <p:txBody>
          <a:bodyPr/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5. НАЛИЧИЕ ПУБЛИКАЦИЙ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094661"/>
            <a:ext cx="6096000" cy="40998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Интернет: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4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Муниципальный 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Республиканский уровень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:</a:t>
            </a:r>
            <a:endParaRPr lang="en-US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Российский уровень: </a:t>
            </a:r>
          </a:p>
          <a:p>
            <a:pPr>
              <a:lnSpc>
                <a:spcPct val="93000"/>
              </a:lnSpc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    </a:t>
            </a:r>
            <a:r>
              <a:rPr lang="ru-RU" altLang="ru-RU" sz="2800" b="1" i="1" dirty="0">
                <a:solidFill>
                  <a:srgbClr val="002060"/>
                </a:solidFill>
              </a:rPr>
              <a:t>(Межрегиональный)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Международный уровень:  </a:t>
            </a:r>
          </a:p>
        </p:txBody>
      </p:sp>
    </p:spTree>
    <p:extLst>
      <p:ext uri="{BB962C8B-B14F-4D97-AF65-F5344CB8AC3E}">
        <p14:creationId xmlns="" xmlns:p14="http://schemas.microsoft.com/office/powerpoint/2010/main" val="10187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05" y="483079"/>
            <a:ext cx="48538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11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65" y="514883"/>
            <a:ext cx="4650172" cy="6576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28" y="525114"/>
            <a:ext cx="4641013" cy="65630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15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65" y="491203"/>
            <a:ext cx="4502216" cy="6366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30" y="517585"/>
            <a:ext cx="4483560" cy="6340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1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b="1" i="1" dirty="0" smtClean="0">
                <a:solidFill>
                  <a:srgbClr val="C00000"/>
                </a:solidFill>
              </a:rPr>
              <a:t/>
            </a:r>
            <a:br>
              <a:rPr lang="ru-RU" altLang="ru-RU" b="1" i="1" dirty="0" smtClean="0">
                <a:solidFill>
                  <a:srgbClr val="C00000"/>
                </a:solidFill>
              </a:rPr>
            </a:br>
            <a:r>
              <a:rPr lang="ru-RU" altLang="ru-RU" b="1" i="1" dirty="0" smtClean="0">
                <a:solidFill>
                  <a:srgbClr val="C00000"/>
                </a:solidFill>
              </a:rPr>
              <a:t/>
            </a:r>
            <a:br>
              <a:rPr lang="ru-RU" altLang="ru-RU" b="1" i="1" dirty="0" smtClean="0">
                <a:solidFill>
                  <a:srgbClr val="C00000"/>
                </a:solidFill>
              </a:rPr>
            </a:br>
            <a:r>
              <a:rPr lang="ru-RU" altLang="ru-RU" sz="3600" b="1" i="1" dirty="0" smtClean="0">
                <a:solidFill>
                  <a:srgbClr val="C00000"/>
                </a:solidFill>
              </a:rPr>
              <a:t>6. ВЫСТУПЛЕНИЯ НА ЗАСЕДАНИЯХ МЕТОДИЧЕСКИХ СОВЕТОВ, НАУЧНО- ПРАКТИЧЕСКИХ КОНФЕРЕНЦИЯХ,  ПЕДАГОГИЧЕСКИХ ЧТЕНИЯХ, СЕМИНАРАХ,  СЕ</a:t>
            </a:r>
            <a:br>
              <a:rPr lang="ru-RU" altLang="ru-RU" sz="3600" b="1" i="1" dirty="0" smtClean="0">
                <a:solidFill>
                  <a:srgbClr val="C00000"/>
                </a:solidFill>
              </a:rPr>
            </a:br>
            <a:r>
              <a:rPr lang="ru-RU" altLang="ru-RU" sz="3600" b="1" i="1" dirty="0" smtClean="0">
                <a:solidFill>
                  <a:srgbClr val="C00000"/>
                </a:solidFill>
              </a:rPr>
              <a:t>КЦИЯХ, ФОРУМАХ, РАДИОПЕРЕДАЧАХ(ОЧНО)</a:t>
            </a:r>
            <a:r>
              <a:rPr lang="ru-RU" altLang="ru-RU" b="1" i="1" dirty="0" smtClean="0">
                <a:solidFill>
                  <a:srgbClr val="C00000"/>
                </a:solidFill>
              </a:rPr>
              <a:t>,</a:t>
            </a:r>
            <a:br>
              <a:rPr lang="ru-RU" altLang="ru-RU" b="1" i="1" dirty="0" smtClean="0">
                <a:solidFill>
                  <a:srgbClr val="C00000"/>
                </a:solidFill>
              </a:rPr>
            </a:br>
            <a:r>
              <a:rPr lang="ru-RU" altLang="ru-RU" b="1" i="1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5781" y="2549236"/>
            <a:ext cx="8760254" cy="3527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400" b="1" i="1" dirty="0">
                <a:solidFill>
                  <a:srgbClr val="002060"/>
                </a:solidFill>
                <a:latin typeface="+mj-lt"/>
              </a:rPr>
              <a:t>Уровень образовательной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+mj-lt"/>
              </a:rPr>
              <a:t>организации:1</a:t>
            </a:r>
            <a:endParaRPr lang="ru-RU" altLang="ru-RU" sz="2400" b="1" i="1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+mj-lt"/>
              </a:rPr>
              <a:t>Муниципальный </a:t>
            </a:r>
            <a:r>
              <a:rPr lang="en-US" altLang="ru-RU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+mj-lt"/>
              </a:rPr>
              <a:t>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+mj-lt"/>
              </a:rPr>
              <a:t>Республиканский уровень: 1</a:t>
            </a:r>
            <a:endParaRPr lang="en-US" altLang="ru-RU" sz="2400" b="1" i="1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93000"/>
              </a:lnSpc>
              <a:defRPr/>
            </a:pPr>
            <a:endParaRPr lang="en-US" altLang="ru-RU" sz="2400" b="1" i="1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+mj-lt"/>
              </a:rPr>
              <a:t>Российский уровень: </a:t>
            </a:r>
          </a:p>
          <a:p>
            <a:pPr>
              <a:lnSpc>
                <a:spcPct val="93000"/>
              </a:lnSpc>
              <a:defRPr/>
            </a:pPr>
            <a:r>
              <a:rPr lang="en-US" altLang="ru-RU" sz="2400" b="1" i="1" dirty="0">
                <a:solidFill>
                  <a:srgbClr val="002060"/>
                </a:solidFill>
                <a:latin typeface="+mj-lt"/>
              </a:rPr>
              <a:t>     </a:t>
            </a:r>
            <a:r>
              <a:rPr lang="ru-RU" altLang="ru-RU" sz="2400" b="1" i="1" dirty="0">
                <a:solidFill>
                  <a:srgbClr val="002060"/>
                </a:solidFill>
                <a:latin typeface="+mj-lt"/>
              </a:rPr>
              <a:t>(Межрегиональный) 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+mj-lt"/>
              </a:rPr>
              <a:t>Международный уровень:  </a:t>
            </a:r>
          </a:p>
        </p:txBody>
      </p:sp>
    </p:spTree>
    <p:extLst>
      <p:ext uri="{BB962C8B-B14F-4D97-AF65-F5344CB8AC3E}">
        <p14:creationId xmlns="" xmlns:p14="http://schemas.microsoft.com/office/powerpoint/2010/main" val="37689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75" y="370936"/>
            <a:ext cx="4562601" cy="6487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03" y="387367"/>
            <a:ext cx="4579672" cy="64706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78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23446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7. ПРОВЕДЕНИЕ ОТКРЫТЫХ ЗАНЯТИЙ, МАСТЕР- КЛАССОВ, МЕРОПРИЯТИЙ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4554" y="1690689"/>
            <a:ext cx="6119446" cy="450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Уровень образовательной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организации:2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Муниципальный уровень: </a:t>
            </a: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Республиканский уровень: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1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Российский уровень: </a:t>
            </a:r>
          </a:p>
          <a:p>
            <a:pPr>
              <a:lnSpc>
                <a:spcPct val="93000"/>
              </a:lnSpc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    </a:t>
            </a:r>
            <a:r>
              <a:rPr lang="ru-RU" altLang="ru-RU" sz="2800" b="1" i="1" dirty="0">
                <a:solidFill>
                  <a:srgbClr val="002060"/>
                </a:solidFill>
              </a:rPr>
              <a:t>(Межрегиональный)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Международный уровень:</a:t>
            </a:r>
          </a:p>
        </p:txBody>
      </p:sp>
    </p:spTree>
    <p:extLst>
      <p:ext uri="{BB962C8B-B14F-4D97-AF65-F5344CB8AC3E}">
        <p14:creationId xmlns="" xmlns:p14="http://schemas.microsoft.com/office/powerpoint/2010/main" val="11906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25460"/>
            <a:ext cx="10861431" cy="773606"/>
          </a:xfrm>
        </p:spPr>
        <p:txBody>
          <a:bodyPr>
            <a:normAutofit/>
          </a:bodyPr>
          <a:lstStyle/>
          <a:p>
            <a:pPr algn="ctr"/>
            <a:r>
              <a:rPr lang="ru-RU" altLang="ru-RU" sz="4800" b="1" i="1" dirty="0">
                <a:solidFill>
                  <a:srgbClr val="C00000"/>
                </a:solidFill>
              </a:rPr>
              <a:t>Описание педагогического опыта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205"/>
          <a:stretch/>
        </p:blipFill>
        <p:spPr>
          <a:xfrm>
            <a:off x="741447" y="609461"/>
            <a:ext cx="3650273" cy="37084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61" y="609461"/>
            <a:ext cx="4074421" cy="3141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460"/>
          <a:stretch/>
        </p:blipFill>
        <p:spPr>
          <a:xfrm>
            <a:off x="4391720" y="609461"/>
            <a:ext cx="3283527" cy="31517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7" y="4021715"/>
            <a:ext cx="2727447" cy="36365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72" b="5653"/>
          <a:stretch/>
        </p:blipFill>
        <p:spPr>
          <a:xfrm>
            <a:off x="3468894" y="3750969"/>
            <a:ext cx="4280728" cy="36111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20" y="3768364"/>
            <a:ext cx="4074421" cy="363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30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0" y="577970"/>
            <a:ext cx="4632385" cy="6518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27" y="586596"/>
            <a:ext cx="4574585" cy="65215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37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8.ЭКСПЕРТНАЯ ДЕЯТЕЛЬНОСТЬ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7323" y="1690688"/>
            <a:ext cx="6236677" cy="2897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Муниципальный 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Республиканский 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Российский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уровень:</a:t>
            </a:r>
            <a:r>
              <a:rPr lang="en-US" altLang="ru-RU" sz="2800" b="1" i="1" dirty="0" smtClean="0">
                <a:solidFill>
                  <a:srgbClr val="002060"/>
                </a:solidFill>
              </a:rPr>
              <a:t>V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Международный уровень:</a:t>
            </a:r>
          </a:p>
        </p:txBody>
      </p:sp>
    </p:spTree>
    <p:extLst>
      <p:ext uri="{BB962C8B-B14F-4D97-AF65-F5344CB8AC3E}">
        <p14:creationId xmlns="" xmlns:p14="http://schemas.microsoft.com/office/powerpoint/2010/main" val="30395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56" y="365125"/>
            <a:ext cx="5128534" cy="7077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88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3200" i="1" dirty="0">
                <a:solidFill>
                  <a:srgbClr val="A50021"/>
                </a:solidFill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</a:rPr>
              <a:t>9. ОБЩЕСТВЕННО- ПЕДАГОГИЧЕСКАЯ АКТИВНОСТЬ ПЕДАГОГА: УЧАСТИЕ В  КОМИССИЯХ, ПЕДАГОГИЧЕСКИХ СООБЩЕСТВАХ, В ЖЮРИ КОНКУРСОВ,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20837" y="1690688"/>
            <a:ext cx="7002035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Член профкома: </a:t>
            </a:r>
            <a:r>
              <a:rPr lang="en-US" altLang="ru-RU" sz="2800" b="1" i="1" dirty="0">
                <a:solidFill>
                  <a:srgbClr val="002060"/>
                </a:solidFill>
              </a:rPr>
              <a:t>V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Руководитель методического</a:t>
            </a: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объединения: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Участие на  муниципальном уровне: </a:t>
            </a:r>
            <a:r>
              <a:rPr lang="en-US" altLang="ru-RU" sz="2800" b="1" i="1" dirty="0">
                <a:solidFill>
                  <a:srgbClr val="002060"/>
                </a:solidFill>
              </a:rPr>
              <a:t>V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Участие на республиканском уровне: </a:t>
            </a:r>
            <a:r>
              <a:rPr lang="en-US" altLang="ru-RU" sz="2800" b="1" i="1" dirty="0">
                <a:solidFill>
                  <a:srgbClr val="002060"/>
                </a:solidFill>
              </a:rPr>
              <a:t>V</a:t>
            </a:r>
          </a:p>
          <a:p>
            <a:pPr>
              <a:lnSpc>
                <a:spcPct val="93000"/>
              </a:lnSpc>
              <a:defRPr/>
            </a:pPr>
            <a:r>
              <a:rPr lang="ru-RU" altLang="ru-RU" sz="2800" i="1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Участие на российском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уровне:</a:t>
            </a:r>
            <a:r>
              <a:rPr lang="en-US" altLang="ru-RU" sz="2800" b="1" i="1" dirty="0">
                <a:solidFill>
                  <a:srgbClr val="002060"/>
                </a:solidFill>
              </a:rPr>
              <a:t> V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Участие на международном уровне:</a:t>
            </a:r>
            <a:endParaRPr lang="ru-RU" altLang="ru-RU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11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" y="0"/>
            <a:ext cx="485383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769"/>
          <a:stretch/>
        </p:blipFill>
        <p:spPr>
          <a:xfrm>
            <a:off x="5270003" y="0"/>
            <a:ext cx="4393448" cy="3692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62" y="2829839"/>
            <a:ext cx="3397685" cy="4583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97" b="25812"/>
          <a:stretch/>
        </p:blipFill>
        <p:spPr>
          <a:xfrm>
            <a:off x="5073998" y="2854293"/>
            <a:ext cx="3165231" cy="4391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43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5" name="Picture 3" descr="C:\Users\Пользователь\Desktop\02-15 аттестация\аттестация\22-23\Савельева 2022\09. Общественно-педагогичнская активность\001 (2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318912" y="552694"/>
            <a:ext cx="4493723" cy="6142060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02-15 аттестация\аттестация\22-23\Савельева 2022\09. Общественно-педагогичнская активность\001 (20).jpg"/>
          <p:cNvPicPr>
            <a:picLocks noChangeAspect="1" noChangeArrowheads="1"/>
          </p:cNvPicPr>
          <p:nvPr/>
        </p:nvPicPr>
        <p:blipFill>
          <a:blip r:embed="rId4" cstate="print"/>
          <a:srcRect t="546" r="1010" b="2173"/>
          <a:stretch>
            <a:fillRect/>
          </a:stretch>
        </p:blipFill>
        <p:spPr bwMode="auto">
          <a:xfrm rot="10800000">
            <a:off x="5812635" y="552694"/>
            <a:ext cx="4550732" cy="6150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9741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62" y="560718"/>
            <a:ext cx="4617622" cy="6558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65" t="3681" r="48408"/>
          <a:stretch/>
        </p:blipFill>
        <p:spPr>
          <a:xfrm>
            <a:off x="5619719" y="560718"/>
            <a:ext cx="5180554" cy="6547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91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</a:rPr>
              <a:t>10. РЕАЛИЗАЦИЯ РЕГИОНАЛЬНОГО КОМПОНЕНТА В ОБРАЗОВАТЕЛЬНОМ ПРОЦЕССЕ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577"/>
          <a:stretch/>
        </p:blipFill>
        <p:spPr>
          <a:xfrm>
            <a:off x="838200" y="2344616"/>
            <a:ext cx="3774831" cy="3408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5" r="22865"/>
          <a:stretch/>
        </p:blipFill>
        <p:spPr>
          <a:xfrm>
            <a:off x="4825645" y="1690688"/>
            <a:ext cx="2826671" cy="4311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31"/>
          <a:stretch/>
        </p:blipFill>
        <p:spPr>
          <a:xfrm>
            <a:off x="7864931" y="2344616"/>
            <a:ext cx="3488869" cy="34085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86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44" y="431208"/>
            <a:ext cx="4548643" cy="6426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66" y="439947"/>
            <a:ext cx="4542458" cy="64180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96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095018" cy="66501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3600" b="1" i="1" dirty="0" smtClean="0">
                <a:solidFill>
                  <a:srgbClr val="C00000"/>
                </a:solidFill>
              </a:rPr>
              <a:t/>
            </a:r>
            <a:br>
              <a:rPr lang="en-US" altLang="ru-RU" sz="3600" b="1" i="1" dirty="0" smtClean="0">
                <a:solidFill>
                  <a:srgbClr val="C00000"/>
                </a:solidFill>
              </a:rPr>
            </a:br>
            <a:r>
              <a:rPr lang="ru-RU" altLang="ru-RU" sz="3600" b="1" i="1" dirty="0" smtClean="0">
                <a:solidFill>
                  <a:srgbClr val="C00000"/>
                </a:solidFill>
              </a:rPr>
              <a:t>11</a:t>
            </a:r>
            <a:r>
              <a:rPr lang="ru-RU" altLang="ru-RU" sz="3600" b="1" i="1" dirty="0">
                <a:solidFill>
                  <a:srgbClr val="C00000"/>
                </a:solidFill>
              </a:rPr>
              <a:t>. УЧАСТИЕ ПЕДАГОГА В ПРОФЕССИОНАЛЬНЫХ КОНКУРСАХ</a:t>
            </a:r>
            <a:r>
              <a:rPr lang="ru-RU" altLang="ru-RU" b="1" dirty="0"/>
              <a:t/>
            </a:r>
            <a:br>
              <a:rPr lang="ru-RU" altLang="ru-RU" b="1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36" y="461314"/>
            <a:ext cx="4428507" cy="61292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92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15661" y="10657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25" y="3766608"/>
            <a:ext cx="4968306" cy="3726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69" r="14790" b="17270"/>
          <a:stretch/>
        </p:blipFill>
        <p:spPr>
          <a:xfrm>
            <a:off x="578566" y="205433"/>
            <a:ext cx="4516582" cy="3997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14" y="198239"/>
            <a:ext cx="3060793" cy="40044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0" t="27296"/>
          <a:stretch/>
        </p:blipFill>
        <p:spPr>
          <a:xfrm>
            <a:off x="8364386" y="198239"/>
            <a:ext cx="3313807" cy="38717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192"/>
          <a:stretch/>
        </p:blipFill>
        <p:spPr>
          <a:xfrm>
            <a:off x="578566" y="4227935"/>
            <a:ext cx="5908959" cy="29348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79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77" y="515943"/>
            <a:ext cx="4482010" cy="6342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39"/>
          <a:stretch>
            <a:fillRect/>
          </a:stretch>
        </p:blipFill>
        <p:spPr>
          <a:xfrm>
            <a:off x="5727442" y="541792"/>
            <a:ext cx="4391344" cy="6316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04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24" y="518317"/>
            <a:ext cx="4484963" cy="6339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76" y="526212"/>
            <a:ext cx="4453694" cy="6331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22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9291"/>
          </a:xfrm>
        </p:spPr>
        <p:txBody>
          <a:bodyPr/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12.  НАСТАВНИЧЕСТВО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приказ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7473" y="938348"/>
            <a:ext cx="4184150" cy="5721244"/>
          </a:xfrm>
          <a:prstGeom prst="rect">
            <a:avLst/>
          </a:prstGeom>
        </p:spPr>
      </p:pic>
      <p:pic>
        <p:nvPicPr>
          <p:cNvPr id="9" name="Рисунок 8" descr="Справка.-Наставничеств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4912" y="940279"/>
            <a:ext cx="4038234" cy="5710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93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-2404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13. НАГРАДЫ И ПООЩРЕНИЯ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1" y="1430216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Звание:</a:t>
            </a:r>
            <a:br>
              <a:rPr lang="ru-RU" alt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Почетный работник общего образования РФ,</a:t>
            </a:r>
            <a:br>
              <a:rPr lang="ru-RU" alt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</a:t>
            </a:r>
            <a:r>
              <a:rPr lang="ru-RU" altLang="ru-RU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alt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России от 13 апреля 2005г. №232/к-н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6092" y="3246098"/>
            <a:ext cx="9284677" cy="249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Интернет: 2</a:t>
            </a:r>
            <a:endParaRPr lang="ru-RU" altLang="ru-RU" sz="2800" b="1" i="1" dirty="0" smtClean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Муниципальный уровень: </a:t>
            </a: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Республиканский уровень: </a:t>
            </a: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Российский уровень: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1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Международный уровень: </a:t>
            </a:r>
          </a:p>
        </p:txBody>
      </p:sp>
    </p:spTree>
    <p:extLst>
      <p:ext uri="{BB962C8B-B14F-4D97-AF65-F5344CB8AC3E}">
        <p14:creationId xmlns="" xmlns:p14="http://schemas.microsoft.com/office/powerpoint/2010/main" val="4665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13" y="560718"/>
            <a:ext cx="5141344" cy="7346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30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1338"/>
          <a:stretch/>
        </p:blipFill>
        <p:spPr>
          <a:xfrm>
            <a:off x="1742536" y="585056"/>
            <a:ext cx="8160589" cy="6005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36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36" y="561293"/>
            <a:ext cx="4470953" cy="6141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07" y="569341"/>
            <a:ext cx="4346586" cy="6146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60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6" r="2105" b="719"/>
          <a:stretch>
            <a:fillRect/>
          </a:stretch>
        </p:blipFill>
        <p:spPr>
          <a:xfrm>
            <a:off x="1130060" y="577969"/>
            <a:ext cx="4572000" cy="6530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8" y="586597"/>
            <a:ext cx="4617762" cy="65301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73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0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39815"/>
            <a:ext cx="11353800" cy="2916000"/>
          </a:xfrm>
          <a:scene3d>
            <a:camera prst="perspectiveContrastingRightFacing"/>
            <a:lightRig rig="threePt" dir="t"/>
          </a:scene3d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8800" b="1" i="1" dirty="0">
                <a:ln>
                  <a:solidFill>
                    <a:srgbClr val="CC6600"/>
                  </a:solidFill>
                </a:ln>
                <a:solidFill>
                  <a:srgbClr val="C00000"/>
                </a:solidFill>
                <a:cs typeface="Calibri" panose="020F050202020403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19304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3890"/>
          </a:xfrm>
        </p:spPr>
        <p:txBody>
          <a:bodyPr/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1.  НАЛИЧИЕ АВТОРСКИХ ПРОГРАММ, МЕТОДИЧЕСКИХ ПОСОБИЙ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3539" y="2457667"/>
            <a:ext cx="6096000" cy="2897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Муниципальный уровень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: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Республиканский уровень: </a:t>
            </a:r>
            <a:r>
              <a:rPr lang="en-US" altLang="ru-RU" sz="2800" b="1" i="1" dirty="0">
                <a:solidFill>
                  <a:srgbClr val="002060"/>
                </a:solidFill>
              </a:rPr>
              <a:t>V</a:t>
            </a:r>
          </a:p>
          <a:p>
            <a:pPr>
              <a:lnSpc>
                <a:spcPct val="93000"/>
              </a:lnSpc>
              <a:defRPr/>
            </a:pPr>
            <a:endParaRPr lang="en-US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Российский 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buFont typeface="Wingdings" pitchFamily="2" charset="2"/>
              <a:buChar char="v"/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Международный уровень:</a:t>
            </a:r>
          </a:p>
        </p:txBody>
      </p:sp>
    </p:spTree>
    <p:extLst>
      <p:ext uri="{BB962C8B-B14F-4D97-AF65-F5344CB8AC3E}">
        <p14:creationId xmlns="" xmlns:p14="http://schemas.microsoft.com/office/powerpoint/2010/main" val="27961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35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1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9" y="0"/>
            <a:ext cx="485383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55" y="0"/>
            <a:ext cx="48538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9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2.  ОРГАНИЗАЦИЯ ПАРТНЁРСКОГО ВЗАИМОДЕЙСТВИЯ С РОДИТЕЛЯМИ ДЛЯ РЕШЕНИЯ ВОСПИТАТЕЛЬНЫХ И ОБРАЗОВАТЕЛЬНЫХ ЗАДАЧ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0" y="2777637"/>
            <a:ext cx="4460631" cy="2612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77" t="9895" r="23077" b="15538"/>
          <a:stretch/>
        </p:blipFill>
        <p:spPr>
          <a:xfrm>
            <a:off x="8116646" y="2707787"/>
            <a:ext cx="3613718" cy="2813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87" y="2377617"/>
            <a:ext cx="2559524" cy="34126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13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90"/>
          <a:stretch/>
        </p:blipFill>
        <p:spPr>
          <a:xfrm>
            <a:off x="0" y="0"/>
            <a:ext cx="12192000" cy="9132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12" y="0"/>
            <a:ext cx="5257801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62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399</Words>
  <Application>Microsoft Office PowerPoint</Application>
  <PresentationFormat>Произвольный</PresentationFormat>
  <Paragraphs>109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ПОРТФОЛИО </vt:lpstr>
      <vt:lpstr>Описание педагогического опыта</vt:lpstr>
      <vt:lpstr>Описание педагогического опыта</vt:lpstr>
      <vt:lpstr>Слайд 4</vt:lpstr>
      <vt:lpstr>1.  НАЛИЧИЕ АВТОРСКИХ ПРОГРАММ, МЕТОДИЧЕСКИХ ПОСОБИЙ</vt:lpstr>
      <vt:lpstr>Слайд 6</vt:lpstr>
      <vt:lpstr>Слайд 7</vt:lpstr>
      <vt:lpstr>2.  ОРГАНИЗАЦИЯ ПАРТНЁРСКОГО ВЗАИМОДЕЙСТВИЯ С РОДИТЕЛЯМИ ДЛЯ РЕШЕНИЯ ВОСПИТАТЕЛЬНЫХ И ОБРАЗОВАТЕЛЬНЫХ ЗАДАЧ</vt:lpstr>
      <vt:lpstr>Слайд 9</vt:lpstr>
      <vt:lpstr>3. УЧАСТИЕ В ИННОВАЦИОННОЙ (ЭКСПЕРИМЕНТАЛЬНОЙ) ДЕЯТЕЛЬНОСТИ </vt:lpstr>
      <vt:lpstr>Слайд 11</vt:lpstr>
      <vt:lpstr>Слайд 12</vt:lpstr>
      <vt:lpstr>Слайд 13</vt:lpstr>
      <vt:lpstr>4. РЕЗУЛЬТАТЫ УЧАСТИЯ ВОСПИТАННИКОВ В КОНКУРСАХ, ВЫСТАВКАХ, ТУРНИРАХ, СОРЕВНОВАНИЯХ, АКЦИЯХ, ФЕСТИВАЛЯХ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5. НАЛИЧИЕ ПУБЛИКАЦИЙ</vt:lpstr>
      <vt:lpstr>Слайд 24</vt:lpstr>
      <vt:lpstr>Слайд 25</vt:lpstr>
      <vt:lpstr>Слайд 26</vt:lpstr>
      <vt:lpstr>  6. ВЫСТУПЛЕНИЯ НА ЗАСЕДАНИЯХ МЕТОДИЧЕСКИХ СОВЕТОВ, НАУЧНО- ПРАКТИЧЕСКИХ КОНФЕРЕНЦИЯХ,  ПЕДАГОГИЧЕСКИХ ЧТЕНИЯХ, СЕМИНАРАХ,  СЕ КЦИЯХ, ФОРУМАХ, РАДИОПЕРЕДАЧАХ(ОЧНО),  </vt:lpstr>
      <vt:lpstr>Слайд 28</vt:lpstr>
      <vt:lpstr>7. ПРОВЕДЕНИЕ ОТКРЫТЫХ ЗАНЯТИЙ, МАСТЕР- КЛАССОВ, МЕРОПРИЯТИЙ</vt:lpstr>
      <vt:lpstr>Слайд 30</vt:lpstr>
      <vt:lpstr>8.ЭКСПЕРТНАЯ ДЕЯТЕЛЬНОСТЬ </vt:lpstr>
      <vt:lpstr>Слайд 32</vt:lpstr>
      <vt:lpstr> 9. ОБЩЕСТВЕННО- ПЕДАГОГИЧЕСКАЯ АКТИВНОСТЬ ПЕДАГОГА: УЧАСТИЕ В  КОМИССИЯХ, ПЕДАГОГИЧЕСКИХ СООБЩЕСТВАХ, В ЖЮРИ КОНКУРСОВ, </vt:lpstr>
      <vt:lpstr>Слайд 34</vt:lpstr>
      <vt:lpstr>Слайд 35</vt:lpstr>
      <vt:lpstr>Слайд 36</vt:lpstr>
      <vt:lpstr>10. РЕАЛИЗАЦИЯ РЕГИОНАЛЬНОГО КОМПОНЕНТА В ОБРАЗОВАТЕЛЬНОМ ПРОЦЕССЕ</vt:lpstr>
      <vt:lpstr>Слайд 38</vt:lpstr>
      <vt:lpstr> 11. УЧАСТИЕ ПЕДАГОГА В ПРОФЕССИОНАЛЬНЫХ КОНКУРСАХ </vt:lpstr>
      <vt:lpstr>Слайд 40</vt:lpstr>
      <vt:lpstr>Слайд 41</vt:lpstr>
      <vt:lpstr>12.  НАСТАВНИЧЕСТВО</vt:lpstr>
      <vt:lpstr>13. НАГРАДЫ И ПООЩРЕНИЯ</vt:lpstr>
      <vt:lpstr>Слайд 44</vt:lpstr>
      <vt:lpstr>Слайд 45</vt:lpstr>
      <vt:lpstr>Слайд 46</vt:lpstr>
      <vt:lpstr>Слайд 47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Зоя</dc:creator>
  <cp:lastModifiedBy>User</cp:lastModifiedBy>
  <cp:revision>64</cp:revision>
  <dcterms:created xsi:type="dcterms:W3CDTF">2022-08-19T10:49:57Z</dcterms:created>
  <dcterms:modified xsi:type="dcterms:W3CDTF">2022-09-07T18:22:02Z</dcterms:modified>
</cp:coreProperties>
</file>