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3" r:id="rId4"/>
    <p:sldId id="294" r:id="rId5"/>
    <p:sldId id="295" r:id="rId6"/>
    <p:sldId id="276" r:id="rId7"/>
    <p:sldId id="277" r:id="rId8"/>
    <p:sldId id="306" r:id="rId9"/>
    <p:sldId id="261" r:id="rId10"/>
    <p:sldId id="279" r:id="rId11"/>
    <p:sldId id="262" r:id="rId12"/>
    <p:sldId id="264" r:id="rId13"/>
    <p:sldId id="265" r:id="rId14"/>
    <p:sldId id="307" r:id="rId15"/>
    <p:sldId id="267" r:id="rId16"/>
    <p:sldId id="270" r:id="rId17"/>
    <p:sldId id="271" r:id="rId18"/>
    <p:sldId id="273" r:id="rId19"/>
    <p:sldId id="274" r:id="rId20"/>
    <p:sldId id="275" r:id="rId21"/>
    <p:sldId id="291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292" r:id="rId30"/>
    <p:sldId id="303" r:id="rId31"/>
    <p:sldId id="304" r:id="rId32"/>
    <p:sldId id="305" r:id="rId3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316" y="-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7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5F4A2-CFAD-4CAD-89AC-78736D23F937}" type="datetimeFigureOut">
              <a:rPr lang="ru-RU" smtClean="0"/>
              <a:pPr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A9F50-47CC-4D88-8DF0-5DB3E184CB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704" y="1"/>
            <a:ext cx="5400600" cy="111561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656" y="1475656"/>
            <a:ext cx="3408412" cy="2232248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МАЛАЕВОЙ</a:t>
            </a:r>
            <a:r>
              <a:rPr lang="ru-RU" b="1" dirty="0" smtClean="0"/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ОЛЬГИ АЛЕКСЕЕВНЫ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Malaev\Рабочий стол\сдела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368" y="859584"/>
            <a:ext cx="2345949" cy="35283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2656" y="4355976"/>
            <a:ext cx="61206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реподавателя  МУ ДОД «Детская художественная школа №3 г.о. Саранск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656" y="4932040"/>
            <a:ext cx="2581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Дата рождения: 26.0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1969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656" y="5148064"/>
            <a:ext cx="6336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 высшее по специальности «Педагогическое образование»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Специальность: Изобразительное искусство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2656" y="5940152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МГПИ им.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диплом ОР №20056 ,дата выдачи: 30 июня 2012г.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2656" y="644420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среднее специальное  художник – мастер (Саранское художественное училище , диплом  МТ №236054,дата выдачи :27 июня 1988г.)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2656" y="7164288"/>
            <a:ext cx="61206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30 лет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2656" y="7452320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2656" y="7740352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аттестации:31.08.09  Приказ №448 от 22.05.2014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656" y="539552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участия обучающихся в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профессиональных конкурсах, проводимых под патронатом Министерств культуры</a:t>
            </a:r>
            <a:endParaRPr lang="ru-RU" b="1" dirty="0"/>
          </a:p>
        </p:txBody>
      </p:sp>
      <p:pic>
        <p:nvPicPr>
          <p:cNvPr id="3074" name="Picture 2" descr="C:\Users\домо1\Desktop\Малаева\Пряхина Мария 3 м М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84" y="1928794"/>
            <a:ext cx="4475510" cy="6154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4664" y="179512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2323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solidFill>
                  <a:srgbClr val="32323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участия обучающихся в мероприятиях различных уровней по учебной деятельности: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-предметные олимпиады;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-конкурсы;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-фестивали;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-выставки-конкурсы и т.д.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домо1\Desktop\Малаева\Ерешко 2 м М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84" y="2000232"/>
            <a:ext cx="4824427" cy="682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домо1\Desktop\Малаева\Кузнецова Виктори 1м Ма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0" y="714348"/>
            <a:ext cx="5694512" cy="7831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домо1\Desktop\Малаева\Кузнецова Виктория 3 м Малаева 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428596"/>
            <a:ext cx="6072230" cy="8350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домо1\Desktop\Малаева\Чеснокова Саша 3 м Ма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85720"/>
            <a:ext cx="6143668" cy="8448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680" y="323528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23232">
                    <a:lumMod val="75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solidFill>
                  <a:srgbClr val="323232">
                    <a:lumMod val="75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учащихся (коллективов), принимающих участие в конкурсах, фестивалях, выставках различного уровня за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период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680" y="323528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преподавателя или учащихся в мероприятиях концертно-просветительского,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художественно-творчесвкого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характера</a:t>
            </a:r>
          </a:p>
          <a:p>
            <a:pPr algn="ctr"/>
            <a:endParaRPr lang="ru-RU" b="1" dirty="0"/>
          </a:p>
        </p:txBody>
      </p:sp>
      <p:pic>
        <p:nvPicPr>
          <p:cNvPr id="5122" name="Picture 2" descr="C:\Users\домо1\Desktop\wJan2sktgXI.jpg"/>
          <p:cNvPicPr>
            <a:picLocks noChangeAspect="1" noChangeArrowheads="1"/>
          </p:cNvPicPr>
          <p:nvPr/>
        </p:nvPicPr>
        <p:blipFill>
          <a:blip r:embed="rId2"/>
          <a:srcRect l="7576" t="2271" r="6061" b="4630"/>
          <a:stretch>
            <a:fillRect/>
          </a:stretch>
        </p:blipFill>
        <p:spPr bwMode="auto">
          <a:xfrm>
            <a:off x="1071546" y="1500166"/>
            <a:ext cx="4643470" cy="668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о1\Desktop\nh_I7UMyU04.jpg"/>
          <p:cNvPicPr>
            <a:picLocks noChangeAspect="1" noChangeArrowheads="1"/>
          </p:cNvPicPr>
          <p:nvPr/>
        </p:nvPicPr>
        <p:blipFill>
          <a:blip r:embed="rId2"/>
          <a:srcRect l="6396" t="3594" r="8864" b="5351"/>
          <a:stretch>
            <a:fillRect/>
          </a:stretch>
        </p:blipFill>
        <p:spPr bwMode="auto">
          <a:xfrm>
            <a:off x="642918" y="500034"/>
            <a:ext cx="5615403" cy="8052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6712" y="251520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Поступление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учащихся в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ВУЗы за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период.</a:t>
            </a:r>
            <a:endParaRPr lang="ru-RU" b="1" dirty="0"/>
          </a:p>
        </p:txBody>
      </p:sp>
      <p:pic>
        <p:nvPicPr>
          <p:cNvPr id="7170" name="Picture 2" descr="C:\Users\домо1\Desktop\MIG9rjL05oQ.jpg"/>
          <p:cNvPicPr>
            <a:picLocks noChangeAspect="1" noChangeArrowheads="1"/>
          </p:cNvPicPr>
          <p:nvPr/>
        </p:nvPicPr>
        <p:blipFill>
          <a:blip r:embed="rId2"/>
          <a:srcRect l="7392" t="4431" r="5380" b="4726"/>
          <a:stretch>
            <a:fillRect/>
          </a:stretch>
        </p:blipFill>
        <p:spPr bwMode="auto">
          <a:xfrm>
            <a:off x="857232" y="1214414"/>
            <a:ext cx="5286412" cy="7347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омо1\Desktop\0Fe7Vsy04rg.jpg"/>
          <p:cNvPicPr>
            <a:picLocks noChangeAspect="1" noChangeArrowheads="1"/>
          </p:cNvPicPr>
          <p:nvPr/>
        </p:nvPicPr>
        <p:blipFill>
          <a:blip r:embed="rId2"/>
          <a:srcRect l="6564" t="6879" r="10437" b="4919"/>
          <a:stretch>
            <a:fillRect/>
          </a:stretch>
        </p:blipFill>
        <p:spPr bwMode="auto">
          <a:xfrm rot="16200000">
            <a:off x="1424615" y="1647164"/>
            <a:ext cx="4080210" cy="578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2696" y="251520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Наличие авторских учебно-методических пособий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Признание высокого профессионализма, в т.ч.: наличие грамот, благодарственных писем, полученных за работу преподавателя (за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период)</a:t>
            </a:r>
          </a:p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9218" name="Picture 2" descr="C:\Users\домо1\Desktop\ysVLFIzbeKU.jpg"/>
          <p:cNvPicPr>
            <a:picLocks noChangeAspect="1" noChangeArrowheads="1"/>
          </p:cNvPicPr>
          <p:nvPr/>
        </p:nvPicPr>
        <p:blipFill>
          <a:blip r:embed="rId2"/>
          <a:srcRect l="4054" t="3038" r="5405" b="2789"/>
          <a:stretch>
            <a:fillRect/>
          </a:stretch>
        </p:blipFill>
        <p:spPr bwMode="auto">
          <a:xfrm>
            <a:off x="928670" y="1643042"/>
            <a:ext cx="5143536" cy="713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0242" name="Picture 2" descr="C:\Users\домо1\Desktop\T0hY_LJg-ew.jpg"/>
          <p:cNvPicPr>
            <a:picLocks noChangeAspect="1" noChangeArrowheads="1"/>
          </p:cNvPicPr>
          <p:nvPr/>
        </p:nvPicPr>
        <p:blipFill>
          <a:blip r:embed="rId2"/>
          <a:srcRect l="4980" t="2799" r="6633" b="4850"/>
          <a:stretch>
            <a:fillRect/>
          </a:stretch>
        </p:blipFill>
        <p:spPr bwMode="auto">
          <a:xfrm>
            <a:off x="428604" y="428595"/>
            <a:ext cx="5929354" cy="8267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1267" name="Picture 3" descr="C:\Users\домо1\Desktop\vRrZwxO4WmE.jpg"/>
          <p:cNvPicPr>
            <a:picLocks noChangeAspect="1" noChangeArrowheads="1"/>
          </p:cNvPicPr>
          <p:nvPr/>
        </p:nvPicPr>
        <p:blipFill>
          <a:blip r:embed="rId2"/>
          <a:srcRect l="6936" t="2079" r="9829" b="9563"/>
          <a:stretch>
            <a:fillRect/>
          </a:stretch>
        </p:blipFill>
        <p:spPr bwMode="auto">
          <a:xfrm>
            <a:off x="428604" y="357158"/>
            <a:ext cx="5929354" cy="8399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2290" name="Picture 2" descr="C:\Users\домо1\Desktop\GvNZWkbhAEA.jpg"/>
          <p:cNvPicPr>
            <a:picLocks noChangeAspect="1" noChangeArrowheads="1"/>
          </p:cNvPicPr>
          <p:nvPr/>
        </p:nvPicPr>
        <p:blipFill>
          <a:blip r:embed="rId2"/>
          <a:srcRect l="8602" t="2762" r="7836" b="6998"/>
          <a:stretch>
            <a:fillRect/>
          </a:stretch>
        </p:blipFill>
        <p:spPr bwMode="auto">
          <a:xfrm>
            <a:off x="714356" y="357158"/>
            <a:ext cx="5786478" cy="8339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3314" name="Picture 2" descr="C:\Users\домо1\Desktop\ChlFqe1Csms.jpg"/>
          <p:cNvPicPr>
            <a:picLocks noChangeAspect="1" noChangeArrowheads="1"/>
          </p:cNvPicPr>
          <p:nvPr/>
        </p:nvPicPr>
        <p:blipFill>
          <a:blip r:embed="rId2"/>
          <a:srcRect l="10266" t="3419" r="7609" b="7691"/>
          <a:stretch>
            <a:fillRect/>
          </a:stretch>
        </p:blipFill>
        <p:spPr bwMode="auto">
          <a:xfrm>
            <a:off x="785794" y="642910"/>
            <a:ext cx="5242450" cy="7572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4338" name="Picture 2" descr="C:\Users\домо1\Desktop\Y4-kJ_roK_I.jpg"/>
          <p:cNvPicPr>
            <a:picLocks noChangeAspect="1" noChangeArrowheads="1"/>
          </p:cNvPicPr>
          <p:nvPr/>
        </p:nvPicPr>
        <p:blipFill>
          <a:blip r:embed="rId2"/>
          <a:srcRect l="6888" t="4129" r="9072" b="7088"/>
          <a:stretch>
            <a:fillRect/>
          </a:stretch>
        </p:blipFill>
        <p:spPr bwMode="auto">
          <a:xfrm>
            <a:off x="500042" y="357158"/>
            <a:ext cx="5857916" cy="8258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5362" name="Picture 2" descr="C:\Users\домо1\Desktop\IkxwIiJyn7E.jpg"/>
          <p:cNvPicPr>
            <a:picLocks noChangeAspect="1" noChangeArrowheads="1"/>
          </p:cNvPicPr>
          <p:nvPr/>
        </p:nvPicPr>
        <p:blipFill>
          <a:blip r:embed="rId2"/>
          <a:srcRect l="10869" t="6106" r="8978" b="7394"/>
          <a:stretch>
            <a:fillRect/>
          </a:stretch>
        </p:blipFill>
        <p:spPr bwMode="auto">
          <a:xfrm>
            <a:off x="642918" y="428596"/>
            <a:ext cx="5504088" cy="7929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704" y="3235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6386" name="Picture 2" descr="C:\Users\домо1\Desktop\gUQzZN1mMHg.jpg"/>
          <p:cNvPicPr>
            <a:picLocks noChangeAspect="1" noChangeArrowheads="1"/>
          </p:cNvPicPr>
          <p:nvPr/>
        </p:nvPicPr>
        <p:blipFill>
          <a:blip r:embed="rId2"/>
          <a:srcRect l="9709" t="4545" r="6550" b="6363"/>
          <a:stretch>
            <a:fillRect/>
          </a:stretch>
        </p:blipFill>
        <p:spPr bwMode="auto">
          <a:xfrm>
            <a:off x="642918" y="357158"/>
            <a:ext cx="5784291" cy="8215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11. Наличие наград (грамот, благодарственных писем), полученных за работу в области культуры и искусства(независимо от года получения)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Documents and Settings\Malaev\Мои документы\Мои рисунки\Изображение\Изображение 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99" b="811"/>
          <a:stretch>
            <a:fillRect/>
          </a:stretch>
        </p:blipFill>
        <p:spPr bwMode="auto">
          <a:xfrm>
            <a:off x="1428736" y="2000232"/>
            <a:ext cx="4198114" cy="6034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лаева\Диплом МГПИ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036024" y="1107060"/>
            <a:ext cx="4745491" cy="653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омо1\Desktop\d6K4rdX4Vd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357158"/>
            <a:ext cx="6043563" cy="8068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омо1\Desktop\m1EXs_j_lp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428596"/>
            <a:ext cx="5939873" cy="7929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омо1\Desktop\dDeCwaTwRKs.jpg"/>
          <p:cNvPicPr>
            <a:picLocks noChangeAspect="1" noChangeArrowheads="1"/>
          </p:cNvPicPr>
          <p:nvPr/>
        </p:nvPicPr>
        <p:blipFill>
          <a:blip r:embed="rId2"/>
          <a:srcRect l="4377" t="2459" r="6989" b="1639"/>
          <a:stretch>
            <a:fillRect/>
          </a:stretch>
        </p:blipFill>
        <p:spPr bwMode="auto">
          <a:xfrm>
            <a:off x="428604" y="230157"/>
            <a:ext cx="6072230" cy="8770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лаева\Диплом МГПИ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500034"/>
            <a:ext cx="5929330" cy="8161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лаева\Диплом училище.jpg"/>
          <p:cNvPicPr>
            <a:picLocks noChangeAspect="1" noChangeArrowheads="1"/>
          </p:cNvPicPr>
          <p:nvPr/>
        </p:nvPicPr>
        <p:blipFill>
          <a:blip r:embed="rId2"/>
          <a:srcRect l="27676" r="19934"/>
          <a:stretch>
            <a:fillRect/>
          </a:stretch>
        </p:blipFill>
        <p:spPr bwMode="auto">
          <a:xfrm rot="5400000">
            <a:off x="2186563" y="813777"/>
            <a:ext cx="2511824" cy="6599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672" y="179512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1.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b="1" dirty="0"/>
          </a:p>
        </p:txBody>
      </p:sp>
      <p:pic>
        <p:nvPicPr>
          <p:cNvPr id="1026" name="Picture 2" descr="C:\Users\домо1\Desktop\FqTAilfX6QQ.jpg"/>
          <p:cNvPicPr>
            <a:picLocks noChangeAspect="1" noChangeArrowheads="1"/>
          </p:cNvPicPr>
          <p:nvPr/>
        </p:nvPicPr>
        <p:blipFill>
          <a:blip r:embed="rId2"/>
          <a:srcRect l="2484" r="872"/>
          <a:stretch>
            <a:fillRect/>
          </a:stretch>
        </p:blipFill>
        <p:spPr bwMode="auto">
          <a:xfrm rot="16200000">
            <a:off x="1272056" y="1013903"/>
            <a:ext cx="4429156" cy="6116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672" y="323528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2.Выступления на научно- практических конференциях, педагогических чтениях, семинарах, секциях, методических объединениях.</a:t>
            </a:r>
            <a:endParaRPr lang="ru-RU" b="1" dirty="0"/>
          </a:p>
        </p:txBody>
      </p:sp>
      <p:pic>
        <p:nvPicPr>
          <p:cNvPr id="20482" name="Picture 2" descr="C:\Users\домо1\Desktop\NBr6e3YGxos.jpg"/>
          <p:cNvPicPr>
            <a:picLocks noChangeAspect="1" noChangeArrowheads="1"/>
          </p:cNvPicPr>
          <p:nvPr/>
        </p:nvPicPr>
        <p:blipFill>
          <a:blip r:embed="rId2"/>
          <a:srcRect l="6763" t="3041" r="5321" b="2702"/>
          <a:stretch>
            <a:fillRect/>
          </a:stretch>
        </p:blipFill>
        <p:spPr bwMode="auto">
          <a:xfrm>
            <a:off x="857232" y="1428728"/>
            <a:ext cx="5214974" cy="7461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домо1\Desktop\udq16v4aJcU.jpg"/>
          <p:cNvPicPr>
            <a:picLocks noChangeAspect="1" noChangeArrowheads="1"/>
          </p:cNvPicPr>
          <p:nvPr/>
        </p:nvPicPr>
        <p:blipFill>
          <a:blip r:embed="rId2"/>
          <a:srcRect l="5657" r="2705" b="1695"/>
          <a:stretch>
            <a:fillRect/>
          </a:stretch>
        </p:blipFill>
        <p:spPr bwMode="auto">
          <a:xfrm>
            <a:off x="642918" y="428596"/>
            <a:ext cx="5786478" cy="8286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6752" y="251520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3.Позитивная динамика доли учащихся, успевающих на «4» и «5» за предшествующий учебный год (%)</a:t>
            </a:r>
            <a:endParaRPr lang="ru-RU" b="1" dirty="0"/>
          </a:p>
        </p:txBody>
      </p:sp>
      <p:pic>
        <p:nvPicPr>
          <p:cNvPr id="2050" name="Picture 2" descr="C:\Users\домо1\Desktop\F-kuLoWZgwo.jpg"/>
          <p:cNvPicPr>
            <a:picLocks noChangeAspect="1" noChangeArrowheads="1"/>
          </p:cNvPicPr>
          <p:nvPr/>
        </p:nvPicPr>
        <p:blipFill>
          <a:blip r:embed="rId2"/>
          <a:srcRect l="6007" t="2251" r="5391" b="4350"/>
          <a:stretch>
            <a:fillRect/>
          </a:stretch>
        </p:blipFill>
        <p:spPr bwMode="auto">
          <a:xfrm>
            <a:off x="1000108" y="1571604"/>
            <a:ext cx="4976560" cy="700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271</Words>
  <Application>Microsoft Office PowerPoint</Application>
  <PresentationFormat>Экран (4:3)</PresentationFormat>
  <Paragraphs>28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ПОРТФОЛИО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11. Наличие наград (грамот, благодарственных писем), полученных за работу в области культуры и искусства(независимо от года получения)  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Александра Малаева</cp:lastModifiedBy>
  <cp:revision>49</cp:revision>
  <dcterms:created xsi:type="dcterms:W3CDTF">2014-01-29T12:58:40Z</dcterms:created>
  <dcterms:modified xsi:type="dcterms:W3CDTF">2019-02-17T11:43:42Z</dcterms:modified>
</cp:coreProperties>
</file>