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96" r:id="rId20"/>
    <p:sldId id="295" r:id="rId21"/>
    <p:sldId id="275" r:id="rId22"/>
    <p:sldId id="276" r:id="rId23"/>
    <p:sldId id="277" r:id="rId24"/>
    <p:sldId id="278" r:id="rId25"/>
    <p:sldId id="297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40" d="100"/>
          <a:sy n="40" d="100"/>
        </p:scale>
        <p:origin x="-1478" y="-2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11.07.2018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11.07.2018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11.07.2018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4.infourok.ru/uploads/ex/03a4/0005203b-121ef247/hello_html_m47576a8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2571744"/>
            <a:ext cx="7772400" cy="2155831"/>
          </a:xfrm>
        </p:spPr>
        <p:txBody>
          <a:bodyPr>
            <a:noAutofit/>
          </a:bodyPr>
          <a:lstStyle/>
          <a:p>
            <a:r>
              <a:rPr lang="ru-RU" sz="6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«Экологический паспорт»</a:t>
            </a:r>
            <a:endParaRPr lang="ru-RU" sz="6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1142976" y="642918"/>
            <a:ext cx="676255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Центр развития ребёнка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детский сад №90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2.infourok.ru/uploads/ex/003c/0001e883-e98cd6ed/img8.jpg"/>
          <p:cNvPicPr>
            <a:picLocks noChangeAspect="1" noChangeArrowheads="1"/>
          </p:cNvPicPr>
          <p:nvPr/>
        </p:nvPicPr>
        <p:blipFill>
          <a:blip r:embed="rId2" cstate="print"/>
          <a:srcRect b="34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87624" y="692696"/>
            <a:ext cx="7200800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Точка №3, 8, 14, 17 – «Цветочная поляна»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0100" y="2357430"/>
            <a:ext cx="76438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5125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Это ограниченная территория на котором выращивают различные декоративные растения.</a:t>
            </a:r>
          </a:p>
          <a:p>
            <a:pPr indent="365125" algn="ctr"/>
            <a:endParaRPr lang="ru-RU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indent="365125" algn="ctr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Рекомендации по организации работы с детьми:</a:t>
            </a:r>
          </a:p>
          <a:p>
            <a:pPr indent="365125" algn="ctr"/>
            <a:endParaRPr lang="ru-RU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indent="365125" algn="ctr">
              <a:buFontTx/>
              <a:buChar char="-"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труд с детьми: подготовка клумб, посадка новых растений, полив, рыхление, прополка, сбор семян;</a:t>
            </a:r>
          </a:p>
          <a:p>
            <a:pPr indent="365125" algn="ctr">
              <a:buFontTx/>
              <a:buChar char="-"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проведение исследований о взаимосвязи цветов с окружающей средой:</a:t>
            </a:r>
          </a:p>
          <a:p>
            <a:pPr indent="365125" algn="ctr">
              <a:buFontTx/>
              <a:buChar char="-"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видеть красоту и неповторимость каждого цветка;</a:t>
            </a:r>
          </a:p>
          <a:p>
            <a:pPr indent="365125" algn="ctr">
              <a:buFontTx/>
              <a:buChar char="-"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формировать чувство близости к природе и сопереживать всем живому, желание помогать и заботиться. 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2.infourok.ru/uploads/ex/003c/0001e883-e98cd6ed/img8.jpg"/>
          <p:cNvPicPr>
            <a:picLocks noChangeAspect="1" noChangeArrowheads="1"/>
          </p:cNvPicPr>
          <p:nvPr/>
        </p:nvPicPr>
        <p:blipFill>
          <a:blip r:embed="rId2" cstate="print"/>
          <a:srcRect b="34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ЦВ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57561"/>
            <a:ext cx="5214942" cy="3500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ЦВ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562" y="1"/>
            <a:ext cx="4643438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6" name="Picture 2" descr="https://pp.userapi.com/c834200/v834200528/1855bc/p5xYzSIuuh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667282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8" name="Picture 4" descr="https://pp.userapi.com/c849324/v849324528/24b86/BWi8r-4SLQ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2" y="3286100"/>
            <a:ext cx="2857520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2.infourok.ru/uploads/ex/003c/0001e883-e98cd6ed/img8.jpg"/>
          <p:cNvPicPr>
            <a:picLocks noChangeAspect="1" noChangeArrowheads="1"/>
          </p:cNvPicPr>
          <p:nvPr/>
        </p:nvPicPr>
        <p:blipFill>
          <a:blip r:embed="rId2" cstate="print"/>
          <a:srcRect b="34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87624" y="692696"/>
            <a:ext cx="720080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Точка №4 – «Лес»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4414" y="2285992"/>
            <a:ext cx="70009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263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Лес – это величайшее творение природы, краса и гордость нашей Земли!</a:t>
            </a:r>
          </a:p>
          <a:p>
            <a:pPr indent="449263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Любите и охраняйте наш лес. </a:t>
            </a:r>
          </a:p>
          <a:p>
            <a:pPr indent="449263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indent="449263" algn="ctr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Рекомендации по организации работы с детьми:</a:t>
            </a:r>
          </a:p>
          <a:p>
            <a:pPr indent="449263" algn="ctr">
              <a:buFont typeface="Arial" pitchFamily="34" charset="0"/>
              <a:buChar char="•"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беседа о лесе;</a:t>
            </a:r>
          </a:p>
          <a:p>
            <a:pPr indent="449263" algn="ctr">
              <a:buFont typeface="Arial" pitchFamily="34" charset="0"/>
              <a:buChar char="•"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наблюдения: лесная почва, кустарники, травы, грибы, высокие и низкие деревья;</a:t>
            </a:r>
          </a:p>
          <a:p>
            <a:pPr indent="449263" algn="ctr">
              <a:buFont typeface="Arial" pitchFamily="34" charset="0"/>
              <a:buChar char="•"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правила поведения в лесу людям;</a:t>
            </a:r>
          </a:p>
          <a:p>
            <a:pPr indent="449263" algn="ctr">
              <a:buFont typeface="Arial" pitchFamily="34" charset="0"/>
              <a:buChar char="•"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что нужно животным, чтобы выжить в лесу;</a:t>
            </a:r>
          </a:p>
          <a:p>
            <a:pPr indent="449263" algn="ctr">
              <a:buFont typeface="Arial" pitchFamily="34" charset="0"/>
              <a:buChar char="•"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стихи, загадки, пословицы о лесе.</a:t>
            </a:r>
          </a:p>
          <a:p>
            <a:pPr indent="449263" algn="ctr">
              <a:buFont typeface="Arial" pitchFamily="34" charset="0"/>
              <a:buChar char="•"/>
            </a:pP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2.infourok.ru/uploads/ex/003c/0001e883-e98cd6ed/img8.jpg"/>
          <p:cNvPicPr>
            <a:picLocks noChangeAspect="1" noChangeArrowheads="1"/>
          </p:cNvPicPr>
          <p:nvPr/>
        </p:nvPicPr>
        <p:blipFill>
          <a:blip r:embed="rId2" cstate="print"/>
          <a:srcRect b="34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лес.jpg"/>
          <p:cNvPicPr>
            <a:picLocks noChangeAspect="1"/>
          </p:cNvPicPr>
          <p:nvPr/>
        </p:nvPicPr>
        <p:blipFill>
          <a:blip r:embed="rId3"/>
          <a:srcRect l="8333" r="12500"/>
          <a:stretch>
            <a:fillRect/>
          </a:stretch>
        </p:blipFill>
        <p:spPr>
          <a:xfrm>
            <a:off x="0" y="0"/>
            <a:ext cx="4500562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Лес 1.jpg"/>
          <p:cNvPicPr>
            <a:picLocks noChangeAspect="1"/>
          </p:cNvPicPr>
          <p:nvPr/>
        </p:nvPicPr>
        <p:blipFill>
          <a:blip r:embed="rId4"/>
          <a:srcRect l="6944"/>
          <a:stretch>
            <a:fillRect/>
          </a:stretch>
        </p:blipFill>
        <p:spPr>
          <a:xfrm>
            <a:off x="4357672" y="0"/>
            <a:ext cx="478632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2.infourok.ru/uploads/ex/003c/0001e883-e98cd6ed/img8.jpg"/>
          <p:cNvPicPr>
            <a:picLocks noChangeAspect="1" noChangeArrowheads="1"/>
          </p:cNvPicPr>
          <p:nvPr/>
        </p:nvPicPr>
        <p:blipFill>
          <a:blip r:embed="rId2" cstate="print"/>
          <a:srcRect b="34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14414" y="428604"/>
            <a:ext cx="720080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Точка №5 – «Муравейник»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4572008"/>
            <a:ext cx="81439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5125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экологической тропинке детского сада можно найти и муравейник, расположенный на земле. Его можно обнаружить по небольшим отверстиям со снующими рядом чёрными земляными муравьями или небольшому песчаному холмику.</a:t>
            </a:r>
          </a:p>
          <a:p>
            <a:pPr indent="365125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Жилища и тропинки муравьев могут послужить объектом для цикла наблюдений «Путешествие муравья», «Куда спешит муравей»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IMG_20180629_1047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1285860"/>
            <a:ext cx="4119528" cy="3089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20180629_1040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62502" y="1285860"/>
            <a:ext cx="4095780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2.infourok.ru/uploads/ex/003c/0001e883-e98cd6ed/img8.jpg"/>
          <p:cNvPicPr>
            <a:picLocks noChangeAspect="1" noChangeArrowheads="1"/>
          </p:cNvPicPr>
          <p:nvPr/>
        </p:nvPicPr>
        <p:blipFill>
          <a:blip r:embed="rId2" cstate="print"/>
          <a:srcRect b="34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14414" y="428604"/>
            <a:ext cx="720080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Точка №6 – «Цветочная стена»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57818" y="1714488"/>
            <a:ext cx="350046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5125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Цветочная стена – это ряд вьющихся растений, образующий сплошную стену. На участке её можно использовать и для внутренних ограждений, например для зрительной изоляции хозяйственных построек, выделения уголка отдыха.</a:t>
            </a:r>
          </a:p>
          <a:p>
            <a:pPr indent="365125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Кроме того, цветочная стена очищает воздух от пыли, помогает создать на участке особый микроклимат.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 descr="https://pp.userapi.com/c844321/v844321528/9d4d6/S2Y6ct39lO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143116"/>
            <a:ext cx="4876264" cy="3657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2.infourok.ru/uploads/ex/003c/0001e883-e98cd6ed/img8.jpg"/>
          <p:cNvPicPr>
            <a:picLocks noChangeAspect="1" noChangeArrowheads="1"/>
          </p:cNvPicPr>
          <p:nvPr/>
        </p:nvPicPr>
        <p:blipFill>
          <a:blip r:embed="rId2" cstate="print"/>
          <a:srcRect b="34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14414" y="428604"/>
            <a:ext cx="7200800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Точка №7 </a:t>
            </a:r>
            <a:r>
              <a:rPr lang="ru-RU" sz="3600" b="1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600" b="1" smtClean="0">
                <a:latin typeface="Times New Roman" pitchFamily="18" charset="0"/>
                <a:cs typeface="Times New Roman" pitchFamily="18" charset="0"/>
              </a:rPr>
              <a:t>Водоём «</a:t>
            </a:r>
            <a:r>
              <a:rPr lang="ru-RU" sz="3600" b="1" smtClean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3600" b="1" smtClean="0">
                <a:latin typeface="Times New Roman" pitchFamily="18" charset="0"/>
                <a:cs typeface="Times New Roman" pitchFamily="18" charset="0"/>
              </a:rPr>
              <a:t>ихая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заводь»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00694" y="1928802"/>
            <a:ext cx="335758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just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этой видовой точки: знакомство детей с обитателями рек и морей;</a:t>
            </a:r>
          </a:p>
          <a:p>
            <a:pPr indent="266700" algn="just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- с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оздание условий для воспитания экологической культуры и развития познавательных и творческих способностей детей в процессе реализации творческого проекта «Водный мир»;</a:t>
            </a:r>
          </a:p>
          <a:p>
            <a:pPr indent="266700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учить навыкам безопасного поведения на воде и возле водоема.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IMG_20180629_1047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214554"/>
            <a:ext cx="5048285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2.infourok.ru/uploads/ex/003c/0001e883-e98cd6ed/img8.jpg"/>
          <p:cNvPicPr>
            <a:picLocks noChangeAspect="1" noChangeArrowheads="1"/>
          </p:cNvPicPr>
          <p:nvPr/>
        </p:nvPicPr>
        <p:blipFill>
          <a:blip r:embed="rId2" cstate="print"/>
          <a:srcRect b="34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14414" y="642918"/>
            <a:ext cx="720080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Точка №9 – «Родник здоровья»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58" y="2000240"/>
            <a:ext cx="400052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5125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Особое внимание в нашем детском саду уделяется здоровьесбережению воспитанников. Для этого нами создан «Родник здоровья».</a:t>
            </a:r>
          </a:p>
          <a:p>
            <a:pPr indent="365125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Он позволяет проводить профилактику и коррекцию здоровья детей в игровой форме. Упражнения с использованием природных материалов помогают детям развивать физическую силу, гибкость тела, координацию движений ребёнка.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 descr="https://pp.userapi.com/c847123/v847123528/99d5f/EIeNCxzNvb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2143116"/>
            <a:ext cx="4786314" cy="3643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2.infourok.ru/uploads/ex/003c/0001e883-e98cd6ed/img8.jpg"/>
          <p:cNvPicPr>
            <a:picLocks noChangeAspect="1" noChangeArrowheads="1"/>
          </p:cNvPicPr>
          <p:nvPr/>
        </p:nvPicPr>
        <p:blipFill>
          <a:blip r:embed="rId2" cstate="print"/>
          <a:srcRect b="34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14414" y="428604"/>
            <a:ext cx="720080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Точка №10 – «Метеостанция»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3438" y="1428736"/>
            <a:ext cx="400052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5125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«Метеостанция» - площадка для организации, наблюдений и изучения явлений природы (осадки, направление ветра).</a:t>
            </a:r>
          </a:p>
          <a:p>
            <a:pPr indent="365125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 использовании простых приборов для определения погоды у ребенка развивается наблюдательность, умение делать выводы, обобщать - все это необходимо для общего развития ребенка. Метеостанция с размещенными на ней специальным оборудованием, предназначена для обучения детей элементарному прогнозированию погоды.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IMG_20180629_1012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1214422"/>
            <a:ext cx="3786214" cy="2839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20180629_1012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4071942"/>
            <a:ext cx="3747433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2.infourok.ru/uploads/ex/003c/0001e883-e98cd6ed/img8.jpg"/>
          <p:cNvPicPr>
            <a:picLocks noChangeAspect="1" noChangeArrowheads="1"/>
          </p:cNvPicPr>
          <p:nvPr/>
        </p:nvPicPr>
        <p:blipFill>
          <a:blip r:embed="rId2" cstate="print"/>
          <a:srcRect b="34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IMG_20180629_1012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786314" cy="3329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20180629_10141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752" y="0"/>
            <a:ext cx="428624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20180629_10105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375421"/>
            <a:ext cx="4786314" cy="3482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2.infourok.ru/uploads/ex/003c/0001e883-e98cd6ed/img8.jpg"/>
          <p:cNvPicPr>
            <a:picLocks noChangeAspect="1" noChangeArrowheads="1"/>
          </p:cNvPicPr>
          <p:nvPr/>
        </p:nvPicPr>
        <p:blipFill>
          <a:blip r:embed="rId2" cstate="print"/>
          <a:srcRect b="34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187624" y="764704"/>
            <a:ext cx="7200800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Цель создания экологической тропы: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50813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28662" y="2967334"/>
            <a:ext cx="72866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развитие экологического сознания ребенка-дошкольника, воспитание начал экологической культуры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2.infourok.ru/uploads/ex/003c/0001e883-e98cd6ed/img8.jpg"/>
          <p:cNvPicPr>
            <a:picLocks noChangeAspect="1" noChangeArrowheads="1"/>
          </p:cNvPicPr>
          <p:nvPr/>
        </p:nvPicPr>
        <p:blipFill>
          <a:blip r:embed="rId2" cstate="print"/>
          <a:srcRect b="34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14414" y="428604"/>
            <a:ext cx="720080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Точка №11 – «Сельский двор»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8662" y="4643446"/>
            <a:ext cx="77867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5125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участке детского сада создан объект «Сельский двор» с малыми архитектурными формами: фигуры животных, плетень, улей для пчел. Все это способствует расширению кругозора детей, экологическому воспитанию.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IMG_20180629_1020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1285860"/>
            <a:ext cx="4357686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20180629_1021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0694" y="1214422"/>
            <a:ext cx="2743200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2.infourok.ru/uploads/ex/003c/0001e883-e98cd6ed/img8.jpg"/>
          <p:cNvPicPr>
            <a:picLocks noChangeAspect="1" noChangeArrowheads="1"/>
          </p:cNvPicPr>
          <p:nvPr/>
        </p:nvPicPr>
        <p:blipFill>
          <a:blip r:embed="rId2" cstate="print"/>
          <a:srcRect b="34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14414" y="428604"/>
            <a:ext cx="720080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Точка №12 – «Огород»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86380" y="1571612"/>
            <a:ext cx="321471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5125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Огород в детском саду способствует развитию наблюдательности и любознательности у детей, что помогает лучше ознакомится с растительным миром. Он способствует расширению представления детей о растениях как живых организмах, об условиях, необходимых для роста и развития.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IMG_20180629_1022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1214422"/>
            <a:ext cx="4286280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Огород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3857628"/>
            <a:ext cx="4372583" cy="30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2.infourok.ru/uploads/ex/003c/0001e883-e98cd6ed/img8.jpg"/>
          <p:cNvPicPr>
            <a:picLocks noChangeAspect="1" noChangeArrowheads="1"/>
          </p:cNvPicPr>
          <p:nvPr/>
        </p:nvPicPr>
        <p:blipFill>
          <a:blip r:embed="rId2" cstate="print"/>
          <a:srcRect b="34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14414" y="428604"/>
            <a:ext cx="720080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Точка №13 – «Птичий град»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14942" y="2357430"/>
            <a:ext cx="35719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5125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территории детского сада есть объект – «Птичий град». На данном объекте экологической тропы размещены кормушки, скворечники для наблюдения за птицами во время прогулок с детьми.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Птичий град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1428736"/>
            <a:ext cx="3929090" cy="5238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2.infourok.ru/uploads/ex/003c/0001e883-e98cd6ed/img8.jpg"/>
          <p:cNvPicPr>
            <a:picLocks noChangeAspect="1" noChangeArrowheads="1"/>
          </p:cNvPicPr>
          <p:nvPr/>
        </p:nvPicPr>
        <p:blipFill>
          <a:blip r:embed="rId2" cstate="print"/>
          <a:srcRect b="34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14414" y="571480"/>
            <a:ext cx="720080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Точка №15 – «Зеленая аптека»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1538" y="2285992"/>
            <a:ext cx="72152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5125" algn="just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расширять и закреплять знания о лекарственных растениях для здорового образа жизни; </a:t>
            </a:r>
          </a:p>
          <a:p>
            <a:pPr indent="365125" algn="just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показать  разнообразие лекарственных растений, их биологические особенности;</a:t>
            </a:r>
          </a:p>
          <a:p>
            <a:pPr indent="365125" algn="just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Исследовать форму, цвет, размер, запах листьев и цветков,</a:t>
            </a:r>
          </a:p>
          <a:p>
            <a:pPr indent="365125" algn="just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Проводить тактильные обследования;</a:t>
            </a:r>
          </a:p>
          <a:p>
            <a:pPr indent="365125" algn="just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Проводить сенсорное обследование их частей и семян, с биологическими и лечебными свойствами, правилами сбора этих растений.  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2.infourok.ru/uploads/ex/003c/0001e883-e98cd6ed/img8.jpg"/>
          <p:cNvPicPr>
            <a:picLocks noChangeAspect="1" noChangeArrowheads="1"/>
          </p:cNvPicPr>
          <p:nvPr/>
        </p:nvPicPr>
        <p:blipFill>
          <a:blip r:embed="rId2" cstate="print"/>
          <a:srcRect b="34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7410" name="Picture 2" descr="https://sun1-18.userapi.com/c834401/v834401112/189792/iBrnS5LITJ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s://pp.userapi.com/c850024/v850024112/25753/H_vHvQp1kb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2.infourok.ru/uploads/ex/003c/0001e883-e98cd6ed/img8.jpg"/>
          <p:cNvPicPr>
            <a:picLocks noChangeAspect="1" noChangeArrowheads="1"/>
          </p:cNvPicPr>
          <p:nvPr/>
        </p:nvPicPr>
        <p:blipFill>
          <a:blip r:embed="rId2" cstate="print"/>
          <a:srcRect b="34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14414" y="571480"/>
            <a:ext cx="720080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Точка №16 – «Рябинник»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472" y="2285992"/>
            <a:ext cx="364333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5125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Рябина – одно из наиболее любимых и почитаемых деревьев в России.</a:t>
            </a:r>
          </a:p>
          <a:p>
            <a:pPr indent="365125" algn="just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Цель создания данного объекта: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знакомство детей с рябиной, расширение знаний детей о пользе и свойствах данного дерева, посредством проведения тематических занятий, бесед, наблюдений. 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рябинник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62" y="1285860"/>
            <a:ext cx="3964791" cy="5286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2.infourok.ru/uploads/ex/003c/0001e883-e98cd6ed/img8.jpg"/>
          <p:cNvPicPr>
            <a:picLocks noChangeAspect="1" noChangeArrowheads="1"/>
          </p:cNvPicPr>
          <p:nvPr/>
        </p:nvPicPr>
        <p:blipFill>
          <a:blip r:embed="rId2" cstate="print"/>
          <a:srcRect b="34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14414" y="571480"/>
            <a:ext cx="720080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Программы и методики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2357430"/>
            <a:ext cx="75724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5125"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Для открытия экспериментальной площадки в работе с детьми использовались следующие программы: Рыжова Н.А. «Наш дом – природа», Николаева С.Н. «Юный эколог», Российская государственная программа, а также отдельные разделы программ «Детский сад – дом радости» и «Радуга».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https://ds04.infourok.ru/uploads/ex/0166/0004bc55-6c03cca3/5/hello_html_8020ddc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86256"/>
            <a:ext cx="2673330" cy="25717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2.infourok.ru/uploads/ex/003c/0001e883-e98cd6ed/img8.jpg"/>
          <p:cNvPicPr>
            <a:picLocks noChangeAspect="1" noChangeArrowheads="1"/>
          </p:cNvPicPr>
          <p:nvPr/>
        </p:nvPicPr>
        <p:blipFill>
          <a:blip r:embed="rId2" cstate="print"/>
          <a:srcRect b="34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14414" y="2071678"/>
            <a:ext cx="7272238" cy="258532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Методическая копилка к экологической тропе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2.infourok.ru/uploads/ex/003c/0001e883-e98cd6ed/img8.jpg"/>
          <p:cNvPicPr>
            <a:picLocks noChangeAspect="1" noChangeArrowheads="1"/>
          </p:cNvPicPr>
          <p:nvPr/>
        </p:nvPicPr>
        <p:blipFill>
          <a:blip r:embed="rId2" cstate="print"/>
          <a:srcRect b="34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14414" y="571480"/>
            <a:ext cx="7200800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Объекты наблюдений на экологической тропе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1538" y="2357430"/>
            <a:ext cx="721523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5125" algn="just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Птицы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– класс позвоночных животных. Передние конечности превратились в крылья, большинство приспособлено к полету. Тело покрыто перьями, температура тела постоянная, обмен веществ очень интенсивный. Размножаются, откладывая яйца. </a:t>
            </a:r>
          </a:p>
          <a:p>
            <a:pPr indent="365125" algn="just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Объекты наблюдений: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голуби, сороки, воробьи, синички, снегири. 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2" name="Picture 6" descr="http://www.corhelp.ru/wp-content/uploads/2015/03/Penoch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4547806"/>
            <a:ext cx="3000364" cy="2310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6" descr="http://www.corhelp.ru/wp-content/uploads/2015/03/Penochk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0" y="4643446"/>
            <a:ext cx="2876152" cy="2214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2.infourok.ru/uploads/ex/003c/0001e883-e98cd6ed/img8.jpg"/>
          <p:cNvPicPr>
            <a:picLocks noChangeAspect="1" noChangeArrowheads="1"/>
          </p:cNvPicPr>
          <p:nvPr/>
        </p:nvPicPr>
        <p:blipFill>
          <a:blip r:embed="rId2" cstate="print"/>
          <a:srcRect b="34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87624" y="764704"/>
            <a:ext cx="720080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21959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85852" y="2143116"/>
            <a:ext cx="7000924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Развитие познавательного интереса к миру природы, осознания ребенком себя как части природы, чувства ответственности за ее сохранность. </a:t>
            </a:r>
          </a:p>
          <a:p>
            <a:pPr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•Развитие познавательной активности в процессе экспериментирования, наблюдений за объектами и явлениями природы. </a:t>
            </a:r>
          </a:p>
          <a:p>
            <a:pPr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•Повышение экологического сознания педагогов, родителей и воспитанников. </a:t>
            </a:r>
          </a:p>
          <a:p>
            <a:pPr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•Участие детей в посильной для них деятельности по уходу за растениями и животными, по охране и защите природы.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2.infourok.ru/uploads/ex/003c/0001e883-e98cd6ed/img8.jpg"/>
          <p:cNvPicPr>
            <a:picLocks noChangeAspect="1" noChangeArrowheads="1"/>
          </p:cNvPicPr>
          <p:nvPr/>
        </p:nvPicPr>
        <p:blipFill>
          <a:blip r:embed="rId2" cstate="print"/>
          <a:srcRect b="34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85786" y="1428736"/>
            <a:ext cx="800105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5125"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Деревья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– цветковые и голосеменные растения с многолетними  одревесневающими стеблями и конями; жизненная форма растений. В отличии от кустарников, почти все одноствольные деревья ветвятся и образуют крону. В открытых местообитаниях деревья формируют раскидистую крону, ствол короткий и толстый. В лесу, в сомкнутом древостое ствол тоньше, прямее, более высокий, крона узкая, расположена высоко. Среди деревьев есть вечнозеленые и листопадные.</a:t>
            </a:r>
          </a:p>
          <a:p>
            <a:pPr indent="365125"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Объекты  для наблюдений: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береза, клен,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карачаг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ясень, тополь.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https://openclipart.org/image/2400px/svg_to_png/213775/142333380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566377" cy="1857364"/>
          </a:xfrm>
          <a:prstGeom prst="rect">
            <a:avLst/>
          </a:prstGeom>
          <a:noFill/>
        </p:spPr>
      </p:pic>
      <p:pic>
        <p:nvPicPr>
          <p:cNvPr id="5" name="Picture 2" descr="https://openclipart.org/image/2400px/svg_to_png/213775/142333380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8148" y="0"/>
            <a:ext cx="1285852" cy="1524726"/>
          </a:xfrm>
          <a:prstGeom prst="rect">
            <a:avLst/>
          </a:prstGeom>
          <a:noFill/>
        </p:spPr>
      </p:pic>
      <p:pic>
        <p:nvPicPr>
          <p:cNvPr id="12292" name="Picture 4" descr="https://png.pngtree.com/element_pic/00/03/72/23568bd40fb7a7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9058" y="5220072"/>
            <a:ext cx="1619244" cy="1637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2.infourok.ru/uploads/ex/003c/0001e883-e98cd6ed/img8.jpg"/>
          <p:cNvPicPr>
            <a:picLocks noChangeAspect="1" noChangeArrowheads="1"/>
          </p:cNvPicPr>
          <p:nvPr/>
        </p:nvPicPr>
        <p:blipFill>
          <a:blip r:embed="rId2" cstate="print"/>
          <a:srcRect b="34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14414" y="285728"/>
            <a:ext cx="7200800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Конспект одного из мероприятий на экологической тропе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5786" y="1785926"/>
            <a:ext cx="778674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«Путешествие по экологической тропинке весной»</a:t>
            </a: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Развивать умение детей различать хвойные и лиственные растения, сравнивать их, находя общие признаки: крона, ветви, ствол, корни;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Уточнить знания детей о состоянии растений весной; развивать умение логически мыслить, устанавливая взаимосвязи. 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Воспитывать у детей потребности в общении с природой, бережному отношению к ней, желание любоваться окружающим миром.</a:t>
            </a: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Материал: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план экологической тропинки, корзина для мусора.</a:t>
            </a: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 интеграции: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образовательные области «Социально- коммуникативное развитие», «Познавательное развитие», «Физическое развитие»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Ход</a:t>
            </a: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Воспитатель: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Ребята, какое у нас сейчас время года?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Правильно.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Наконец, пришла весна,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Улыбнулась нам она.  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 согрела ясным днем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Теплым солнечным лучом.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Ребята, а как приходит весна?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Она приходит шумно, плавно, незаметно, с ветром.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Покажите, как она может нам улыбнуться ласково, весело, по-доброму. Чем весна нас согрела?</a:t>
            </a:r>
          </a:p>
          <a:p>
            <a:pPr algn="just"/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2.infourok.ru/uploads/ex/003c/0001e883-e98cd6ed/img8.jpg"/>
          <p:cNvPicPr>
            <a:picLocks noChangeAspect="1" noChangeArrowheads="1"/>
          </p:cNvPicPr>
          <p:nvPr/>
        </p:nvPicPr>
        <p:blipFill>
          <a:blip r:embed="rId2" cstate="print"/>
          <a:srcRect b="34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785786" y="857232"/>
            <a:ext cx="778674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Да, своим тёплым солнечным лучом.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А кого ещё весна, кроме нас, могла согреть?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Весна согрела воздух, почву, растения, птиц, зверей.</a:t>
            </a: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Давайте отправимся в гости к нашему другу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Лесовичку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(ребята выходят из группы, а на встречу - им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Лесовичок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Лесовичок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Здравствуйте, ребята! Не хотите ли вы прогуляться по моей тропинке.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Пойдёмте, друзья по тропинке весной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Ответы искать под зелёным шатром.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Просыпается природа. А вот и наша красавица. Не забыли, как называется это дерево?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забыли – это берёзка. Берёзка – это дерево, или может быть куст?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Это дерево, потому что у него один ствол, а у куста – несколько.</a:t>
            </a: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Воспитатель: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Ребята, посмотрите, как набухли у неё почки. Скоро они совсем проснутся, и берёзка станет ещё красивее. У неё появятся не только листочки, но и серёжки. Когда это произойдёт, мы ещё придём в гости к берёзке. (по плану дети подходят к пихте)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Лесовичок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Друзья, вы знаете, как называется это дерево?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Нет, ребята, это не ёлка. Это дерево просто похоже на ель, а называется оно – пихта. Какое это дерево: лиственное или хвойное?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785786" y="4286256"/>
            <a:ext cx="771530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почему вы так думаете?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Это дерево – хвойное, потому что у него есть вместо листочков хвоинки.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Какие хвойные деревья вы ещё знаете? Да,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ель, сосна.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Молодцы, ребята! А вы знаете, что пихта – вечнозелёное растение. Свои хвоинки она сбрасывает редко и незаметно. Пихта и другие хвойные растения очищают воздух, убивая своим волшебным запахом микробов, несущих нам болезни. Давайте медленно сделаем глубокий вдох через нос и почувствуем, как у нас прибавилось сил и здоровья.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http://foto-babochek.ru/images/clipart-babochka_1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53995">
            <a:off x="7058233" y="164145"/>
            <a:ext cx="1920444" cy="1931797"/>
          </a:xfrm>
          <a:prstGeom prst="rect">
            <a:avLst/>
          </a:prstGeom>
          <a:noFill/>
        </p:spPr>
      </p:pic>
      <p:pic>
        <p:nvPicPr>
          <p:cNvPr id="6" name="Picture 2" descr="http://foto-babochek.ru/images/clipart-babochka_1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29197">
            <a:off x="278991" y="6011293"/>
            <a:ext cx="777856" cy="782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2.infourok.ru/uploads/ex/003c/0001e883-e98cd6ed/img8.jpg"/>
          <p:cNvPicPr>
            <a:picLocks noChangeAspect="1" noChangeArrowheads="1"/>
          </p:cNvPicPr>
          <p:nvPr/>
        </p:nvPicPr>
        <p:blipFill>
          <a:blip r:embed="rId2" cstate="print"/>
          <a:srcRect b="34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000100" y="1785926"/>
            <a:ext cx="764386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Воспитатель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Ребята, что вы почувствовали?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Посмотрите внимательно вокруг и скажите, чего не должно быть на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тропинке?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Да, на тропинке не должно быть мусора. Давайте поможем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Лесовичку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соберём мусор в корзину, а потто отнесём в мусорный бак.</a:t>
            </a:r>
          </a:p>
          <a:p>
            <a:pPr algn="just"/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Лесовичок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Посмотрите, как красиво стало на моей полянке! Спасибо вам, ребята. По такой тропинке не только приятно путешествовать , но и приятно играть. Давайте поиграем в игру «Лесные тропинки». По считалке выбираем водящего. Остальные строятся за ним. Водящий ведёт колону по тропинкам, используя разные виды движений. Все остальные должны их повторять. Задача ведущего – разнообразить движения. Могут быть и шуточные задания.</a:t>
            </a:r>
          </a:p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Воспитатель: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Ребята, вот и подходит к концу наше сегодняшнее путешествие.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Как вы себя чувствуете, какое у вас настроение?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 сейчас закройте глаза, и почувствуйте ,как ласковое солнышко гладит вас по лицу, как будто мама.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(дети прощаются с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Лесовичком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 уходят)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http://illustrators.ru/uploads/illustration/image/504698/main_504698_original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8" y="0"/>
            <a:ext cx="1751008" cy="2423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2.infourok.ru/uploads/ex/003c/0001e883-e98cd6ed/img8.jpg"/>
          <p:cNvPicPr>
            <a:picLocks noChangeAspect="1" noChangeArrowheads="1"/>
          </p:cNvPicPr>
          <p:nvPr/>
        </p:nvPicPr>
        <p:blipFill>
          <a:blip r:embed="rId2" cstate="print"/>
          <a:srcRect b="34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187624" y="764704"/>
            <a:ext cx="7200800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Этапы создания и оформление тропы: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1538" y="2786058"/>
            <a:ext cx="7200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Детальное обследование территории детского сада и выделение наиболее интересных объектов.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2.infourok.ru/uploads/ex/003c/0001e883-e98cd6ed/img8.jpg"/>
          <p:cNvPicPr>
            <a:picLocks noChangeAspect="1" noChangeArrowheads="1"/>
          </p:cNvPicPr>
          <p:nvPr/>
        </p:nvPicPr>
        <p:blipFill>
          <a:blip r:embed="rId2" cstate="print"/>
          <a:srcRect b="34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85852" y="857232"/>
            <a:ext cx="69294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2. Выбор хозяина тропинки – сказочного персонажа. 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00496" y="3286124"/>
            <a:ext cx="4143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i="1" dirty="0" smtClean="0">
                <a:latin typeface="Times New Roman" pitchFamily="18" charset="0"/>
                <a:cs typeface="Times New Roman" pitchFamily="18" charset="0"/>
              </a:rPr>
              <a:t>Гномик</a:t>
            </a:r>
            <a:endParaRPr lang="ru-RU" sz="7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IMG_20180629_1044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4" y="1857364"/>
            <a:ext cx="3143272" cy="4191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2.infourok.ru/uploads/ex/003c/0001e883-e98cd6ed/img8.jpg"/>
          <p:cNvPicPr>
            <a:picLocks noChangeAspect="1" noChangeArrowheads="1"/>
          </p:cNvPicPr>
          <p:nvPr/>
        </p:nvPicPr>
        <p:blipFill>
          <a:blip r:embed="rId2" cstate="print"/>
          <a:srcRect b="34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71538" y="285728"/>
            <a:ext cx="73838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. Составление план - схемы тропинки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план экологической тропы.jpg"/>
          <p:cNvPicPr>
            <a:picLocks noChangeAspect="1"/>
          </p:cNvPicPr>
          <p:nvPr/>
        </p:nvPicPr>
        <p:blipFill>
          <a:blip r:embed="rId3"/>
          <a:srcRect l="5927" t="5208" r="3125" b="5865"/>
          <a:stretch>
            <a:fillRect/>
          </a:stretch>
        </p:blipFill>
        <p:spPr>
          <a:xfrm>
            <a:off x="785786" y="928670"/>
            <a:ext cx="7786742" cy="5643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2.infourok.ru/uploads/ex/003c/0001e883-e98cd6ed/img8.jpg"/>
          <p:cNvPicPr>
            <a:picLocks noChangeAspect="1" noChangeArrowheads="1"/>
          </p:cNvPicPr>
          <p:nvPr/>
        </p:nvPicPr>
        <p:blipFill>
          <a:blip r:embed="rId2" cstate="print"/>
          <a:srcRect b="34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42976" y="500042"/>
            <a:ext cx="720080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Обозначение маршрута: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1538" y="1428736"/>
            <a:ext cx="742955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Вход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Рокарий «Сухой ручей»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Сад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 Цветочная поляна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 Лес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5. Муравейник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6. Цветочная стена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7. Водоем «Тихая заводь»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8. Цветочная поляна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9. Родник здоровья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10. Метеостанция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11. Сельский двор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12. Огород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13. Птичий град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14. Цветочная поляна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15. Зеленая аптека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16. Рябинник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17.Цветочная поляна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2.infourok.ru/uploads/ex/003c/0001e883-e98cd6ed/img8.jpg"/>
          <p:cNvPicPr>
            <a:picLocks noChangeAspect="1" noChangeArrowheads="1"/>
          </p:cNvPicPr>
          <p:nvPr/>
        </p:nvPicPr>
        <p:blipFill>
          <a:blip r:embed="rId2" cstate="print"/>
          <a:srcRect b="34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14414" y="357166"/>
            <a:ext cx="7200800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Точка №1 – Рокарий «Сухой ручей»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0" y="2143116"/>
            <a:ext cx="421484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Это каменистый садик, частичка естественного пейзажа, произведение искусства из живых растений и камней. </a:t>
            </a:r>
          </a:p>
          <a:p>
            <a:pPr indent="266700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Рокарий представляет собой имитацию русла высохшего ручья, который украшен декоративным элементом – садовым мостиком. Обрамляет рокарий арабеска, на которой растут колеусы, цинерарии, многолетние астры, агератум.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 descr="https://pp.userapi.com/c845521/v845521528/9c21f/vXntWNCUzs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1714488"/>
            <a:ext cx="3643338" cy="485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2.infourok.ru/uploads/ex/003c/0001e883-e98cd6ed/img8.jpg"/>
          <p:cNvPicPr>
            <a:picLocks noChangeAspect="1" noChangeArrowheads="1"/>
          </p:cNvPicPr>
          <p:nvPr/>
        </p:nvPicPr>
        <p:blipFill>
          <a:blip r:embed="rId2" cstate="print"/>
          <a:srcRect b="34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59632" y="332656"/>
            <a:ext cx="720080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Точка №2 – «Сад»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596" y="2214554"/>
            <a:ext cx="38576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5125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Дети знакомятся с особенностями строения растений, получают сведения о времени и правилах сбора плодов; имеют возможность наблюдать за красотой кустарников в период цветения а так же сравнивать между собой разные виды.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 descr="https://pp.userapi.com/c844723/v844723528/9ab4b/3Smf3JqMuF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1142984"/>
            <a:ext cx="4214842" cy="5715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1548</Words>
  <PresentationFormat>Экран (4:3)</PresentationFormat>
  <Paragraphs>142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«Экологический паспорт»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«Экологический паспорт»</dc:title>
  <dc:creator>A</dc:creator>
  <cp:lastModifiedBy>A</cp:lastModifiedBy>
  <cp:revision>29</cp:revision>
  <dcterms:created xsi:type="dcterms:W3CDTF">2018-07-06T10:09:40Z</dcterms:created>
  <dcterms:modified xsi:type="dcterms:W3CDTF">2018-07-11T15:43:11Z</dcterms:modified>
</cp:coreProperties>
</file>