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70" r:id="rId7"/>
    <p:sldId id="271" r:id="rId8"/>
    <p:sldId id="260" r:id="rId9"/>
    <p:sldId id="261" r:id="rId10"/>
    <p:sldId id="264" r:id="rId11"/>
    <p:sldId id="265" r:id="rId12"/>
    <p:sldId id="262" r:id="rId13"/>
    <p:sldId id="263" r:id="rId14"/>
    <p:sldId id="266" r:id="rId15"/>
    <p:sldId id="267" r:id="rId16"/>
    <p:sldId id="26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E41D298-8353-40C2-91C7-A7C2B854B9CF}">
          <p14:sldIdLst>
            <p14:sldId id="256"/>
            <p14:sldId id="257"/>
            <p14:sldId id="258"/>
            <p14:sldId id="259"/>
            <p14:sldId id="269"/>
            <p14:sldId id="270"/>
            <p14:sldId id="271"/>
            <p14:sldId id="260"/>
            <p14:sldId id="261"/>
            <p14:sldId id="264"/>
            <p14:sldId id="265"/>
            <p14:sldId id="262"/>
            <p14:sldId id="263"/>
            <p14:sldId id="266"/>
            <p14:sldId id="267"/>
            <p14:sldId id="268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>
        <p:scale>
          <a:sx n="75" d="100"/>
          <a:sy n="75" d="100"/>
        </p:scale>
        <p:origin x="4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21.07.2022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21.07.2022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21.07.2022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21.07.2022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21.07.2022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21.07.2022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21.07.2022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21.07.2022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21.07.2022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21.07.2022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21.07.2022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21.07.2022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8.png"/><Relationship Id="rId7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1.jpeg"/><Relationship Id="rId4" Type="http://schemas.openxmlformats.org/officeDocument/2006/relationships/image" Target="../media/image57.jpe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331640" y="188640"/>
            <a:ext cx="7126560" cy="576064"/>
          </a:xfrm>
        </p:spPr>
        <p:txBody>
          <a:bodyPr/>
          <a:lstStyle/>
          <a:p>
            <a:r>
              <a:rPr lang="ru-RU" sz="1200" dirty="0" smtClean="0">
                <a:solidFill>
                  <a:schemeClr val="tx1"/>
                </a:solidFill>
              </a:rPr>
              <a:t>Муниципальное автономное дошкольное образовательное учреждение</a:t>
            </a:r>
          </a:p>
          <a:p>
            <a:r>
              <a:rPr lang="ru-RU" sz="1200" dirty="0">
                <a:solidFill>
                  <a:schemeClr val="tx1"/>
                </a:solidFill>
              </a:rPr>
              <a:t>г</a:t>
            </a:r>
            <a:r>
              <a:rPr lang="ru-RU" sz="1200" dirty="0" smtClean="0">
                <a:solidFill>
                  <a:schemeClr val="tx1"/>
                </a:solidFill>
              </a:rPr>
              <a:t>ородского округа Саранск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«Детский сад №112»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4005064"/>
            <a:ext cx="8025544" cy="144016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4800" b="1" dirty="0" smtClean="0"/>
              <a:t>Отчёт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о проделанной работе </a:t>
            </a:r>
            <a:br>
              <a:rPr lang="ru-RU" sz="3600" dirty="0" smtClean="0"/>
            </a:br>
            <a:r>
              <a:rPr lang="ru-RU" sz="2400" dirty="0" smtClean="0"/>
              <a:t>за 2021-2022 учебный год</a:t>
            </a:r>
            <a:br>
              <a:rPr lang="ru-RU" sz="2400" dirty="0" smtClean="0"/>
            </a:br>
            <a:r>
              <a:rPr lang="ru-RU" sz="2400" dirty="0" smtClean="0"/>
              <a:t>во второй младшей группе №1</a:t>
            </a:r>
            <a:br>
              <a:rPr lang="ru-RU" sz="2400" dirty="0" smtClean="0"/>
            </a:br>
            <a:r>
              <a:rPr lang="ru-RU" sz="2400" b="1" i="1" dirty="0" smtClean="0"/>
              <a:t>«Почемучки»</a:t>
            </a:r>
            <a:br>
              <a:rPr lang="ru-RU" sz="2400" b="1" i="1" dirty="0" smtClean="0"/>
            </a:br>
            <a:r>
              <a:rPr lang="ru-RU" sz="2400" b="1" i="1" dirty="0"/>
              <a:t> </a:t>
            </a:r>
            <a:r>
              <a:rPr lang="ru-RU" sz="2400" b="1" i="1" dirty="0" smtClean="0"/>
              <a:t>                                                 </a:t>
            </a:r>
            <a:r>
              <a:rPr lang="ru-RU" sz="2000" b="1" i="1" dirty="0" smtClean="0"/>
              <a:t>Воспитатели: </a:t>
            </a:r>
            <a:r>
              <a:rPr lang="ru-RU" sz="2000" b="1" i="1" dirty="0" err="1" smtClean="0"/>
              <a:t>Уронина</a:t>
            </a:r>
            <a:r>
              <a:rPr lang="ru-RU" sz="2000" b="1" i="1" dirty="0" smtClean="0"/>
              <a:t> В.А</a:t>
            </a:r>
            <a:br>
              <a:rPr lang="ru-RU" sz="2000" b="1" i="1" dirty="0" smtClean="0"/>
            </a:br>
            <a:r>
              <a:rPr lang="ru-RU" sz="2000" b="1" i="1" dirty="0"/>
              <a:t> </a:t>
            </a:r>
            <a:r>
              <a:rPr lang="ru-RU" sz="2000" b="1" i="1" dirty="0" smtClean="0"/>
              <a:t>                                                                                                 Афанасьева С.А.</a:t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1200" dirty="0" smtClean="0"/>
              <a:t>Саранск,2022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32855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окружающему миру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осуществлялась систематически и последовательно: мы знакомили детей с предметами ближайшего окружения, с явлениями общественной жизни, с трудом взрослых. В результате почти все дети различают и называют игрушки, предметы мебели, одежды, посуды, овощи и фрукты, виды транспорта. Все дети хорошо ориентируются в групповой комнате; называют своё имя, фамилию, воспитателя и помощника воспитателя по имени и отчеству.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99819"/>
            <a:ext cx="2733714" cy="2044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5" b="-400"/>
          <a:stretch/>
        </p:blipFill>
        <p:spPr>
          <a:xfrm>
            <a:off x="6444208" y="4151240"/>
            <a:ext cx="2483767" cy="2007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906094"/>
            <a:ext cx="3125368" cy="233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6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" y="0"/>
            <a:ext cx="9123725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-79653"/>
            <a:ext cx="59766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уделялось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экологическому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рассматривали комнатные растения, наблюдали за домашними животными (кошкой, собакой), знакомили с домашними птицами и птицами на участке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различать и называть диких животных (в процессе чтения сказок, рассматривания иллюстраций). Формировали умение выделять их характерные особенности (у зайца – длинные уши, лиса рыжая, у неё длинный пушистый хвост, медведь – косолапый). Знакомили детей с отличительными особенностями животных, птиц, рыб.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 различать – по внешнему виду и вкусу – наиболее распространенные овощи и фрукты.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Наблюдали за красотой природных явлений(листопадом, снегопадом, цветущими цветами и т.д.). Формировали бережное отношение к окружающей природе.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388" b="9401"/>
          <a:stretch/>
        </p:blipFill>
        <p:spPr>
          <a:xfrm>
            <a:off x="5741662" y="217059"/>
            <a:ext cx="3392200" cy="19956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00" y="2459749"/>
            <a:ext cx="3392200" cy="241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8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" y="0"/>
            <a:ext cx="912785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" y="0"/>
            <a:ext cx="901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" y="0"/>
            <a:ext cx="912785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000" y="260648"/>
            <a:ext cx="90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развитию речи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упражняли детей в произнесении изолированных гласных и согласных звуков, в правильном воспроизведении звукоподражаний, слов и несложных фраз. Предлагали для рассматривания картинки, игрушки, предметы; приучали слушать и слышать рассказ воспитателя; уметь ответить на заданный вопрос, поделиться информацией. Пожаловаться на действия сверстника.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детей умеют различать предметы по величине и форме; различают понятия много -мало, «много» и «один». Знают и называют основные цвета.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2235524"/>
            <a:ext cx="3785920" cy="21295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05697"/>
            <a:ext cx="4075906" cy="20594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10194"/>
            <a:ext cx="2664296" cy="22562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14" y="4479992"/>
            <a:ext cx="2923014" cy="218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" y="0"/>
            <a:ext cx="901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1680" y="116632"/>
            <a:ext cx="73863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мы уделяли большое внимание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равственному воспитанию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Воспитывали у детей доброе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заботливое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взрослым. Создавали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ситуации, способствующие формированию доброжелательного отношения к сверстникам. Приучали детей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общаться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спокойно, без крика.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Учили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здороваться и прощаться;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излагать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просьбы спокойно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употребляя слова «спасибо»,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пожалуйста». Приучали детей не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перебивать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говорящего.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Воспитывали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отрицательное отношение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грубости,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жадности.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6" b="6601"/>
          <a:stretch/>
        </p:blipFill>
        <p:spPr>
          <a:xfrm>
            <a:off x="6131613" y="105468"/>
            <a:ext cx="2946387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r="6688" b="18417"/>
          <a:stretch/>
        </p:blipFill>
        <p:spPr>
          <a:xfrm>
            <a:off x="1691680" y="2303507"/>
            <a:ext cx="2880320" cy="21957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47664" y="4522121"/>
            <a:ext cx="7662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года многие дети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здороваются</a:t>
            </a:r>
          </a:p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прощаются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напоминания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взрослого: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помощь;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соблюдают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элементарные правила поведения в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умывальной комнате; отвечают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разнообразные вопросы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взрослого,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касающиеся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ближайшего окружения.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1176" b="12201"/>
          <a:stretch/>
        </p:blipFill>
        <p:spPr>
          <a:xfrm>
            <a:off x="6016922" y="4437112"/>
            <a:ext cx="3061078" cy="230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508" y="116632"/>
            <a:ext cx="88569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«Формирование элементарных математических представлений»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комплекс игровых заданий и упражнений, наглядно-практических методов и приёмов обучения детей элементарной математике. Мы учили детей составлять группу из однородных предметов и выделять из нее один предмет; сравнивать две равные (неравные) группы предметов на основе взаимного сопоставления элементов (предметов); сравнивать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контрастных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(одинаковых) размеров; различать геометрические фигуры: круг, квадрат, треугольник; обследовать форму фигур, используя осязание и зрение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 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2275" b="16401"/>
          <a:stretch/>
        </p:blipFill>
        <p:spPr>
          <a:xfrm>
            <a:off x="251520" y="2139554"/>
            <a:ext cx="3467367" cy="3486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83" y="1916832"/>
            <a:ext cx="413940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16832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 ориентироваться в расположении частей своего тела (голова, ноги, правая/левая рука и др.) и в соответствии с этим различать пространственные направления от себя: впереди - позади (сзади), вверху - внизу, справа (слева) - направо (налево).Учили различать правую и левую руки; ориентироваться в контрастных частях суток: день — ночь, утро — вечер.</a:t>
            </a:r>
          </a:p>
          <a:p>
            <a:endPara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концу года дети умеют: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группировать предметы по цвету, форме, величине; различать круг и квадрат; понимать слова: впереди — сзади, вверху — внизу, слева — справа; показывать, какой из предметов длинный — короткий, широкий — узкий, высокий — низкий.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" y="3441314"/>
            <a:ext cx="2915816" cy="2181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79" y="3441313"/>
            <a:ext cx="2809051" cy="2181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92" y="3441314"/>
            <a:ext cx="2915816" cy="218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8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916832"/>
            <a:ext cx="8784976" cy="1584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трудовому воспитанию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велась работа в течении года. Формировали у детей умение не только самостоятельно обслуживать себя (во время раздевания, одевания, умывания, еды), но и приучали поддерживать порядок в игровой комнате, привлекали к выполнению простейших трудовых действий; воспитывали уважение к людям любой профессии. Дети активно помогают в уборке игрушек после игры, знают место каждой игрушки; с удовольствием помогают ухаживать за растениями и накрывать на стол к обеду. Будем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дальше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трудовые навыки у детей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46046"/>
            <a:ext cx="2376263" cy="29978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49" y="3646046"/>
            <a:ext cx="3512611" cy="2894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26" y="3664054"/>
            <a:ext cx="2518773" cy="287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2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688"/>
            <a:ext cx="9145424" cy="68743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419" y="3933056"/>
            <a:ext cx="91040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чтения художественной литературы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приучали детей слушать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сказки, стихи, песенки; предоставляли детям возможность договаривать слова, фразы при чтении воспитателем знакомых произведений; инсценировать и драматизировать небольшие отрывки из народных сказок; читать наизусть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небольшие стихотворения. Многие дети могут читать стихи с помощью воспитателя и самостоятельно, инсценируют и драматизируют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сказки; рассматривают иллюстрации в знакомых книжках.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50" y="838248"/>
            <a:ext cx="3347864" cy="2504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97" y="144419"/>
            <a:ext cx="2708963" cy="3621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4" y="144419"/>
            <a:ext cx="2658943" cy="355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09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" y="0"/>
            <a:ext cx="912785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3" y="116632"/>
            <a:ext cx="902842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важных задач изобразительной деятельности (рисование, лепка, аппликация)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научить детей оценивать свои работы и работы сверстников, выделять наиболее интересные изобразительные решения в работах других. Мы знакомили детей с карандашами, кистью, гуашью; учили различать основные цвета красок; приобщали к декоративной деятельности; учили ритмичному нанесению линий, штрихов, пятен, мазков;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формировали умение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несложные сюжетные композиции, повторяя изображение одного предмета.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концу года дети умеют: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называть материалы, которыми можно рисовать; цвета, заданные программой; названия народных игрушек (матрешка, дымковская игрушка); изображать отдельные предметы, простые по композиции и незамысловатые по содержанию сюжеты; правильно пользоваться карандашами, фломастерами, кистью и красками.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1012">
            <a:off x="6937049" y="2811571"/>
            <a:ext cx="1772859" cy="2370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4754">
            <a:off x="483028" y="3109562"/>
            <a:ext cx="1498541" cy="20033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5" y="4952293"/>
            <a:ext cx="2372757" cy="1774860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9224"/>
              </p:ext>
            </p:extLst>
          </p:nvPr>
        </p:nvGraphicFramePr>
        <p:xfrm>
          <a:off x="4808538" y="5084763"/>
          <a:ext cx="3524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Объект упаковщика для оболочки" showAsIcon="1" r:id="rId7" imgW="352440" imgH="462240" progId="Package">
                  <p:embed/>
                </p:oleObj>
              </mc:Choice>
              <mc:Fallback>
                <p:oleObj name="Объект упаковщика для оболочки" showAsIcon="1" r:id="rId7" imgW="352440" imgH="4622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8538" y="5084763"/>
                        <a:ext cx="352425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09" y="2846688"/>
            <a:ext cx="3633691" cy="25688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79170" y="4366828"/>
            <a:ext cx="1908533" cy="27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17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16832"/>
            <a:ext cx="9252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большим удовольствием дети лепят из пластилина.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учили раскатывать комочки прямыми и круговыми движениями, соединять концы получившейся палочки, сплющивать шар,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сминая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его ладонями обеих рук. Побуждали детей к украшению вылепленных предметов, используя палочку с заточенным концом (стека); созданию предметов, состоящих из 2-3 частей, соединяя их путем прижатия друг к другу.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концу года дети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отделять от большого куска пластилина небольшие комочки, раскатывать их прямыми и круговыми движениями ладоней; лепить различные предметы, состоящие из 1-3 частей, используя разнообразные приемы лепки.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76031"/>
            <a:ext cx="2961069" cy="2214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576031"/>
            <a:ext cx="2915816" cy="21457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24" y="4576031"/>
            <a:ext cx="2845840" cy="21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12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" r="3587" b="13454"/>
          <a:stretch/>
        </p:blipFill>
        <p:spPr>
          <a:xfrm>
            <a:off x="3995936" y="3645024"/>
            <a:ext cx="4954974" cy="2996952"/>
          </a:xfrm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203931" cy="72008"/>
          </a:xfrm>
        </p:spPr>
        <p:txBody>
          <a:bodyPr/>
          <a:lstStyle/>
          <a:p>
            <a:pPr algn="l"/>
            <a:r>
              <a:rPr lang="ru-RU" sz="2400" b="1" dirty="0" smtClean="0"/>
              <a:t>                                  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                                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                             Характеристика группы: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 smtClean="0"/>
              <a:t>Общее количество детей – 21 (девочек – 10, мальчиков – 11)</a:t>
            </a:r>
            <a:br>
              <a:rPr lang="ru-RU" sz="2000" b="1" dirty="0" smtClean="0"/>
            </a:br>
            <a:r>
              <a:rPr lang="ru-RU" sz="2000" b="1" dirty="0" smtClean="0"/>
              <a:t>Возраст детей: 3 – 4 года</a:t>
            </a:r>
            <a:br>
              <a:rPr lang="ru-RU" sz="2000" b="1" dirty="0" smtClean="0"/>
            </a:br>
            <a:r>
              <a:rPr lang="ru-RU" sz="2000" b="1" dirty="0" smtClean="0"/>
              <a:t>Семей с  одним ребёнком – 7; с двумя детьми - 12; многодетных – 3. 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2020-2021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 дети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№1 «Почемучки» развивались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возрасту,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показывали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позитивную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динамику по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149080"/>
            <a:ext cx="385731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Воспитательное-образовательный процесс во второй младшей группы построен  на основе комплексной образовательной программы дошкольного образования «Детство»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Т.И. Бабаева, А.Г. Гогоберидзе, О.В. Солнцева и др. — СПб. : ООО «Издательство «Детство- Пресс», 2019.- 352 с.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Рецензия от 26 июня 2019 г. ФГБОУ ВО МГППУ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2" y="24475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Приобщали детей к искусству аппликации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формировали интерес к этому виду деятельности. Учили детей предварительно выкладывать на листе бумаги приготовленные детали разной формы, величины, цвета, раскладывать их в определенной последовательности, составляя задуманный ребенком или заданный воспитателем предмет, а затем наклеивать полученное изображение на бумагу; аккуратно пользоваться клеем.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концу года дети умеют: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изображения предметов из готовых фигур; украшать заготовки из бумаги разной формы; подбирать цвета, соответствующие изображаемым предметам и по собственному желанию; аккуратно использовать материалы.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8" y="2484855"/>
            <a:ext cx="3157441" cy="4221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08" y="2484855"/>
            <a:ext cx="2988852" cy="4221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87" y="3348951"/>
            <a:ext cx="2511083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32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87" y="191683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всего года развивали у детей интерес к различным видам игр: сюжетно – ролевым, дидактическим, подвижным.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во всех видах деятельности проводилась та или иная игра.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 детей с рядом подвижных игр: с ходьбой, бегом, ползаньем, бросанием и ловлей мяча, подпрыгиванием, на ориентировку в пространстве, с разнообразными движениями и пением. Развивали у детей желание играть вместе с воспитателем, выполнять несложные движения, знакомили с правилами игр. Детям очень нравится исполнять роль ведущего, передавать простейшие действия сказочных персонажей (попрыгать, как зайчики; поклевать зёрнышки, как цыплята; ходить, как лисичка,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т.д.).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3" b="9408"/>
          <a:stretch/>
        </p:blipFill>
        <p:spPr>
          <a:xfrm>
            <a:off x="179512" y="4225156"/>
            <a:ext cx="2834442" cy="2516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79" y="4437112"/>
            <a:ext cx="3952955" cy="22235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59" y="3960459"/>
            <a:ext cx="1728423" cy="27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31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91683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подвижных игр совершенствовали основные движения (ходьба, бег, бросание, катание).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сюжетно-ролевых игр учили выполнять несколько игровых действий с одним предметом и переносить знакомые действия с одного объекта на другой. Содействовали желанию детей самостоятельно подбирать игрушки и атрибуты для игры, использовать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предметов-заместителей. Подводили к пониманию роли в игре.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навыки ролевого поведения.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сюжетные действия с названием роли.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1176" b="10800"/>
          <a:stretch/>
        </p:blipFill>
        <p:spPr>
          <a:xfrm>
            <a:off x="150510" y="4089754"/>
            <a:ext cx="3249215" cy="1800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68" b="4851"/>
          <a:stretch/>
        </p:blipFill>
        <p:spPr>
          <a:xfrm>
            <a:off x="3563596" y="3732714"/>
            <a:ext cx="1712789" cy="29404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-400" b="7889"/>
          <a:stretch/>
        </p:blipFill>
        <p:spPr>
          <a:xfrm>
            <a:off x="5483262" y="3148181"/>
            <a:ext cx="3628194" cy="273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87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61410" y="27721"/>
            <a:ext cx="69847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в младшей группе имеют дидактические игры,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сенсорные способности детей, поэтому мы в разные режимные моменты и во время образовательной деятельности использовали много дидактических игр и упражнений на закрепление знаний о величине и форме, цвете предметов (собирали пирамидку, башенки, матрёшку, мозаику). Проводили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дидактические игры на развитие внимания и памяти («Чего не стало?», «Что изменилось?»); слуховой дифференциации («Что звучит?», «Чей голосок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?»); тактильных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ощущений, температурных и весовых различий («Чудесный мешочек», «Тёплый – холодный» и др.), мелкой моторики рук (игрушки с пуговицами, кружками, шнуровкой и т.п.).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игры были направлены на то, чтобы создать у детей бодрое, радостное настроение, желание спокойно и самостоятельно играть; развивать сенсорные способности детей, их речевое общение с взрослыми и сверстниками, умение играть вместе без конфликтов.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29997" r="18500" b="9995"/>
          <a:stretch/>
        </p:blipFill>
        <p:spPr>
          <a:xfrm>
            <a:off x="107504" y="4514157"/>
            <a:ext cx="3672408" cy="2203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3538" b="15001"/>
          <a:stretch/>
        </p:blipFill>
        <p:spPr>
          <a:xfrm>
            <a:off x="5719204" y="4890788"/>
            <a:ext cx="3380931" cy="18006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" b="2401"/>
          <a:stretch/>
        </p:blipFill>
        <p:spPr>
          <a:xfrm>
            <a:off x="3327654" y="3721686"/>
            <a:ext cx="2987824" cy="171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35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1397674"/>
            <a:ext cx="581439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На </a:t>
            </a:r>
            <a:r>
              <a:rPr lang="ru-RU" sz="1600" b="1" dirty="0"/>
              <a:t>начало года:</a:t>
            </a:r>
          </a:p>
          <a:p>
            <a:r>
              <a:rPr lang="ru-RU" sz="1600" dirty="0"/>
              <a:t>• низким уровнем 42 %</a:t>
            </a:r>
          </a:p>
          <a:p>
            <a:r>
              <a:rPr lang="ru-RU" sz="1600" dirty="0"/>
              <a:t>• средний уровень 58%</a:t>
            </a:r>
          </a:p>
          <a:p>
            <a:endParaRPr lang="ru-RU" sz="1600" dirty="0" smtClean="0"/>
          </a:p>
          <a:p>
            <a:r>
              <a:rPr lang="ru-RU" sz="1600" b="1" dirty="0" smtClean="0"/>
              <a:t>На </a:t>
            </a:r>
            <a:r>
              <a:rPr lang="ru-RU" sz="1600" b="1" dirty="0"/>
              <a:t>конец года:</a:t>
            </a:r>
          </a:p>
          <a:p>
            <a:r>
              <a:rPr lang="ru-RU" sz="1600" dirty="0"/>
              <a:t>• средний уровень 38%</a:t>
            </a:r>
          </a:p>
          <a:p>
            <a:r>
              <a:rPr lang="ru-RU" sz="1600" dirty="0"/>
              <a:t>• высокий уровень 62%</a:t>
            </a:r>
          </a:p>
          <a:p>
            <a:endParaRPr lang="ru-RU" sz="1600" dirty="0" smtClean="0"/>
          </a:p>
          <a:p>
            <a:r>
              <a:rPr lang="ru-RU" sz="1600" b="1" dirty="0" smtClean="0"/>
              <a:t>Вывод:</a:t>
            </a:r>
          </a:p>
          <a:p>
            <a:r>
              <a:rPr lang="ru-RU" sz="1600" dirty="0" smtClean="0"/>
              <a:t>Здесь </a:t>
            </a:r>
            <a:r>
              <a:rPr lang="ru-RU" sz="1600" dirty="0"/>
              <a:t>мы видим, что уровень развития детей в конце года выше, чем в начале года.</a:t>
            </a:r>
          </a:p>
          <a:p>
            <a:r>
              <a:rPr lang="ru-RU" sz="1600" dirty="0"/>
              <a:t>Индивидуальная работа проводила с детьми по следующим направлениям: развитие основных движений, работа по звукопроизношению, приучение к культурно- гигиеническим навыкам, навыков самообслуживания. Так же велись индивидуальные беседы о правилах поведения в группе, на площадке и за столом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11961" y="188640"/>
            <a:ext cx="4932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Проведена диагностика развития </a:t>
            </a:r>
            <a:r>
              <a:rPr lang="ru-RU" b="1" dirty="0" smtClean="0">
                <a:solidFill>
                  <a:srgbClr val="FF0000"/>
                </a:solidFill>
              </a:rPr>
              <a:t>детей</a:t>
            </a:r>
          </a:p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на </a:t>
            </a:r>
            <a:r>
              <a:rPr lang="ru-RU" b="1" dirty="0">
                <a:solidFill>
                  <a:srgbClr val="FF0000"/>
                </a:solidFill>
              </a:rPr>
              <a:t>начало и на конец года.</a:t>
            </a:r>
          </a:p>
        </p:txBody>
      </p:sp>
    </p:spTree>
    <p:extLst>
      <p:ext uri="{BB962C8B-B14F-4D97-AF65-F5344CB8AC3E}">
        <p14:creationId xmlns:p14="http://schemas.microsoft.com/office/powerpoint/2010/main" val="904769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132856"/>
            <a:ext cx="8856984" cy="1308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совершенствовать технику рисования, лепки, аппликации, развивать творческие способности воспитанников. В течение дня предлагать дидактические игры, альбомы для раскрашивания, проводить упражнения на развитие мелкой моторики и пальчиковую гимнастику.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уголках для творчества предоставить возможность для самостоятельной творческой активности детей. Иметь необходимое оборудование для работы с пластилином, природным материалом, бумагой, красками, следить за их обновлением.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Принимать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и выставках. Продолжать взаимодействие с семьей и организовывать конкурсы совместного детско- родительского творчества.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 результаты мониторинга свидетельствуют о достаточном уровне освоения образовательной программы. Полученные результаты говорят о стабильности в усвоении программы детьми по всем разделам.    В минувшем году были выявлены следующие проблемы и достигнуты успехи. 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Не полностью укомплектована предметно-развивающая среда в соответствии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требованиями.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•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Заболеваемость детей, многие дети часто болеют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•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 родители прислушиваются к советам воспитателей и продолжают нарушать режим дня,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поздно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приводят детей в детский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сад, воспитанники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пропускают утреннюю зарядку, а иногда и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завтрак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•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 всех детей развита речь; 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Успехи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Дети с удовольствием посещают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МАДОУ;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успехов и проблем, возникших в минувшем учебном году намечены следующие задачи на 2021 – 2022 учебный год: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Продолжение целенаправленной работы с детьми по всем образовательным областям; • Совершенствование работы по взаимодействию с родителями; • Продолжение совершенствования предметно-развивающей среды в соответствии с ФГОС. • Повышение уровня педагогического мастерства путем самообразования, обмена опытом работы. •Продолжать  работу,  направленную  на  улучшение  посещаемости  детей (укрепление здоровья детей, закаливающие мероприятия и т.д.). •Продолжать  работу  по  освоению  и  реализации  современных  педагогических технологий, направленных на развитие детей. • Активное  участие в мероприятиях ДОУ.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9143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423" y="2132856"/>
            <a:ext cx="8856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успехов и проблем, возникших в минувшем учебном году намечены следующие задачи на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год:  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целенаправленной работы с детьми по всем образовательным областям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работы по взаимодействию с родителями;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совершенствования предметно-развивающей среды в соответствии с ФГОС.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педагогического мастерства путем самообразования, обмена опытом работы.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Продолжать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работу,  направленную  на  улучшение  посещаемости  детей (укрепление здоровья детей, закаливающие мероприятия и т.д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Продолжать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 по  освоению  и  реализации  современных  педагогических технологий, направленных на развитие детей.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 участие в мероприятиях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воспитателей, детей совместно с родителями.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94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7" y="2154215"/>
            <a:ext cx="2955671" cy="22108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38" y="2151713"/>
            <a:ext cx="2766486" cy="22133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10" y="2183812"/>
            <a:ext cx="2959016" cy="2213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439067"/>
            <a:ext cx="3203848" cy="2396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18" y="4515334"/>
            <a:ext cx="3131840" cy="2342666"/>
          </a:xfrm>
          <a:prstGeom prst="rect">
            <a:avLst/>
          </a:prstGeom>
        </p:spPr>
      </p:pic>
      <p:sp>
        <p:nvSpPr>
          <p:cNvPr id="7" name="Двойная стрелка влево/вправо 6"/>
          <p:cNvSpPr/>
          <p:nvPr/>
        </p:nvSpPr>
        <p:spPr>
          <a:xfrm>
            <a:off x="170823" y="3944751"/>
            <a:ext cx="2794278" cy="60042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«Валенки –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170823" y="3914911"/>
            <a:ext cx="2794278" cy="60042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«Валенки –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3235780" y="2001483"/>
            <a:ext cx="2794278" cy="60042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 «Валенки»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6280838" y="1851501"/>
            <a:ext cx="2794278" cy="60042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«Мордовской избе»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1115616" y="6276030"/>
            <a:ext cx="3203848" cy="60042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календарь»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Двойная стрелка влево/вправо 13"/>
          <p:cNvSpPr/>
          <p:nvPr/>
        </p:nvSpPr>
        <p:spPr>
          <a:xfrm>
            <a:off x="1115616" y="6257577"/>
            <a:ext cx="3203848" cy="60042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календарь»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Двойная стрелка влево/вправо 14"/>
          <p:cNvSpPr/>
          <p:nvPr/>
        </p:nvSpPr>
        <p:spPr>
          <a:xfrm>
            <a:off x="4663318" y="6235173"/>
            <a:ext cx="3203848" cy="62282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«Письмо Дедушке Морозу»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ctrTitle"/>
          </p:nvPr>
        </p:nvSpPr>
        <p:spPr>
          <a:xfrm>
            <a:off x="746719" y="107164"/>
            <a:ext cx="7772400" cy="58961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Приложение фото-отчёт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38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79452"/>
            <a:ext cx="2649137" cy="19815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81" y="1871812"/>
            <a:ext cx="2947665" cy="2393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47" y="1879452"/>
            <a:ext cx="2649137" cy="1981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" y="4376493"/>
            <a:ext cx="2827422" cy="2114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637" y="4378248"/>
            <a:ext cx="2765264" cy="2058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11" y="4265316"/>
            <a:ext cx="2976052" cy="2226134"/>
          </a:xfrm>
          <a:prstGeom prst="rect">
            <a:avLst/>
          </a:prstGeom>
        </p:spPr>
      </p:pic>
      <p:sp>
        <p:nvSpPr>
          <p:cNvPr id="8" name="Двойная стрелка влево/вправо 7"/>
          <p:cNvSpPr/>
          <p:nvPr/>
        </p:nvSpPr>
        <p:spPr>
          <a:xfrm>
            <a:off x="179511" y="3645024"/>
            <a:ext cx="2649137" cy="62029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«Весёлые старты»</a:t>
            </a:r>
            <a:endParaRPr lang="ru-RU" dirty="0"/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6159047" y="3636668"/>
            <a:ext cx="2649137" cy="6286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«Вот она какая, ложка </a:t>
            </a:r>
            <a:r>
              <a:rPr lang="ru-RU" sz="1200" dirty="0" err="1" smtClean="0"/>
              <a:t>росписная</a:t>
            </a:r>
            <a:r>
              <a:rPr lang="ru-RU" sz="1200" dirty="0" smtClean="0"/>
              <a:t>!»</a:t>
            </a:r>
            <a:endParaRPr lang="ru-RU" sz="1200" dirty="0"/>
          </a:p>
        </p:txBody>
      </p:sp>
      <p:sp>
        <p:nvSpPr>
          <p:cNvPr id="15" name="Двойная стрелка влево/вправо 14"/>
          <p:cNvSpPr/>
          <p:nvPr/>
        </p:nvSpPr>
        <p:spPr>
          <a:xfrm>
            <a:off x="4283968" y="220486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179511" y="6237708"/>
            <a:ext cx="2649137" cy="62029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«День смеха»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81" y="4376493"/>
            <a:ext cx="2765264" cy="2058307"/>
          </a:xfrm>
          <a:prstGeom prst="rect">
            <a:avLst/>
          </a:prstGeom>
        </p:spPr>
      </p:pic>
      <p:sp>
        <p:nvSpPr>
          <p:cNvPr id="21" name="Двойная стрелка влево/вправо 20"/>
          <p:cNvSpPr/>
          <p:nvPr/>
        </p:nvSpPr>
        <p:spPr>
          <a:xfrm>
            <a:off x="3136927" y="6093296"/>
            <a:ext cx="2704973" cy="6404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«Знакомство с картой России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2" name="Двойная стрелка влево/вправо 21"/>
          <p:cNvSpPr/>
          <p:nvPr/>
        </p:nvSpPr>
        <p:spPr>
          <a:xfrm>
            <a:off x="3136926" y="6114565"/>
            <a:ext cx="2704973" cy="6404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«Знакомство с картой России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6150177" y="6093296"/>
            <a:ext cx="2888886" cy="7383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Акция «Покорми птиц»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21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" y="1988840"/>
            <a:ext cx="3203848" cy="18021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021513"/>
            <a:ext cx="2406634" cy="1800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98" y="1988840"/>
            <a:ext cx="2832412" cy="2118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91381"/>
            <a:ext cx="3158533" cy="2368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93395"/>
            <a:ext cx="3166404" cy="2366887"/>
          </a:xfrm>
          <a:prstGeom prst="rect">
            <a:avLst/>
          </a:prstGeom>
        </p:spPr>
      </p:pic>
      <p:sp>
        <p:nvSpPr>
          <p:cNvPr id="7" name="Двойная стрелка влево/вправо 6"/>
          <p:cNvSpPr/>
          <p:nvPr/>
        </p:nvSpPr>
        <p:spPr>
          <a:xfrm>
            <a:off x="22572" y="3548689"/>
            <a:ext cx="2317180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«Масленица»</a:t>
            </a:r>
            <a:endParaRPr lang="ru-RU" dirty="0"/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3491880" y="3548689"/>
            <a:ext cx="2406633" cy="5588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Игры с макетом по ПДД</a:t>
            </a:r>
            <a:endParaRPr lang="ru-RU" sz="1400" dirty="0"/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6163973" y="3821713"/>
            <a:ext cx="2803937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Акция «Окна России»</a:t>
            </a:r>
            <a:endParaRPr lang="ru-RU" dirty="0"/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755575" y="6217966"/>
            <a:ext cx="3158533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«День города»</a:t>
            </a:r>
            <a:endParaRPr lang="ru-RU" dirty="0"/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4599376" y="6107272"/>
            <a:ext cx="2952328" cy="59274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Акция «Пожарная безопасность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0328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8" y="4593330"/>
            <a:ext cx="2715047" cy="20362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3888" y="-171400"/>
            <a:ext cx="7310439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Дети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находясь в нашей группе,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познают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 мир,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исследуют его                         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экспериментируя, манипулируют с его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предметным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содержанием. Познают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принципу: что вижу, с тем действую,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познаю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Атмосфера в коллективе доброжелательная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позитивная. Между воспитателями и детьми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добрые, доверительные отношения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осуществлялась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режимных моментов и была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решение образовательных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Старались достичь, дисциплины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не формальным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взрослого человека, а через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целой системы интересов, в том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числе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через выбор интересной 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значимой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ребёнка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конфликтности в группе низкий. </a:t>
            </a:r>
            <a:endPara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Старались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формирования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у детей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управлять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действиями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представлений,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7" y="133027"/>
            <a:ext cx="2839223" cy="2123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-8452" b="8452"/>
          <a:stretch/>
        </p:blipFill>
        <p:spPr>
          <a:xfrm>
            <a:off x="4682394" y="2221579"/>
            <a:ext cx="2840751" cy="2320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22511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совместно с родителями в жизни детского сада.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" y="2090687"/>
            <a:ext cx="2273208" cy="3038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27" y="2060848"/>
            <a:ext cx="1872208" cy="3328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97" y="2090687"/>
            <a:ext cx="2250889" cy="3009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981502"/>
            <a:ext cx="1754061" cy="3118331"/>
          </a:xfrm>
          <a:prstGeom prst="rect">
            <a:avLst/>
          </a:prstGeom>
        </p:spPr>
      </p:pic>
      <p:sp>
        <p:nvSpPr>
          <p:cNvPr id="8" name="Двойная стрелка влево/вправо 7"/>
          <p:cNvSpPr/>
          <p:nvPr/>
        </p:nvSpPr>
        <p:spPr>
          <a:xfrm>
            <a:off x="76185" y="4910018"/>
            <a:ext cx="2296080" cy="8758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Абущев</a:t>
            </a:r>
            <a:r>
              <a:rPr lang="ru-RU" dirty="0" smtClean="0"/>
              <a:t> Миша</a:t>
            </a:r>
            <a:endParaRPr lang="ru-RU" dirty="0"/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2358591" y="5047951"/>
            <a:ext cx="2376353" cy="81960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Костерин Кирилл</a:t>
            </a:r>
            <a:endParaRPr lang="ru-RU" dirty="0"/>
          </a:p>
        </p:txBody>
      </p:sp>
      <p:sp>
        <p:nvSpPr>
          <p:cNvPr id="14" name="Двойная стрелка влево/вправо 13"/>
          <p:cNvSpPr/>
          <p:nvPr/>
        </p:nvSpPr>
        <p:spPr>
          <a:xfrm>
            <a:off x="7006685" y="4777772"/>
            <a:ext cx="2047368" cy="64412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Кильмаев</a:t>
            </a:r>
            <a:r>
              <a:rPr lang="ru-RU" dirty="0" smtClean="0"/>
              <a:t> Саша</a:t>
            </a:r>
            <a:endParaRPr lang="ru-RU" dirty="0"/>
          </a:p>
        </p:txBody>
      </p:sp>
      <p:sp>
        <p:nvSpPr>
          <p:cNvPr id="15" name="Двойная стрелка влево/вправо 14"/>
          <p:cNvSpPr/>
          <p:nvPr/>
        </p:nvSpPr>
        <p:spPr>
          <a:xfrm>
            <a:off x="4631799" y="4757582"/>
            <a:ext cx="2361780" cy="74417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Чугунов Родион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3103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244" y="1766909"/>
            <a:ext cx="2134041" cy="2852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14" b="1303"/>
          <a:stretch/>
        </p:blipFill>
        <p:spPr>
          <a:xfrm>
            <a:off x="2627784" y="2090564"/>
            <a:ext cx="3621273" cy="2529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72" y="2052836"/>
            <a:ext cx="2575490" cy="3443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26" y="4179664"/>
            <a:ext cx="2026315" cy="2708920"/>
          </a:xfrm>
          <a:prstGeom prst="rect">
            <a:avLst/>
          </a:prstGeom>
        </p:spPr>
      </p:pic>
      <p:sp>
        <p:nvSpPr>
          <p:cNvPr id="6" name="Двойная стрелка влево/вправо 5"/>
          <p:cNvSpPr/>
          <p:nvPr/>
        </p:nvSpPr>
        <p:spPr>
          <a:xfrm>
            <a:off x="62028" y="4179664"/>
            <a:ext cx="1917684" cy="6174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Королёва Ульяна</a:t>
            </a:r>
            <a:endParaRPr lang="ru-RU" sz="1400" dirty="0"/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3532310" y="4326212"/>
            <a:ext cx="2716747" cy="6149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Манухов Андрей</a:t>
            </a:r>
            <a:endParaRPr lang="ru-RU" dirty="0"/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6419272" y="5107468"/>
            <a:ext cx="2575490" cy="69779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Нишанова Юля</a:t>
            </a:r>
            <a:endParaRPr lang="ru-RU" dirty="0"/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3348662" y="5781599"/>
            <a:ext cx="2179515" cy="5566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Кильмаев</a:t>
            </a:r>
            <a:r>
              <a:rPr lang="ru-RU" dirty="0" smtClean="0"/>
              <a:t> Саша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927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7768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7744" y="0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соблюдая элементарные общепринятые нормы и правила поведения.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Учим своих детей без специального напоминания выполнять простые ранее усвоенные правила поведения и обращения с предметами.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-400"/>
          <a:stretch/>
        </p:blipFill>
        <p:spPr>
          <a:xfrm>
            <a:off x="2411760" y="830997"/>
            <a:ext cx="2915816" cy="2060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20817"/>
            <a:ext cx="2765037" cy="20737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5999" y="751344"/>
            <a:ext cx="663521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в группе осуществляется по следующим образовательным областям: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; познавательное; социально – коммуникативное; речевое развитие; художественно – эстетическое.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качественной работы по данным направлениям в своей работе были использованы следующие средства воспитания: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игра;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трудовая деятельность;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личный пример взрослого;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объекты природы;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предметный мир;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совместная деятельность;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с родителями;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самостоятельная деятельность детей.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21" y="5013176"/>
            <a:ext cx="3020446" cy="22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1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44824"/>
            <a:ext cx="89644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систематически проводилась организованная образовательная деятельность в соответствии с основной образовательной программой ДО, комплексно - тематическим планированием, и утвержденным расписанием организованной образовательной деятельности. Работа по темам велась не только в организованной образовательной деятельности, но и в режимных моментах и самостоятельной деятельности детей.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достигнуты в процессе осуществления разнообразных видов деятельности: игровой, коммуникативной, трудовой, познавательно-исследовательской, музыкально-художественной и чтения. Все виды деятельности представляют основные направления развития детей: физическое, речевое, познавательное, художественно-эстетическое, социально-коммуникативное.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2695430" cy="201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87" y="3204204"/>
            <a:ext cx="2742958" cy="2051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32" y="3204204"/>
            <a:ext cx="2646693" cy="197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" y="-27323"/>
            <a:ext cx="912372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374" y="116632"/>
            <a:ext cx="908962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началу учебного года была подготовлена развивающая среда, которая была разделена на центры с учётом возрастных особенностей детей ( например, «Центр познания» обеспечивает решение задач познавательно-исследовательской деятельности детей;  «Центр творчества» обеспечивает решение задач активизации творчества детей ( театрализованные, музыкальные игры и импровизации, художественно-речевая и изобразительная деятельность);  «Игровой центр», обеспечивающий организацию самостоятельных сюжетно-ролевых игр;  «Книжный уголок», обеспечивающий развитие дошкольников в художественном слове;  «Спортивный центр», обеспечивающий  двигательную активность и организацию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здоровьесберегающую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 детей).  Размещенное оборудование организовано таким образом, что позволяет детям в соответствии со своими интересами и желаниями свободно заниматься в одно и то же время, разными видами деятельности, не мешая друг другу. 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253" y="2619634"/>
            <a:ext cx="2088232" cy="27916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00" y="3068960"/>
            <a:ext cx="2785344" cy="20834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45" y="3068960"/>
            <a:ext cx="2742958" cy="20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войная стрелка влево/вправо 8"/>
          <p:cNvSpPr/>
          <p:nvPr/>
        </p:nvSpPr>
        <p:spPr>
          <a:xfrm>
            <a:off x="3474381" y="5364450"/>
            <a:ext cx="3197851" cy="140295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3961" y="1844824"/>
            <a:ext cx="903649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воспитателями группы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сделано множество картотек, пособий, дидактических, настольно-печатных и других игр по сенсорному, познавательному, речевому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(например: «Моя семья», «Профессии моей мамы», «Съедобное не съедобное», «Огонь добрый и злой», « Волшебное поле», «Говорящий кубик», « Пироги», «Кто, что ест», «Чей домик» «Загони машину в гараж», «Подбери тень: цветы, насекомые», «Магазин», « Гуси – лебеди», «Опасно не опасно», «Найди такую же», Собери картинки ( по темам) и мн. др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Уголок «Пожарной безопасности»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Игровой макет по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«Правилам дорожного  движения»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5" y="3479642"/>
            <a:ext cx="2598598" cy="1884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98" y="3479642"/>
            <a:ext cx="2474222" cy="1850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33" y="5017232"/>
            <a:ext cx="2339752" cy="1750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7" y="4998171"/>
            <a:ext cx="2365235" cy="17692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159365"/>
            <a:ext cx="2458245" cy="18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8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839223" cy="21237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98246" y="-1"/>
            <a:ext cx="576624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всего учебного года создавались условия для укрепления и сохранения здоровья детей. Детей приучали находиться в облегчённой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одежде, обеспечивали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пребывание их на свежем воздухе в соответствии с режимом дня; воспитывали интерес к физическим упражнениям, подвижным играм. Ежедневно проводилась утренняя гимнастика продолжительностью 8-10 минут.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физкультуре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раза в неделю в помещении детского сада.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проделанной работы дети научились ходить и бегать не наталкиваясь друг на друга; прыгать на двух ногах – на месте и с продвижением вперёд; бегать, бросать и катать мяч; ползать на четвереньках; пролезать через бревно, лежащее на полу; подлезать под воротца, верёвку; сохранять равновесие при ходьбе и беге по ограниченной плоскости. Все дети с удовольствием выполняли физические упражнения.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22" b="4075"/>
          <a:stretch/>
        </p:blipFill>
        <p:spPr>
          <a:xfrm>
            <a:off x="169037" y="2525690"/>
            <a:ext cx="2832607" cy="1767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4" y="4485009"/>
            <a:ext cx="2823928" cy="21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" y="-27323"/>
            <a:ext cx="912372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88640"/>
            <a:ext cx="2944623" cy="1700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5113" b="6601"/>
          <a:stretch/>
        </p:blipFill>
        <p:spPr>
          <a:xfrm>
            <a:off x="107504" y="4725144"/>
            <a:ext cx="2792001" cy="19755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137" y="188639"/>
            <a:ext cx="629005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года детям прививались культурно-гигиенические навыки. Все дети умеют самостоятельно мыть руки по мере загрязнения и перед едой; вытирать лицо и руки личным полотенцем; знают, где находится их личное полотенце.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 навык пользования индивидуальными предметами – носовым платком, салфеткой, расчёской.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элементарные навыки поведения за столом: правильное пользование столовыми приборами, салфеткой; не крошить хлеб, пережевывать пищу с закрытым ртом, не разговаривать с полным ртом. Проходило обучение детей порядку одевания и раздевания в определённом порядке, аккуратно складывать снятую одежду, правильно надевать одежду и обувь. Пока не все дети могут полностью раздеться и одеться без помощи взрослого. Трудности возникают при расстёгивании пуговиц, застёгивании сандалий. С такими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детьми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проводилась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индивидуально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 же беседы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r="6485" b="16401"/>
          <a:stretch/>
        </p:blipFill>
        <p:spPr>
          <a:xfrm>
            <a:off x="6300192" y="2078211"/>
            <a:ext cx="2449160" cy="26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1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595</TotalTime>
  <Words>2992</Words>
  <Application>Microsoft Office PowerPoint</Application>
  <PresentationFormat>Экран (4:3)</PresentationFormat>
  <Paragraphs>287</Paragraphs>
  <Slides>31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лица</vt:lpstr>
      <vt:lpstr>Объект упаковщика для оболочки</vt:lpstr>
      <vt:lpstr> Отчёт  о проделанной работе  за 2021-2022 учебный год во второй младшей группе №1 «Почемучки»                                                   Воспитатели: Уронина В.А                                                                                                   Афанасьева С.А.  Саранск,2022 </vt:lpstr>
      <vt:lpstr>                                                                                                          Характеристика группы:    Общее количество детей – 21 (девочек – 10, мальчиков – 11) Возраст детей: 3 – 4 года Семей с  одним ребёнком – 7; с двумя детьми - 12; многодетных – 3.   В течение 2020-2021 учебного года, дети  2 младшей группы №1 «Почемучки» развивались согласно возрасту, в нормальном темпе изучали программный материал и показывали позитивную динамику по всем  направлениям развития.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Приложение фото-отчёт</vt:lpstr>
      <vt:lpstr>Презентация PowerPoint</vt:lpstr>
      <vt:lpstr>Презентация PowerPoint</vt:lpstr>
      <vt:lpstr>Участие детей совместно с родителями в жизни детского сада.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Valentina</cp:lastModifiedBy>
  <cp:revision>55</cp:revision>
  <dcterms:created xsi:type="dcterms:W3CDTF">2016-05-11T09:30:30Z</dcterms:created>
  <dcterms:modified xsi:type="dcterms:W3CDTF">2022-07-21T21:04:48Z</dcterms:modified>
</cp:coreProperties>
</file>