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65"/>
  </p:notesMasterIdLst>
  <p:sldIdLst>
    <p:sldId id="256" r:id="rId2"/>
    <p:sldId id="346" r:id="rId3"/>
    <p:sldId id="257" r:id="rId4"/>
    <p:sldId id="329" r:id="rId5"/>
    <p:sldId id="337" r:id="rId6"/>
    <p:sldId id="340" r:id="rId7"/>
    <p:sldId id="341" r:id="rId8"/>
    <p:sldId id="343" r:id="rId9"/>
    <p:sldId id="345" r:id="rId10"/>
    <p:sldId id="258" r:id="rId11"/>
    <p:sldId id="262" r:id="rId12"/>
    <p:sldId id="264" r:id="rId13"/>
    <p:sldId id="259" r:id="rId14"/>
    <p:sldId id="265" r:id="rId15"/>
    <p:sldId id="266" r:id="rId16"/>
    <p:sldId id="347" r:id="rId17"/>
    <p:sldId id="267" r:id="rId18"/>
    <p:sldId id="282" r:id="rId19"/>
    <p:sldId id="294" r:id="rId20"/>
    <p:sldId id="296" r:id="rId21"/>
    <p:sldId id="332" r:id="rId22"/>
    <p:sldId id="297" r:id="rId23"/>
    <p:sldId id="268" r:id="rId24"/>
    <p:sldId id="269" r:id="rId25"/>
    <p:sldId id="298" r:id="rId26"/>
    <p:sldId id="299" r:id="rId27"/>
    <p:sldId id="301" r:id="rId28"/>
    <p:sldId id="302" r:id="rId29"/>
    <p:sldId id="303" r:id="rId30"/>
    <p:sldId id="304" r:id="rId31"/>
    <p:sldId id="305" r:id="rId32"/>
    <p:sldId id="333" r:id="rId33"/>
    <p:sldId id="285" r:id="rId34"/>
    <p:sldId id="306" r:id="rId35"/>
    <p:sldId id="330" r:id="rId36"/>
    <p:sldId id="286" r:id="rId37"/>
    <p:sldId id="293" r:id="rId38"/>
    <p:sldId id="270" r:id="rId39"/>
    <p:sldId id="328" r:id="rId40"/>
    <p:sldId id="335" r:id="rId41"/>
    <p:sldId id="271" r:id="rId42"/>
    <p:sldId id="314" r:id="rId43"/>
    <p:sldId id="311" r:id="rId44"/>
    <p:sldId id="316" r:id="rId45"/>
    <p:sldId id="315" r:id="rId46"/>
    <p:sldId id="309" r:id="rId47"/>
    <p:sldId id="277" r:id="rId48"/>
    <p:sldId id="278" r:id="rId49"/>
    <p:sldId id="275" r:id="rId50"/>
    <p:sldId id="319" r:id="rId51"/>
    <p:sldId id="320" r:id="rId52"/>
    <p:sldId id="322" r:id="rId53"/>
    <p:sldId id="327" r:id="rId54"/>
    <p:sldId id="273" r:id="rId55"/>
    <p:sldId id="325" r:id="rId56"/>
    <p:sldId id="324" r:id="rId57"/>
    <p:sldId id="274" r:id="rId58"/>
    <p:sldId id="323" r:id="rId59"/>
    <p:sldId id="281" r:id="rId60"/>
    <p:sldId id="318" r:id="rId61"/>
    <p:sldId id="283" r:id="rId62"/>
    <p:sldId id="284" r:id="rId63"/>
    <p:sldId id="308" r:id="rId6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276" y="-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image" Target="../media/image101.emf"/><Relationship Id="rId1" Type="http://schemas.openxmlformats.org/officeDocument/2006/relationships/image" Target="../media/image100.emf"/><Relationship Id="rId4" Type="http://schemas.openxmlformats.org/officeDocument/2006/relationships/image" Target="../media/image103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image" Target="../media/image107.emf"/><Relationship Id="rId1" Type="http://schemas.openxmlformats.org/officeDocument/2006/relationships/image" Target="../media/image10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2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emf"/><Relationship Id="rId1" Type="http://schemas.openxmlformats.org/officeDocument/2006/relationships/image" Target="../media/image119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emf"/><Relationship Id="rId1" Type="http://schemas.openxmlformats.org/officeDocument/2006/relationships/image" Target="../media/image12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82DA82-88BE-4E48-A375-B46973E6E426}" type="datetimeFigureOut">
              <a:rPr lang="ru-RU" smtClean="0"/>
              <a:t>21.02.2019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22519A-7D1D-459C-A189-93B868CC7F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20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D88F7-D473-4AB6-B0A6-457434D09566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1182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90B2E-2923-4BB4-801A-C7096CBA5163}" type="datetimeFigureOut">
              <a:rPr lang="ru-RU" smtClean="0"/>
              <a:t>21.02.2019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950B0-C5DA-4323-BC1E-80A3DCA3A458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90B2E-2923-4BB4-801A-C7096CBA5163}" type="datetimeFigureOut">
              <a:rPr lang="ru-RU" smtClean="0"/>
              <a:t>21.02.2019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950B0-C5DA-4323-BC1E-80A3DCA3A45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90B2E-2923-4BB4-801A-C7096CBA5163}" type="datetimeFigureOut">
              <a:rPr lang="ru-RU" smtClean="0"/>
              <a:t>21.02.2019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950B0-C5DA-4323-BC1E-80A3DCA3A45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90B2E-2923-4BB4-801A-C7096CBA5163}" type="datetimeFigureOut">
              <a:rPr lang="ru-RU" smtClean="0"/>
              <a:t>21.02.2019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950B0-C5DA-4323-BC1E-80A3DCA3A45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90B2E-2923-4BB4-801A-C7096CBA5163}" type="datetimeFigureOut">
              <a:rPr lang="ru-RU" smtClean="0"/>
              <a:t>21.02.2019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950B0-C5DA-4323-BC1E-80A3DCA3A458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90B2E-2923-4BB4-801A-C7096CBA5163}" type="datetimeFigureOut">
              <a:rPr lang="ru-RU" smtClean="0"/>
              <a:t>21.02.2019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950B0-C5DA-4323-BC1E-80A3DCA3A45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90B2E-2923-4BB4-801A-C7096CBA5163}" type="datetimeFigureOut">
              <a:rPr lang="ru-RU" smtClean="0"/>
              <a:t>21.02.2019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950B0-C5DA-4323-BC1E-80A3DCA3A458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90B2E-2923-4BB4-801A-C7096CBA5163}" type="datetimeFigureOut">
              <a:rPr lang="ru-RU" smtClean="0"/>
              <a:t>21.02.2019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950B0-C5DA-4323-BC1E-80A3DCA3A45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90B2E-2923-4BB4-801A-C7096CBA5163}" type="datetimeFigureOut">
              <a:rPr lang="ru-RU" smtClean="0"/>
              <a:t>21.02.2019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950B0-C5DA-4323-BC1E-80A3DCA3A45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90B2E-2923-4BB4-801A-C7096CBA5163}" type="datetimeFigureOut">
              <a:rPr lang="ru-RU" smtClean="0"/>
              <a:t>21.02.2019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950B0-C5DA-4323-BC1E-80A3DCA3A458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90B2E-2923-4BB4-801A-C7096CBA5163}" type="datetimeFigureOut">
              <a:rPr lang="ru-RU" smtClean="0"/>
              <a:t>21.02.2019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950B0-C5DA-4323-BC1E-80A3DCA3A45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38B90B2E-2923-4BB4-801A-C7096CBA5163}" type="datetimeFigureOut">
              <a:rPr lang="ru-RU" smtClean="0"/>
              <a:t>21.02.2019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DE4950B0-C5DA-4323-BC1E-80A3DCA3A458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2" Type="http://schemas.openxmlformats.org/officeDocument/2006/relationships/hyperlink" Target="http://www.maam.ru/users/1801264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image" Target="../media/image61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12" Type="http://schemas.openxmlformats.org/officeDocument/2006/relationships/image" Target="../media/image6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6.jpeg"/><Relationship Id="rId11" Type="http://schemas.openxmlformats.org/officeDocument/2006/relationships/image" Target="../media/image59.png"/><Relationship Id="rId5" Type="http://schemas.openxmlformats.org/officeDocument/2006/relationships/image" Target="../media/image55.jpeg"/><Relationship Id="rId10" Type="http://schemas.openxmlformats.org/officeDocument/2006/relationships/image" Target="../media/image58.jpeg"/><Relationship Id="rId4" Type="http://schemas.openxmlformats.org/officeDocument/2006/relationships/image" Target="../media/image54.jpeg"/><Relationship Id="rId9" Type="http://schemas.openxmlformats.org/officeDocument/2006/relationships/image" Target="../media/image52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jpeg"/><Relationship Id="rId11" Type="http://schemas.openxmlformats.org/officeDocument/2006/relationships/image" Target="../media/image78.jpeg"/><Relationship Id="rId5" Type="http://schemas.openxmlformats.org/officeDocument/2006/relationships/image" Target="../media/image72.jpeg"/><Relationship Id="rId10" Type="http://schemas.openxmlformats.org/officeDocument/2006/relationships/image" Target="../media/image77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png"/><Relationship Id="rId7" Type="http://schemas.openxmlformats.org/officeDocument/2006/relationships/image" Target="../media/image84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jpeg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9" Type="http://schemas.openxmlformats.org/officeDocument/2006/relationships/image" Target="../media/image8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png"/><Relationship Id="rId9" Type="http://schemas.openxmlformats.org/officeDocument/2006/relationships/image" Target="../media/image99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e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12" Type="http://schemas.openxmlformats.org/officeDocument/2006/relationships/image" Target="../media/image10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1.emf"/><Relationship Id="rId11" Type="http://schemas.openxmlformats.org/officeDocument/2006/relationships/image" Target="../media/image104.jpe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103.emf"/><Relationship Id="rId4" Type="http://schemas.openxmlformats.org/officeDocument/2006/relationships/image" Target="../media/image100.emf"/><Relationship Id="rId9" Type="http://schemas.openxmlformats.org/officeDocument/2006/relationships/oleObject" Target="../embeddings/oleObject5.bin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image" Target="../media/image109.jpeg"/><Relationship Id="rId7" Type="http://schemas.openxmlformats.org/officeDocument/2006/relationships/image" Target="../media/image106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108.emf"/><Relationship Id="rId5" Type="http://schemas.openxmlformats.org/officeDocument/2006/relationships/image" Target="../media/image111.jpeg"/><Relationship Id="rId10" Type="http://schemas.openxmlformats.org/officeDocument/2006/relationships/oleObject" Target="../embeddings/oleObject8.bin"/><Relationship Id="rId4" Type="http://schemas.openxmlformats.org/officeDocument/2006/relationships/image" Target="../media/image110.jpeg"/><Relationship Id="rId9" Type="http://schemas.openxmlformats.org/officeDocument/2006/relationships/image" Target="../media/image107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openxmlformats.org/officeDocument/2006/relationships/image" Target="../media/image113.jpeg"/><Relationship Id="rId7" Type="http://schemas.openxmlformats.org/officeDocument/2006/relationships/image" Target="../media/image112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115.png"/><Relationship Id="rId4" Type="http://schemas.openxmlformats.org/officeDocument/2006/relationships/image" Target="../media/image114.jpeg"/><Relationship Id="rId9" Type="http://schemas.openxmlformats.org/officeDocument/2006/relationships/image" Target="../media/image117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118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13" Type="http://schemas.openxmlformats.org/officeDocument/2006/relationships/image" Target="../media/image120.emf"/><Relationship Id="rId3" Type="http://schemas.openxmlformats.org/officeDocument/2006/relationships/oleObject" Target="../embeddings/oleObject10.bin"/><Relationship Id="rId7" Type="http://schemas.openxmlformats.org/officeDocument/2006/relationships/image" Target="../media/image123.jpeg"/><Relationship Id="rId12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22.jpeg"/><Relationship Id="rId11" Type="http://schemas.openxmlformats.org/officeDocument/2006/relationships/image" Target="../media/image127.jpeg"/><Relationship Id="rId5" Type="http://schemas.openxmlformats.org/officeDocument/2006/relationships/image" Target="../media/image121.jpeg"/><Relationship Id="rId10" Type="http://schemas.openxmlformats.org/officeDocument/2006/relationships/image" Target="../media/image126.jpeg"/><Relationship Id="rId4" Type="http://schemas.openxmlformats.org/officeDocument/2006/relationships/image" Target="../media/image119.emf"/><Relationship Id="rId9" Type="http://schemas.openxmlformats.org/officeDocument/2006/relationships/image" Target="../media/image125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image" Target="../media/image130.jpeg"/><Relationship Id="rId7" Type="http://schemas.openxmlformats.org/officeDocument/2006/relationships/image" Target="../media/image128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134.jpeg"/><Relationship Id="rId5" Type="http://schemas.openxmlformats.org/officeDocument/2006/relationships/image" Target="../media/image132.jpeg"/><Relationship Id="rId10" Type="http://schemas.openxmlformats.org/officeDocument/2006/relationships/image" Target="../media/image133.jpeg"/><Relationship Id="rId4" Type="http://schemas.openxmlformats.org/officeDocument/2006/relationships/image" Target="../media/image131.jpeg"/><Relationship Id="rId9" Type="http://schemas.openxmlformats.org/officeDocument/2006/relationships/image" Target="../media/image129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jpeg"/><Relationship Id="rId3" Type="http://schemas.openxmlformats.org/officeDocument/2006/relationships/image" Target="../media/image136.jpeg"/><Relationship Id="rId7" Type="http://schemas.openxmlformats.org/officeDocument/2006/relationships/image" Target="../media/image140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Relationship Id="rId9" Type="http://schemas.openxmlformats.org/officeDocument/2006/relationships/image" Target="../media/image14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7" Type="http://schemas.openxmlformats.org/officeDocument/2006/relationships/image" Target="../media/image148.jpe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145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image" Target="../media/image150.jpeg"/><Relationship Id="rId7" Type="http://schemas.openxmlformats.org/officeDocument/2006/relationships/image" Target="../media/image15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53.jpeg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Relationship Id="rId9" Type="http://schemas.openxmlformats.org/officeDocument/2006/relationships/image" Target="../media/image149.e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jpeg"/><Relationship Id="rId3" Type="http://schemas.openxmlformats.org/officeDocument/2006/relationships/image" Target="../media/image156.jpeg"/><Relationship Id="rId7" Type="http://schemas.openxmlformats.org/officeDocument/2006/relationships/image" Target="../media/image160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9.jpeg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6.jpeg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3.jpeg"/><Relationship Id="rId4" Type="http://schemas.openxmlformats.org/officeDocument/2006/relationships/image" Target="../media/image172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jpeg"/><Relationship Id="rId3" Type="http://schemas.openxmlformats.org/officeDocument/2006/relationships/image" Target="../media/image175.jpeg"/><Relationship Id="rId7" Type="http://schemas.openxmlformats.org/officeDocument/2006/relationships/image" Target="../media/image179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8.jpeg"/><Relationship Id="rId5" Type="http://schemas.openxmlformats.org/officeDocument/2006/relationships/image" Target="../media/image177.jpeg"/><Relationship Id="rId4" Type="http://schemas.openxmlformats.org/officeDocument/2006/relationships/image" Target="../media/image176.jpeg"/><Relationship Id="rId9" Type="http://schemas.openxmlformats.org/officeDocument/2006/relationships/image" Target="../media/image181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2.jpeg"/><Relationship Id="rId5" Type="http://schemas.openxmlformats.org/officeDocument/2006/relationships/image" Target="../media/image151.jpeg"/><Relationship Id="rId4" Type="http://schemas.openxmlformats.org/officeDocument/2006/relationships/image" Target="../media/image146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3" Type="http://schemas.openxmlformats.org/officeDocument/2006/relationships/image" Target="../media/image184.jpeg"/><Relationship Id="rId7" Type="http://schemas.openxmlformats.org/officeDocument/2006/relationships/image" Target="../media/image188.pn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7.jpeg"/><Relationship Id="rId5" Type="http://schemas.openxmlformats.org/officeDocument/2006/relationships/image" Target="../media/image186.jpeg"/><Relationship Id="rId4" Type="http://schemas.openxmlformats.org/officeDocument/2006/relationships/image" Target="../media/image185.jpeg"/><Relationship Id="rId9" Type="http://schemas.openxmlformats.org/officeDocument/2006/relationships/image" Target="../media/image190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6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1.jpeg"/><Relationship Id="rId5" Type="http://schemas.openxmlformats.org/officeDocument/2006/relationships/image" Target="../media/image200.jpeg"/><Relationship Id="rId4" Type="http://schemas.openxmlformats.org/officeDocument/2006/relationships/image" Target="../media/image199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313267"/>
            <a:ext cx="7630616" cy="2592287"/>
          </a:xfrm>
        </p:spPr>
        <p:txBody>
          <a:bodyPr>
            <a:normAutofit fontScale="90000"/>
          </a:bodyPr>
          <a:lstStyle/>
          <a:p>
            <a:pPr algn="l"/>
            <a:r>
              <a:rPr lang="ru-RU" sz="2800" dirty="0" smtClean="0"/>
              <a:t>Министерство образования РМ</a:t>
            </a:r>
            <a:br>
              <a:rPr lang="ru-RU" sz="2800" dirty="0" smtClean="0"/>
            </a:br>
            <a:r>
              <a:rPr lang="ru-RU" sz="3200" dirty="0" smtClean="0"/>
              <a:t>Портфолио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2400" dirty="0" err="1"/>
              <a:t>Б</a:t>
            </a:r>
            <a:r>
              <a:rPr lang="ru-RU" sz="2400" dirty="0" err="1" smtClean="0"/>
              <a:t>елокосовой</a:t>
            </a:r>
            <a:r>
              <a:rPr lang="ru-RU" sz="2400" dirty="0" smtClean="0"/>
              <a:t> Ирины Васильевны</a:t>
            </a:r>
            <a:br>
              <a:rPr lang="ru-RU" sz="2400" dirty="0" smtClean="0"/>
            </a:br>
            <a:r>
              <a:rPr lang="ru-RU" sz="2400" dirty="0" smtClean="0"/>
              <a:t>Педагога дополнительного образования</a:t>
            </a:r>
            <a:br>
              <a:rPr lang="ru-RU" sz="2400" dirty="0" smtClean="0"/>
            </a:br>
            <a:r>
              <a:rPr lang="ru-RU" sz="2400" dirty="0" smtClean="0"/>
              <a:t>МУДО « Центр детского творчества №2»</a:t>
            </a:r>
            <a:br>
              <a:rPr lang="ru-RU" sz="2400" dirty="0" smtClean="0"/>
            </a:br>
            <a:r>
              <a:rPr lang="ru-RU" sz="2400" dirty="0" smtClean="0"/>
              <a:t> городского округа  Саранск</a:t>
            </a:r>
            <a:br>
              <a:rPr lang="ru-RU" sz="2400" dirty="0" smtClean="0"/>
            </a:br>
            <a:r>
              <a:rPr lang="ru-RU" sz="2400" dirty="0"/>
              <a:t> </a:t>
            </a:r>
            <a:r>
              <a:rPr lang="ru-RU" sz="2400" dirty="0" smtClean="0"/>
              <a:t>                                                                                                                                      </a:t>
            </a: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3237277"/>
            <a:ext cx="7160840" cy="3216059"/>
          </a:xfrm>
        </p:spPr>
        <p:txBody>
          <a:bodyPr>
            <a:normAutofit lnSpcReduction="10000"/>
          </a:bodyPr>
          <a:lstStyle/>
          <a:p>
            <a:r>
              <a:rPr lang="ru-RU" sz="1700" b="1" dirty="0" smtClean="0"/>
              <a:t>Дата рождения: 18.10.1980 г.</a:t>
            </a:r>
          </a:p>
          <a:p>
            <a:r>
              <a:rPr lang="ru-RU" sz="1700" b="1" dirty="0" smtClean="0"/>
              <a:t>Профессиональное образование: учитель родного языка, литературы и учитель русского языка и литературы № диплома КЗ 63881, дата выдачи 27.01.2012 г.</a:t>
            </a:r>
          </a:p>
          <a:p>
            <a:r>
              <a:rPr lang="ru-RU" sz="1700" b="1" dirty="0" smtClean="0"/>
              <a:t>Стаж педагогической работы по специальности: 19 лет</a:t>
            </a:r>
          </a:p>
          <a:p>
            <a:r>
              <a:rPr lang="ru-RU" sz="1700" b="1" dirty="0" smtClean="0"/>
              <a:t>В данном учреждение: 19 лет;</a:t>
            </a:r>
          </a:p>
          <a:p>
            <a:r>
              <a:rPr lang="ru-RU" sz="1700" b="1" dirty="0" smtClean="0"/>
              <a:t>В данной должности: 19 лет</a:t>
            </a:r>
          </a:p>
          <a:p>
            <a:r>
              <a:rPr lang="ru-RU" sz="1700" b="1" dirty="0" smtClean="0"/>
              <a:t>Общий трудовой стаж: 19 лет</a:t>
            </a:r>
          </a:p>
          <a:p>
            <a:r>
              <a:rPr lang="ru-RU" sz="1700" b="1" dirty="0" smtClean="0"/>
              <a:t>Наличие квалификационной категории:  первая квалификационная категория</a:t>
            </a:r>
          </a:p>
          <a:p>
            <a:r>
              <a:rPr lang="ru-RU" sz="1700" b="1" dirty="0" smtClean="0"/>
              <a:t>Дата последней аттестации: 27 августа 2018 год</a:t>
            </a:r>
          </a:p>
          <a:p>
            <a:endParaRPr lang="ru-RU" sz="1400" dirty="0"/>
          </a:p>
        </p:txBody>
      </p:sp>
      <p:pic>
        <p:nvPicPr>
          <p:cNvPr id="1026" name="Picture 2" descr="C:\Users\Ирина\Desktop\DSC_655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520" y="1"/>
            <a:ext cx="2214240" cy="300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04680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84784"/>
            <a:ext cx="1789319" cy="2457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642" y="4064419"/>
            <a:ext cx="1695557" cy="2471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094" y="1484784"/>
            <a:ext cx="1793507" cy="2457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483296"/>
            <a:ext cx="1693323" cy="2458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4064419"/>
            <a:ext cx="1789319" cy="2471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895" y="1483296"/>
            <a:ext cx="1755052" cy="2458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755574" y="188913"/>
            <a:ext cx="7525973" cy="1320800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+mj-lt"/>
              </a:rPr>
              <a:t>Протоколы результатов промежуточной и итоговой аттестации за 2017-2018 год </a:t>
            </a:r>
            <a:endParaRPr lang="ru-RU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847351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8886" y="404664"/>
            <a:ext cx="7560840" cy="936104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Протоколы результатов промежуточной и итоговой аттестации за 2016-2017 год</a:t>
            </a:r>
            <a:endParaRPr lang="ru-RU" sz="2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78" y="1460024"/>
            <a:ext cx="1547332" cy="2177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799" y="1469508"/>
            <a:ext cx="1678819" cy="2168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090" y="1483541"/>
            <a:ext cx="1618433" cy="2154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89" y="3927885"/>
            <a:ext cx="1547332" cy="2534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474" y="3927886"/>
            <a:ext cx="1613471" cy="2534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927968"/>
            <a:ext cx="1618433" cy="2534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499387"/>
            <a:ext cx="1651658" cy="2138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773" y="1499387"/>
            <a:ext cx="1413985" cy="2138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933056"/>
            <a:ext cx="1867288" cy="2529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46359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332656"/>
            <a:ext cx="7626424" cy="1008112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Протоколы результатов промежуточной и итоговой аттестации за 2015-2016 год</a:t>
            </a:r>
            <a:endParaRPr lang="ru-RU" sz="2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76" y="1412776"/>
            <a:ext cx="1546299" cy="2149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561" y="1412777"/>
            <a:ext cx="1577319" cy="2149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086" y="1412778"/>
            <a:ext cx="1686430" cy="2149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329" y="1426706"/>
            <a:ext cx="1672440" cy="2149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412776"/>
            <a:ext cx="1547140" cy="2149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386" y="4041508"/>
            <a:ext cx="1591496" cy="2258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76" y="4063359"/>
            <a:ext cx="1546299" cy="2288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98786" y="4063358"/>
            <a:ext cx="1493093" cy="2288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086" y="4041508"/>
            <a:ext cx="1672095" cy="2288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74214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062" y="1319015"/>
            <a:ext cx="1717825" cy="2321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624" y="1326095"/>
            <a:ext cx="1745648" cy="2321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030" y="1326094"/>
            <a:ext cx="1660327" cy="2321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17" y="1326095"/>
            <a:ext cx="1637721" cy="2321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293" y="1319014"/>
            <a:ext cx="1442654" cy="2321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485" y="4049324"/>
            <a:ext cx="1587616" cy="2366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159" y="4049324"/>
            <a:ext cx="1745113" cy="2385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34" y="4013061"/>
            <a:ext cx="1586904" cy="2402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030" y="4049324"/>
            <a:ext cx="1660327" cy="2385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755576" y="317302"/>
            <a:ext cx="7596044" cy="1001712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   Протоколы результатов промежуточной и итоговой аттестации за 2014-2015 год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9364286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4697868"/>
            <a:ext cx="3528392" cy="1474332"/>
          </a:xfrm>
        </p:spPr>
        <p:txBody>
          <a:bodyPr>
            <a:normAutofit fontScale="90000"/>
          </a:bodyPr>
          <a:lstStyle/>
          <a:p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/>
              <a:t/>
            </a:r>
            <a:br>
              <a:rPr lang="ru-RU" sz="3100" dirty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2400" dirty="0" smtClean="0"/>
              <a:t>Ссылка  </a:t>
            </a:r>
            <a:r>
              <a:rPr lang="ru-RU" sz="2400" dirty="0"/>
              <a:t>на эту страницу</a:t>
            </a:r>
            <a:r>
              <a:rPr lang="ru-RU" sz="2400" dirty="0" smtClean="0"/>
              <a:t>:</a:t>
            </a:r>
            <a:br>
              <a:rPr lang="ru-RU" sz="2400" dirty="0" smtClean="0"/>
            </a:br>
            <a:r>
              <a:rPr lang="ru-RU" sz="2400" dirty="0" smtClean="0"/>
              <a:t> 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>
                <a:hlinkClick r:id="rId2" tooltip="Белокосова Ирина"/>
              </a:rPr>
              <a:t>http://www.maam.ru/users/</a:t>
            </a:r>
            <a:br>
              <a:rPr lang="ru-RU" sz="2400" dirty="0">
                <a:hlinkClick r:id="rId2" tooltip="Белокосова Ирина"/>
              </a:rPr>
            </a:br>
            <a:r>
              <a:rPr lang="ru-RU" sz="2400" b="1" dirty="0">
                <a:hlinkClick r:id="rId2" tooltip="Белокосова Ирина"/>
              </a:rPr>
              <a:t>1801264</a:t>
            </a:r>
            <a:endParaRPr lang="ru-RU" sz="24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44441"/>
            <a:ext cx="1677122" cy="2212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334" y="4509120"/>
            <a:ext cx="2232248" cy="2147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 descr="C:\Users\Ирина\Desktop\30659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144441"/>
            <a:ext cx="1440160" cy="2212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883" y="2144441"/>
            <a:ext cx="2232247" cy="2159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 descr="C:\Users\Ирина\Desktop\сертификат о создании сайта на портале педагога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995" y="2165045"/>
            <a:ext cx="1489430" cy="2212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5" y="359091"/>
            <a:ext cx="7344818" cy="169277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3100" dirty="0">
                <a:solidFill>
                  <a:prstClr val="black">
                    <a:lumMod val="85000"/>
                    <a:lumOff val="15000"/>
                  </a:prstClr>
                </a:solidFill>
                <a:latin typeface="Impact"/>
                <a:ea typeface="+mj-ea"/>
                <a:cs typeface="+mj-cs"/>
              </a:rPr>
              <a:t>2. Применение информационно-коммуникационных технологий</a:t>
            </a:r>
            <a:br>
              <a:rPr lang="ru-RU" sz="3100" dirty="0">
                <a:solidFill>
                  <a:prstClr val="black">
                    <a:lumMod val="85000"/>
                    <a:lumOff val="15000"/>
                  </a:prstClr>
                </a:solidFill>
                <a:latin typeface="Impact"/>
                <a:ea typeface="+mj-ea"/>
                <a:cs typeface="+mj-cs"/>
              </a:rPr>
            </a:b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Impact"/>
                <a:ea typeface="+mj-ea"/>
                <a:cs typeface="+mj-cs"/>
              </a:rPr>
              <a:t/>
            </a:r>
            <a:b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Impact"/>
                <a:ea typeface="+mj-ea"/>
                <a:cs typeface="+mj-cs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93675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349246"/>
            <a:ext cx="7626424" cy="1368152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3. Участие</a:t>
            </a:r>
            <a:br>
              <a:rPr lang="ru-RU" sz="2800" dirty="0" smtClean="0"/>
            </a:br>
            <a:r>
              <a:rPr lang="ru-RU" sz="2800" dirty="0" smtClean="0"/>
              <a:t> в инновационной ( экспериментальной) деятельности</a:t>
            </a:r>
            <a:endParaRPr lang="ru-RU" sz="28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16832"/>
            <a:ext cx="3168352" cy="435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916832"/>
            <a:ext cx="3288540" cy="435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77065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620688"/>
            <a:ext cx="4205526" cy="5944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33816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7143"/>
            <a:ext cx="7560840" cy="1313625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4. Участие детей в конкурсах, выставках ,  соревнованиях, акциях, фестивалях</a:t>
            </a:r>
            <a:endParaRPr lang="ru-RU" sz="2800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628800"/>
            <a:ext cx="3672408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21252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332656"/>
            <a:ext cx="7554416" cy="1008112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4. Участие детей в выставках муниципального и республиканского уровней</a:t>
            </a:r>
            <a:endParaRPr lang="ru-RU" sz="28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4096936"/>
              </p:ext>
            </p:extLst>
          </p:nvPr>
        </p:nvGraphicFramePr>
        <p:xfrm>
          <a:off x="683568" y="1412775"/>
          <a:ext cx="7704858" cy="5349122"/>
        </p:xfrm>
        <a:graphic>
          <a:graphicData uri="http://schemas.openxmlformats.org/drawingml/2006/table">
            <a:tbl>
              <a:tblPr/>
              <a:tblGrid>
                <a:gridCol w="757853"/>
                <a:gridCol w="3031419"/>
                <a:gridCol w="2084100"/>
                <a:gridCol w="1831486"/>
              </a:tblGrid>
              <a:tr h="496063">
                <a:tc>
                  <a:txBody>
                    <a:bodyPr/>
                    <a:lstStyle/>
                    <a:p>
                      <a:r>
                        <a:rPr lang="ru-RU" dirty="0" smtClean="0"/>
                        <a:t>Год</a:t>
                      </a:r>
                      <a:endParaRPr lang="ru-RU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Название выставки, конкурса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Ф. И. участника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Результат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880098">
                <a:tc>
                  <a:txBody>
                    <a:bodyPr/>
                    <a:lstStyle/>
                    <a:p>
                      <a:r>
                        <a:rPr lang="ru-RU" dirty="0" smtClean="0"/>
                        <a:t>2015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VI </a:t>
                      </a:r>
                      <a:r>
                        <a:rPr lang="ru-RU" dirty="0" smtClean="0"/>
                        <a:t>Межрегиональный</a:t>
                      </a:r>
                      <a:r>
                        <a:rPr lang="ru-RU" baseline="0" dirty="0" smtClean="0"/>
                        <a:t> фестиваль « </a:t>
                      </a:r>
                      <a:r>
                        <a:rPr lang="ru-RU" baseline="0" dirty="0" err="1" smtClean="0"/>
                        <a:t>Параскева-Рукадельница</a:t>
                      </a:r>
                      <a:r>
                        <a:rPr lang="ru-RU" baseline="0" dirty="0" smtClean="0"/>
                        <a:t>»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aseline="0" dirty="0" err="1" smtClean="0"/>
                        <a:t>Еремкина</a:t>
                      </a:r>
                      <a:r>
                        <a:rPr lang="ru-RU" baseline="0" dirty="0" smtClean="0"/>
                        <a:t> Милена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 место</a:t>
                      </a:r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672185">
                <a:tc>
                  <a:txBody>
                    <a:bodyPr/>
                    <a:lstStyle/>
                    <a:p>
                      <a:r>
                        <a:rPr lang="ru-RU" dirty="0" smtClean="0"/>
                        <a:t>2015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Конкурс</a:t>
                      </a:r>
                      <a:r>
                        <a:rPr lang="ru-RU" baseline="0" dirty="0" smtClean="0"/>
                        <a:t> от городского округа Саранск « Фабрика Деда Мороза»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Егоров</a:t>
                      </a:r>
                      <a:r>
                        <a:rPr lang="ru-RU" baseline="0" dirty="0" smtClean="0"/>
                        <a:t> Евгений</a:t>
                      </a:r>
                    </a:p>
                    <a:p>
                      <a:r>
                        <a:rPr lang="ru-RU" baseline="0" dirty="0" smtClean="0"/>
                        <a:t>Керимова Ангелина</a:t>
                      </a:r>
                    </a:p>
                    <a:p>
                      <a:r>
                        <a:rPr lang="ru-RU" baseline="0" dirty="0" smtClean="0"/>
                        <a:t>Белянина Дана, Белянин Дима,</a:t>
                      </a:r>
                    </a:p>
                    <a:p>
                      <a:r>
                        <a:rPr lang="ru-RU" baseline="0" dirty="0" err="1" smtClean="0"/>
                        <a:t>Тувышкина</a:t>
                      </a:r>
                      <a:r>
                        <a:rPr lang="ru-RU" baseline="0" dirty="0" smtClean="0"/>
                        <a:t> Софья</a:t>
                      </a:r>
                      <a:endParaRPr lang="ru-RU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 место</a:t>
                      </a:r>
                    </a:p>
                    <a:p>
                      <a:r>
                        <a:rPr lang="ru-RU" dirty="0" smtClean="0"/>
                        <a:t>2 место</a:t>
                      </a:r>
                    </a:p>
                    <a:p>
                      <a:r>
                        <a:rPr lang="ru-RU" dirty="0" smtClean="0"/>
                        <a:t>Грамота</a:t>
                      </a:r>
                      <a:r>
                        <a:rPr lang="ru-RU" baseline="0" dirty="0" smtClean="0"/>
                        <a:t> участника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028641">
                <a:tc>
                  <a:txBody>
                    <a:bodyPr/>
                    <a:lstStyle/>
                    <a:p>
                      <a:r>
                        <a:rPr lang="ru-RU" dirty="0" smtClean="0"/>
                        <a:t>201</a:t>
                      </a:r>
                      <a:r>
                        <a:rPr lang="en-US" dirty="0" smtClean="0"/>
                        <a:t>6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/>
                        <a:t> Республиканский  конкурс «Государственная</a:t>
                      </a:r>
                      <a:r>
                        <a:rPr lang="ru-RU" baseline="0" dirty="0" smtClean="0"/>
                        <a:t> символика РФ и РМ»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Трифонова</a:t>
                      </a:r>
                      <a:r>
                        <a:rPr lang="ru-RU" baseline="0" dirty="0" smtClean="0"/>
                        <a:t> Полина</a:t>
                      </a:r>
                    </a:p>
                    <a:p>
                      <a:r>
                        <a:rPr lang="ru-RU" baseline="0" dirty="0" smtClean="0"/>
                        <a:t>Семенов Александр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Призер</a:t>
                      </a:r>
                    </a:p>
                    <a:p>
                      <a:r>
                        <a:rPr lang="ru-RU" dirty="0" smtClean="0"/>
                        <a:t>Победитель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028641">
                <a:tc>
                  <a:txBody>
                    <a:bodyPr/>
                    <a:lstStyle/>
                    <a:p>
                      <a:r>
                        <a:rPr lang="ru-RU" dirty="0" smtClean="0"/>
                        <a:t>2017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Республиканский конкурс « Мой герой летчик М.П. </a:t>
                      </a:r>
                      <a:r>
                        <a:rPr lang="ru-RU" dirty="0" err="1" smtClean="0"/>
                        <a:t>Девятаев</a:t>
                      </a:r>
                      <a:r>
                        <a:rPr lang="ru-RU" dirty="0" smtClean="0"/>
                        <a:t>»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aseline="0" dirty="0" smtClean="0"/>
                        <a:t>Маркина Карина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 место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28988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4098434"/>
              </p:ext>
            </p:extLst>
          </p:nvPr>
        </p:nvGraphicFramePr>
        <p:xfrm>
          <a:off x="762000" y="685800"/>
          <a:ext cx="7704858" cy="5874996"/>
        </p:xfrm>
        <a:graphic>
          <a:graphicData uri="http://schemas.openxmlformats.org/drawingml/2006/table">
            <a:tbl>
              <a:tblPr/>
              <a:tblGrid>
                <a:gridCol w="757853"/>
                <a:gridCol w="3031419"/>
                <a:gridCol w="2084100"/>
                <a:gridCol w="1831486"/>
              </a:tblGrid>
              <a:tr h="880098">
                <a:tc>
                  <a:txBody>
                    <a:bodyPr/>
                    <a:lstStyle/>
                    <a:p>
                      <a:r>
                        <a:rPr lang="ru-RU" dirty="0" smtClean="0"/>
                        <a:t>2017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Всероссийский</a:t>
                      </a:r>
                      <a:r>
                        <a:rPr lang="ru-RU" baseline="0" dirty="0" smtClean="0"/>
                        <a:t> конкурс « Земля- наш дом: экология в рисунках детей»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aseline="0" dirty="0" smtClean="0"/>
                        <a:t>Середкина Анна</a:t>
                      </a:r>
                    </a:p>
                    <a:p>
                      <a:r>
                        <a:rPr lang="ru-RU" sz="1800" baseline="0" dirty="0" smtClean="0"/>
                        <a:t>Рощин Владислав</a:t>
                      </a:r>
                    </a:p>
                    <a:p>
                      <a:r>
                        <a:rPr lang="ru-RU" sz="1800" baseline="0" dirty="0" smtClean="0"/>
                        <a:t>Погодин Александр</a:t>
                      </a:r>
                    </a:p>
                    <a:p>
                      <a:r>
                        <a:rPr lang="ru-RU" sz="1800" baseline="0" dirty="0" err="1" smtClean="0"/>
                        <a:t>Трубенкова</a:t>
                      </a:r>
                      <a:r>
                        <a:rPr lang="ru-RU" sz="1800" baseline="0" dirty="0" smtClean="0"/>
                        <a:t> Эвелина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Диплом за участие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880098">
                <a:tc>
                  <a:txBody>
                    <a:bodyPr/>
                    <a:lstStyle/>
                    <a:p>
                      <a:r>
                        <a:rPr lang="ru-RU" dirty="0" smtClean="0"/>
                        <a:t>2017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Муниципальный конкурс</a:t>
                      </a:r>
                      <a:r>
                        <a:rPr lang="ru-RU" baseline="0" dirty="0" smtClean="0"/>
                        <a:t>  поздравительных открыток к Дню пожилого человека « Мои года-мое богатство!»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aseline="0" dirty="0" smtClean="0"/>
                        <a:t>Ежова Анна</a:t>
                      </a:r>
                    </a:p>
                    <a:p>
                      <a:r>
                        <a:rPr lang="ru-RU" baseline="0" dirty="0" err="1" smtClean="0"/>
                        <a:t>Саушева</a:t>
                      </a:r>
                      <a:r>
                        <a:rPr lang="ru-RU" baseline="0" dirty="0" smtClean="0"/>
                        <a:t> Алена</a:t>
                      </a:r>
                    </a:p>
                    <a:p>
                      <a:r>
                        <a:rPr lang="ru-RU" baseline="0" dirty="0" err="1" smtClean="0"/>
                        <a:t>Гулынина</a:t>
                      </a:r>
                      <a:r>
                        <a:rPr lang="ru-RU" baseline="0" dirty="0" smtClean="0"/>
                        <a:t> Анастасия</a:t>
                      </a:r>
                      <a:br>
                        <a:rPr lang="ru-RU" baseline="0" dirty="0" smtClean="0"/>
                      </a:br>
                      <a:r>
                        <a:rPr lang="ru-RU" baseline="0" dirty="0" err="1" smtClean="0"/>
                        <a:t>Ахмерова</a:t>
                      </a:r>
                      <a:r>
                        <a:rPr lang="ru-RU" baseline="0" dirty="0" smtClean="0"/>
                        <a:t> Регина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Грамота 1 место</a:t>
                      </a:r>
                    </a:p>
                    <a:p>
                      <a:r>
                        <a:rPr lang="ru-RU" dirty="0" smtClean="0"/>
                        <a:t>Грамота 1 место</a:t>
                      </a:r>
                    </a:p>
                    <a:p>
                      <a:r>
                        <a:rPr lang="ru-RU" dirty="0" smtClean="0"/>
                        <a:t>Грамота 1 место</a:t>
                      </a:r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Грамота 1 место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880098">
                <a:tc>
                  <a:txBody>
                    <a:bodyPr/>
                    <a:lstStyle/>
                    <a:p>
                      <a:r>
                        <a:rPr lang="ru-RU" dirty="0" smtClean="0"/>
                        <a:t>2017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Муниципальный конкурс « Волшебница зима»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aseline="0" dirty="0" smtClean="0"/>
                        <a:t>Конина Анна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Грамота</a:t>
                      </a:r>
                      <a:r>
                        <a:rPr lang="ru-RU" baseline="0" dirty="0" smtClean="0"/>
                        <a:t> за участие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880098">
                <a:tc>
                  <a:txBody>
                    <a:bodyPr/>
                    <a:lstStyle/>
                    <a:p>
                      <a:r>
                        <a:rPr lang="ru-RU" dirty="0" smtClean="0"/>
                        <a:t>2018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VI </a:t>
                      </a:r>
                      <a:r>
                        <a:rPr lang="ru-RU" dirty="0" smtClean="0"/>
                        <a:t>Всероссийский</a:t>
                      </a:r>
                      <a:r>
                        <a:rPr lang="ru-RU" baseline="0" dirty="0" smtClean="0"/>
                        <a:t> конкурс « Шар папье-маше»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aseline="0" dirty="0" smtClean="0"/>
                        <a:t>Игумнов Андрей</a:t>
                      </a:r>
                    </a:p>
                    <a:p>
                      <a:r>
                        <a:rPr lang="ru-RU" baseline="0" dirty="0" smtClean="0"/>
                        <a:t>Середкина Анна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Диплом за участие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880098">
                <a:tc>
                  <a:txBody>
                    <a:bodyPr/>
                    <a:lstStyle/>
                    <a:p>
                      <a:r>
                        <a:rPr lang="ru-RU" dirty="0" smtClean="0"/>
                        <a:t>2018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Республиканский конкурс « Экология. Дети .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Творчество»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Середкина</a:t>
                      </a:r>
                      <a:r>
                        <a:rPr lang="ru-RU" baseline="0" dirty="0" smtClean="0"/>
                        <a:t> Анна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r>
                        <a:rPr lang="ru-RU" baseline="0" dirty="0" smtClean="0"/>
                        <a:t> место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86309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332656"/>
            <a:ext cx="7632848" cy="792088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Характеристика- представление</a:t>
            </a:r>
            <a:endParaRPr lang="ru-RU" sz="2800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7"/>
            <a:ext cx="3744416" cy="5345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340767"/>
            <a:ext cx="3889375" cy="5349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01854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:\Users\1\Desktop\городские конкурсы\20160212_1117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651" y="600796"/>
            <a:ext cx="1775404" cy="2442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:\Users\1\Desktop\город грамот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0688"/>
            <a:ext cx="1668006" cy="2422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1\Desktop\город грамота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9" y="3401691"/>
            <a:ext cx="1579162" cy="254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C:\Users\1\Desktop\городские конкурсы\20160212_11183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401691"/>
            <a:ext cx="1440160" cy="254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C:\Users\1\Desktop\городские конкурсы\20160212_11182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12" y="3401691"/>
            <a:ext cx="1600987" cy="2566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555576"/>
              </p:ext>
            </p:extLst>
          </p:nvPr>
        </p:nvGraphicFramePr>
        <p:xfrm>
          <a:off x="7511515" y="600796"/>
          <a:ext cx="1492462" cy="24427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78" name="Acrobat Document" r:id="rId8" imgW="5667139" imgH="8019997" progId="AcroExch.Document.7">
                  <p:embed/>
                </p:oleObj>
              </mc:Choice>
              <mc:Fallback>
                <p:oleObj name="Acrobat Document" r:id="rId8" imgW="5667139" imgH="8019997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11515" y="600796"/>
                        <a:ext cx="1492462" cy="24427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401691"/>
            <a:ext cx="1785717" cy="2566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3401691"/>
            <a:ext cx="1798122" cy="254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74" name="Picture 58" descr="C:\Users\Ирина\Desktop\скан грамота1.jpe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1" y="600796"/>
            <a:ext cx="1728192" cy="242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76" name="Picture 60" descr="C:\Users\Ирина\Desktop\скан грамота2.jpe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600796"/>
            <a:ext cx="1642387" cy="2442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7378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Ирина\Documents\Scanned Documents\Рисунок (26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99" y="3745485"/>
            <a:ext cx="1794692" cy="249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39" name="Picture 3" descr="C:\Users\Ирина\Documents\Scanned Documents\Рисунок (27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745485"/>
            <a:ext cx="1862246" cy="237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647521"/>
            <a:ext cx="1800200" cy="2637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751700"/>
            <a:ext cx="1800200" cy="248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4" descr="C:\Users\Ирина\Desktop\Белокосова 3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965" y="647521"/>
            <a:ext cx="1896965" cy="263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5" descr="C:\Users\Ирина\Desktop\Белокосова 2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507" y="647521"/>
            <a:ext cx="1859354" cy="263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7" descr="C:\Users\Ирина\Documents\Scanned Documents\Рисунок (29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00" y="647521"/>
            <a:ext cx="1794691" cy="263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31951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Picture 7" descr="C:\Users\1\Desktop\городские конкурсы\детская грамот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760" y="548680"/>
            <a:ext cx="1657169" cy="2371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C:\Users\1\Desktop\городские конкурсы\грамота за конкурс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024" y="548680"/>
            <a:ext cx="1876717" cy="2371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:\Users\1\Desktop\городские конкурсы\грамота детска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653" y="548680"/>
            <a:ext cx="1847852" cy="237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:\Users\1\Desktop\городские конкурсы\грамота детям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375" y="548680"/>
            <a:ext cx="1516349" cy="2371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Ирина\Desktop\портфолио документы 2019\грамота детская 2017 год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078" y="3754003"/>
            <a:ext cx="1523212" cy="244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289" y="3731818"/>
            <a:ext cx="1925321" cy="2435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 descr="C:\Users\Ирина\Desktop\мой диплом\Белокосова\Белокосова награждения благодарности грамоты сканы001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90" y="3741930"/>
            <a:ext cx="1792392" cy="246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C:\Users\Ирина\Desktop\грамота детская 2017 год.jpe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610" y="3731819"/>
            <a:ext cx="1828067" cy="243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Ирина\Desktop\мой диплом\Белокосова\Белокосова награждения благодарности грамоты сканы0015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743" y="548680"/>
            <a:ext cx="1688980" cy="237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4" name="Picture 2" descr="C:\Users\Ирина\Desktop\20150227_141555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929" y="3771920"/>
            <a:ext cx="1746615" cy="240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59631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476672"/>
            <a:ext cx="7626424" cy="864096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3100" dirty="0" smtClean="0"/>
              <a:t>5. Наличие публикаций, включая интернет-публикации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06" y="1357159"/>
            <a:ext cx="1902446" cy="2521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30723"/>
            <a:ext cx="1978995" cy="2448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401201"/>
            <a:ext cx="2125809" cy="2477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881" y="1401201"/>
            <a:ext cx="1893424" cy="2477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C:\Users\1\Desktop\мои дипломы 2016 год\svidetelstv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899" y="4307947"/>
            <a:ext cx="1859133" cy="2235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C:\Users\1\Desktop\мои дипломы 2016 год\свидетельство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457" y="4307947"/>
            <a:ext cx="1868858" cy="2250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C:\Users\1\Desktop\мои дипломы 2016 год\свидетельство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274" y="4293096"/>
            <a:ext cx="1716541" cy="2250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03" y="4293096"/>
            <a:ext cx="2458473" cy="2250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71727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563" y="749215"/>
            <a:ext cx="1970430" cy="2679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0" descr="C:\Users\1\Desktop\мои дипломы 2016 год\Белокосова Ирина Васильевн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881" y="764704"/>
            <a:ext cx="1831231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C:\Users\1\Desktop\мои дипломы 2016 год\Белокосова+Ирина+Васильевн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749215"/>
            <a:ext cx="1755775" cy="2679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C:\Users\1\Desktop\мои дипломы 2016 год\ДИПЛОМ ЛИРА 2ст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563" y="3813169"/>
            <a:ext cx="1970430" cy="2638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C:\Users\1\Desktop\мои дипломы 2016 год\лира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881" y="3813170"/>
            <a:ext cx="1831231" cy="2638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46053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404664"/>
            <a:ext cx="7554416" cy="72008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Международные грамоты</a:t>
            </a:r>
            <a:endParaRPr lang="ru-RU" sz="28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0680830"/>
              </p:ext>
            </p:extLst>
          </p:nvPr>
        </p:nvGraphicFramePr>
        <p:xfrm>
          <a:off x="827584" y="1412776"/>
          <a:ext cx="7488832" cy="41198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080120"/>
                <a:gridCol w="2880320"/>
                <a:gridCol w="2304256"/>
                <a:gridCol w="1224136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Название  выставки, конкурса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Ф.И. участника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Результат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2015 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Конкурс « Пасхальный благовест»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Карникова</a:t>
                      </a:r>
                      <a:r>
                        <a:rPr lang="ru-RU" baseline="0" dirty="0" smtClean="0"/>
                        <a:t> Сабина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Диплом 1 место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2015 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Конкурс « Животный мир планеты»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Ромашкина</a:t>
                      </a:r>
                      <a:r>
                        <a:rPr lang="ru-RU" dirty="0" smtClean="0"/>
                        <a:t> Валерия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Диплом 1 место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2015 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Конкурс « Одна Земля-одна семья»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Русскина</a:t>
                      </a:r>
                      <a:r>
                        <a:rPr lang="ru-RU" dirty="0" smtClean="0"/>
                        <a:t> Надежда</a:t>
                      </a:r>
                    </a:p>
                    <a:p>
                      <a:r>
                        <a:rPr lang="ru-RU" dirty="0" err="1" smtClean="0"/>
                        <a:t>Карникова</a:t>
                      </a:r>
                      <a:r>
                        <a:rPr lang="ru-RU" dirty="0" smtClean="0"/>
                        <a:t> Сабина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Диплом 1 место, </a:t>
                      </a:r>
                    </a:p>
                    <a:p>
                      <a:r>
                        <a:rPr lang="ru-RU" dirty="0" smtClean="0"/>
                        <a:t>2 место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2015 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Конкурс « Новогодний Бум»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Яськина</a:t>
                      </a:r>
                      <a:r>
                        <a:rPr lang="ru-RU" dirty="0" smtClean="0"/>
                        <a:t> Анастасия</a:t>
                      </a:r>
                    </a:p>
                    <a:p>
                      <a:r>
                        <a:rPr lang="ru-RU" dirty="0" smtClean="0"/>
                        <a:t>Егоров Евгений</a:t>
                      </a:r>
                    </a:p>
                    <a:p>
                      <a:r>
                        <a:rPr lang="ru-RU" dirty="0" smtClean="0"/>
                        <a:t>Калинина Алина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Дипломы 1 степени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77113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7382227"/>
              </p:ext>
            </p:extLst>
          </p:nvPr>
        </p:nvGraphicFramePr>
        <p:xfrm>
          <a:off x="827584" y="620688"/>
          <a:ext cx="7416824" cy="42062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854206"/>
                <a:gridCol w="1854206"/>
                <a:gridCol w="1854206"/>
                <a:gridCol w="1854206"/>
              </a:tblGrid>
              <a:tr h="514856">
                <a:tc>
                  <a:txBody>
                    <a:bodyPr/>
                    <a:lstStyle/>
                    <a:p>
                      <a:r>
                        <a:rPr lang="ru-RU" dirty="0" smtClean="0"/>
                        <a:t>2016 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Конкурс « Свет Рождества»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Дрожалкина</a:t>
                      </a:r>
                      <a:r>
                        <a:rPr lang="ru-RU" dirty="0" smtClean="0"/>
                        <a:t> Ольга,</a:t>
                      </a:r>
                    </a:p>
                    <a:p>
                      <a:r>
                        <a:rPr lang="ru-RU" dirty="0" smtClean="0"/>
                        <a:t>Тишкина Виктория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Дипломы</a:t>
                      </a:r>
                      <a:r>
                        <a:rPr lang="ru-RU" baseline="0" dirty="0" smtClean="0"/>
                        <a:t> </a:t>
                      </a:r>
                    </a:p>
                    <a:p>
                      <a:r>
                        <a:rPr lang="ru-RU" dirty="0" smtClean="0"/>
                        <a:t>2 степени</a:t>
                      </a:r>
                      <a:endParaRPr lang="ru-RU" dirty="0"/>
                    </a:p>
                  </a:txBody>
                  <a:tcPr/>
                </a:tc>
              </a:tr>
              <a:tr h="514856">
                <a:tc>
                  <a:txBody>
                    <a:bodyPr/>
                    <a:lstStyle/>
                    <a:p>
                      <a:r>
                        <a:rPr lang="ru-RU" dirty="0" smtClean="0"/>
                        <a:t>2016 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Конкурс « Мой Пушкин»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Еремкина</a:t>
                      </a:r>
                      <a:r>
                        <a:rPr lang="ru-RU" dirty="0" smtClean="0"/>
                        <a:t> Милена</a:t>
                      </a:r>
                    </a:p>
                    <a:p>
                      <a:r>
                        <a:rPr lang="ru-RU" dirty="0" err="1" smtClean="0"/>
                        <a:t>Кудюмова</a:t>
                      </a:r>
                      <a:r>
                        <a:rPr lang="ru-RU" dirty="0" smtClean="0"/>
                        <a:t> Анастасия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Дипломы</a:t>
                      </a:r>
                      <a:r>
                        <a:rPr lang="ru-RU" baseline="0" dirty="0" smtClean="0"/>
                        <a:t> 1 степени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  <a:tr h="514856">
                <a:tc>
                  <a:txBody>
                    <a:bodyPr/>
                    <a:lstStyle/>
                    <a:p>
                      <a:r>
                        <a:rPr lang="ru-RU" dirty="0" smtClean="0"/>
                        <a:t>2016 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Конкурс « Космические</a:t>
                      </a:r>
                      <a:r>
                        <a:rPr lang="ru-RU" baseline="0" dirty="0" smtClean="0"/>
                        <a:t> просторы»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Лугаськов</a:t>
                      </a:r>
                      <a:r>
                        <a:rPr lang="ru-RU" dirty="0" smtClean="0"/>
                        <a:t> Артем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Диплом 1 место</a:t>
                      </a:r>
                      <a:endParaRPr lang="ru-RU" dirty="0"/>
                    </a:p>
                  </a:txBody>
                  <a:tcPr/>
                </a:tc>
              </a:tr>
              <a:tr h="514856">
                <a:tc>
                  <a:txBody>
                    <a:bodyPr/>
                    <a:lstStyle/>
                    <a:p>
                      <a:r>
                        <a:rPr lang="ru-RU" dirty="0" smtClean="0"/>
                        <a:t>2016 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Конкурс « Со-творение успеха»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Калинина Алина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Диплом победителя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60935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332656"/>
            <a:ext cx="7554416" cy="720080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Международные грамоты</a:t>
            </a:r>
            <a:endParaRPr lang="ru-RU" sz="2400" dirty="0"/>
          </a:p>
        </p:txBody>
      </p:sp>
      <p:pic>
        <p:nvPicPr>
          <p:cNvPr id="3" name="Picture 6" descr="C:\Users\1\Desktop\международные грамоты\Егоров Евгений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84" y="1183084"/>
            <a:ext cx="1971476" cy="2365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:\Users\1\Desktop\международные грамоты\Гришанова Инг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780" y="1151538"/>
            <a:ext cx="1944216" cy="2365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C:\Users\1\Desktop\международные грамоты\Калинина Алин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18" y="3817034"/>
            <a:ext cx="1925442" cy="2344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:\Users\1\Desktop\международные грамоты\Дрожалкина Ольг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554" y="3817033"/>
            <a:ext cx="1936442" cy="2344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C:\Users\1\Desktop\международные грамоты\Калинину Алину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142232"/>
            <a:ext cx="2013784" cy="2365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C:\Users\1\Desktop\международные грамоты\лера ромашкина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817033"/>
            <a:ext cx="2013784" cy="2344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C:\Users\1\Desktop\международные грамоты\Яськина Анастасия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42231"/>
            <a:ext cx="1764196" cy="2365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:\Users\1\Desktop\международные грамоты\Тишкина Виктория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817033"/>
            <a:ext cx="1776981" cy="2344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40982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0607640"/>
              </p:ext>
            </p:extLst>
          </p:nvPr>
        </p:nvGraphicFramePr>
        <p:xfrm>
          <a:off x="6948264" y="3212976"/>
          <a:ext cx="2088232" cy="2879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22" name="Acrobat Document" r:id="rId3" imgW="5591015" imgH="7905545" progId="AcroExch.Document.7">
                  <p:embed/>
                </p:oleObj>
              </mc:Choice>
              <mc:Fallback>
                <p:oleObj name="Acrobat Document" r:id="rId3" imgW="5591015" imgH="7905545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8264" y="3212976"/>
                        <a:ext cx="2088232" cy="28795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1810627"/>
              </p:ext>
            </p:extLst>
          </p:nvPr>
        </p:nvGraphicFramePr>
        <p:xfrm>
          <a:off x="2339752" y="3140968"/>
          <a:ext cx="2304256" cy="30243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23" name="Acrobat Document" r:id="rId5" imgW="5591015" imgH="7905545" progId="AcroExch.Document.7">
                  <p:embed/>
                </p:oleObj>
              </mc:Choice>
              <mc:Fallback>
                <p:oleObj name="Acrobat Document" r:id="rId5" imgW="5591015" imgH="7905545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752" y="3140968"/>
                        <a:ext cx="2304256" cy="30243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2420390"/>
              </p:ext>
            </p:extLst>
          </p:nvPr>
        </p:nvGraphicFramePr>
        <p:xfrm>
          <a:off x="107504" y="3140968"/>
          <a:ext cx="2088232" cy="30243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24" name="Acrobat Document" r:id="rId7" imgW="5591015" imgH="7905545" progId="AcroExch.Document.7">
                  <p:embed/>
                </p:oleObj>
              </mc:Choice>
              <mc:Fallback>
                <p:oleObj name="Acrobat Document" r:id="rId7" imgW="5591015" imgH="7905545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04" y="3140968"/>
                        <a:ext cx="2088232" cy="30243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7085961"/>
              </p:ext>
            </p:extLst>
          </p:nvPr>
        </p:nvGraphicFramePr>
        <p:xfrm>
          <a:off x="4843666" y="3212976"/>
          <a:ext cx="1944216" cy="2952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25" name="Acrobat Document" r:id="rId9" imgW="5591015" imgH="7905545" progId="AcroExch.Document.7">
                  <p:embed/>
                </p:oleObj>
              </mc:Choice>
              <mc:Fallback>
                <p:oleObj name="Acrobat Document" r:id="rId9" imgW="5591015" imgH="7905545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43666" y="3212976"/>
                        <a:ext cx="1944216" cy="29523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2" descr="C:\Users\1\Desktop\международные грамоты\кудюмова настя грамота пушкин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64" y="548680"/>
            <a:ext cx="3720414" cy="2215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C:\Users\1\Desktop\международные грамоты\еремкина милена грамота пушкин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548679"/>
            <a:ext cx="3423653" cy="2215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37290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332656"/>
            <a:ext cx="7554416" cy="648072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Всероссийские грамоты</a:t>
            </a:r>
            <a:endParaRPr lang="ru-RU" sz="28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6076764"/>
              </p:ext>
            </p:extLst>
          </p:nvPr>
        </p:nvGraphicFramePr>
        <p:xfrm>
          <a:off x="827585" y="1340768"/>
          <a:ext cx="7488832" cy="5421744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368152"/>
                <a:gridCol w="2952328"/>
                <a:gridCol w="1872208"/>
                <a:gridCol w="1296144"/>
              </a:tblGrid>
              <a:tr h="936104">
                <a:tc>
                  <a:txBody>
                    <a:bodyPr/>
                    <a:lstStyle/>
                    <a:p>
                      <a:r>
                        <a:rPr lang="ru-RU" dirty="0" smtClean="0"/>
                        <a:t>Год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Название выставки,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конкурса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Ф .И. участника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Результат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296144">
                <a:tc>
                  <a:txBody>
                    <a:bodyPr/>
                    <a:lstStyle/>
                    <a:p>
                      <a:r>
                        <a:rPr lang="ru-RU" dirty="0" smtClean="0"/>
                        <a:t>2015 год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Конкурс</a:t>
                      </a:r>
                      <a:r>
                        <a:rPr lang="ru-RU" baseline="0" dirty="0" smtClean="0"/>
                        <a:t> « Там, на неведомых дорожках».</a:t>
                      </a:r>
                    </a:p>
                    <a:p>
                      <a:r>
                        <a:rPr lang="ru-RU" baseline="0" dirty="0" smtClean="0"/>
                        <a:t>Конкурс « О профессиях»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Яськина</a:t>
                      </a:r>
                      <a:r>
                        <a:rPr lang="ru-RU" dirty="0" smtClean="0"/>
                        <a:t> Анастасия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Диплом 1 место</a:t>
                      </a:r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Грамота 1 место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2015 год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Конкурс « Мои домашние</a:t>
                      </a:r>
                      <a:r>
                        <a:rPr lang="ru-RU" baseline="0" dirty="0" smtClean="0"/>
                        <a:t> животные»,</a:t>
                      </a:r>
                    </a:p>
                    <a:p>
                      <a:r>
                        <a:rPr lang="ru-RU" baseline="0" dirty="0" smtClean="0"/>
                        <a:t>Конкурс « Вернее друга не найти»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Сюняйкина</a:t>
                      </a:r>
                      <a:r>
                        <a:rPr lang="ru-RU" dirty="0" smtClean="0"/>
                        <a:t> Елизавета»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Диплом 1 место</a:t>
                      </a:r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Диплом 1 место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2015 год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Конкурс « Лошади бывают разные»,</a:t>
                      </a:r>
                    </a:p>
                    <a:p>
                      <a:r>
                        <a:rPr lang="ru-RU" dirty="0" smtClean="0"/>
                        <a:t>Конкурс « О профессиях».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Ромашкина</a:t>
                      </a:r>
                      <a:r>
                        <a:rPr lang="ru-RU" dirty="0" smtClean="0"/>
                        <a:t> Валерия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Диплом 1 степени</a:t>
                      </a:r>
                    </a:p>
                    <a:p>
                      <a:r>
                        <a:rPr lang="ru-RU" dirty="0" smtClean="0"/>
                        <a:t>Диплом 1 место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20003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 idx="4294967295"/>
          </p:nvPr>
        </p:nvSpPr>
        <p:spPr>
          <a:xfrm>
            <a:off x="755576" y="404664"/>
            <a:ext cx="7561337" cy="647849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1. Реализация образовательных программ</a:t>
            </a:r>
            <a:endParaRPr lang="ru-RU" sz="2800" dirty="0"/>
          </a:p>
        </p:txBody>
      </p:sp>
      <p:pic>
        <p:nvPicPr>
          <p:cNvPr id="2050" name="Picture 2" descr="C:\Users\Ирина\Desktop\справка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43576"/>
            <a:ext cx="2931855" cy="472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428086"/>
            <a:ext cx="2736304" cy="473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461266"/>
            <a:ext cx="2736304" cy="470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02506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3224973"/>
              </p:ext>
            </p:extLst>
          </p:nvPr>
        </p:nvGraphicFramePr>
        <p:xfrm>
          <a:off x="827584" y="764704"/>
          <a:ext cx="7560840" cy="576072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080120"/>
                <a:gridCol w="2700300"/>
                <a:gridCol w="1890210"/>
                <a:gridCol w="1890210"/>
              </a:tblGrid>
              <a:tr h="576064">
                <a:tc>
                  <a:txBody>
                    <a:bodyPr/>
                    <a:lstStyle/>
                    <a:p>
                      <a:r>
                        <a:rPr lang="ru-RU" b="0" dirty="0" smtClean="0"/>
                        <a:t>2015 год</a:t>
                      </a:r>
                      <a:endParaRPr lang="ru-RU" b="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/>
                        <a:t>Конкурс « Любимые питомцы в вашем доме»</a:t>
                      </a:r>
                      <a:endParaRPr lang="ru-RU" b="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err="1" smtClean="0"/>
                        <a:t>Сетина</a:t>
                      </a:r>
                      <a:r>
                        <a:rPr lang="ru-RU" b="0" dirty="0" smtClean="0"/>
                        <a:t> Ангелина</a:t>
                      </a:r>
                      <a:endParaRPr lang="ru-RU" b="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/>
                        <a:t>Диплом 2 место</a:t>
                      </a:r>
                      <a:endParaRPr lang="ru-RU" b="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r>
                        <a:rPr lang="ru-RU" dirty="0" smtClean="0"/>
                        <a:t>2015 год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Конкурс « 8 Марта»,</a:t>
                      </a:r>
                    </a:p>
                    <a:p>
                      <a:r>
                        <a:rPr lang="ru-RU" dirty="0" smtClean="0"/>
                        <a:t>Конкурс « О профессиях»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Марус</a:t>
                      </a:r>
                      <a:r>
                        <a:rPr lang="ru-RU" dirty="0" smtClean="0"/>
                        <a:t> Арина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Диплом 1 место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r>
                        <a:rPr lang="ru-RU" dirty="0" smtClean="0"/>
                        <a:t>2015 год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Конкурс « Наша</a:t>
                      </a:r>
                      <a:r>
                        <a:rPr lang="ru-RU" baseline="0" dirty="0" smtClean="0"/>
                        <a:t> Родина- Россия »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Калачин</a:t>
                      </a:r>
                      <a:r>
                        <a:rPr lang="ru-RU" dirty="0" smtClean="0"/>
                        <a:t> Павел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Диплом 1 место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r>
                        <a:rPr lang="ru-RU" dirty="0" smtClean="0"/>
                        <a:t>2015 год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Конкурс « Русские народные сказки »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Трифонова Полина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Диплом 1 место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r>
                        <a:rPr lang="ru-RU" dirty="0" smtClean="0"/>
                        <a:t>2015 год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Конкурс « Идет коза рогатая»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Ромашкина</a:t>
                      </a:r>
                      <a:r>
                        <a:rPr lang="ru-RU" dirty="0" smtClean="0"/>
                        <a:t> Валерия,</a:t>
                      </a:r>
                    </a:p>
                    <a:p>
                      <a:r>
                        <a:rPr lang="ru-RU" dirty="0" smtClean="0"/>
                        <a:t>Ермакова Анастасия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Дипломы </a:t>
                      </a:r>
                    </a:p>
                    <a:p>
                      <a:r>
                        <a:rPr lang="ru-RU" dirty="0" smtClean="0"/>
                        <a:t> 1 степени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r>
                        <a:rPr lang="ru-RU" dirty="0" smtClean="0"/>
                        <a:t>2016 год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Конкурс « От улыбки станет всем светлей », Конкурс « Такая разная Баба-Яга»,</a:t>
                      </a:r>
                    </a:p>
                    <a:p>
                      <a:r>
                        <a:rPr lang="ru-RU" dirty="0" smtClean="0"/>
                        <a:t> Конкурс</a:t>
                      </a:r>
                      <a:r>
                        <a:rPr lang="ru-RU" baseline="0" dirty="0" smtClean="0"/>
                        <a:t> « </a:t>
                      </a:r>
                      <a:r>
                        <a:rPr lang="ru-RU" baseline="0" dirty="0" err="1" smtClean="0"/>
                        <a:t>Кискино</a:t>
                      </a:r>
                      <a:r>
                        <a:rPr lang="ru-RU" baseline="0" dirty="0" smtClean="0"/>
                        <a:t> горе»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Белянина Дана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Дипломы за</a:t>
                      </a:r>
                    </a:p>
                    <a:p>
                      <a:r>
                        <a:rPr lang="ru-RU" dirty="0" smtClean="0"/>
                        <a:t> 1 место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23998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5354262"/>
              </p:ext>
            </p:extLst>
          </p:nvPr>
        </p:nvGraphicFramePr>
        <p:xfrm>
          <a:off x="827584" y="980728"/>
          <a:ext cx="7488832" cy="521208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872208"/>
                <a:gridCol w="1872208"/>
                <a:gridCol w="1872208"/>
                <a:gridCol w="1872208"/>
              </a:tblGrid>
              <a:tr h="370840">
                <a:tc>
                  <a:txBody>
                    <a:bodyPr/>
                    <a:lstStyle/>
                    <a:p>
                      <a:r>
                        <a:rPr lang="ru-RU" b="0" dirty="0" smtClean="0"/>
                        <a:t>2016</a:t>
                      </a:r>
                      <a:r>
                        <a:rPr lang="ru-RU" b="0" baseline="0" dirty="0" smtClean="0"/>
                        <a:t> год</a:t>
                      </a:r>
                      <a:endParaRPr lang="ru-RU" b="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/>
                        <a:t>Конкурс « День смеха »</a:t>
                      </a:r>
                      <a:endParaRPr lang="ru-RU" b="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/>
                        <a:t>Фомин Максим</a:t>
                      </a:r>
                      <a:endParaRPr lang="ru-RU" b="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/>
                        <a:t>Диплом 1 место</a:t>
                      </a:r>
                      <a:endParaRPr lang="ru-RU" b="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2016 год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Конкурс « Космические просторы » 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Лугаськов</a:t>
                      </a:r>
                      <a:r>
                        <a:rPr lang="ru-RU" dirty="0" smtClean="0"/>
                        <a:t> Артем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Диплом 1 место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2016 год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Конкурс» День космонавтики »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Батырев Егор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Диплом 1 место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2016 год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Конкурс « 2 апреля международный</a:t>
                      </a:r>
                      <a:r>
                        <a:rPr lang="ru-RU" baseline="0" dirty="0" smtClean="0"/>
                        <a:t> день книг и»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Трубенкова</a:t>
                      </a:r>
                      <a:r>
                        <a:rPr lang="ru-RU" dirty="0" smtClean="0"/>
                        <a:t> Эвелина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Диплом 1 место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2016 год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Конкурс « </a:t>
                      </a:r>
                      <a:r>
                        <a:rPr lang="ru-RU" dirty="0" err="1" smtClean="0"/>
                        <a:t>Валентинки</a:t>
                      </a:r>
                      <a:r>
                        <a:rPr lang="ru-RU" dirty="0" smtClean="0"/>
                        <a:t> »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Карникова</a:t>
                      </a:r>
                      <a:r>
                        <a:rPr lang="ru-RU" dirty="0" smtClean="0"/>
                        <a:t> Сабина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Диплом 1 место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2016 год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Конкурс « елочные игрушки своими руками «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Макарова Анна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Диплом 1 место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10563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6656908"/>
              </p:ext>
            </p:extLst>
          </p:nvPr>
        </p:nvGraphicFramePr>
        <p:xfrm>
          <a:off x="762000" y="836712"/>
          <a:ext cx="7488832" cy="265176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361728"/>
                <a:gridCol w="2382688"/>
                <a:gridCol w="2153816"/>
                <a:gridCol w="1590600"/>
              </a:tblGrid>
              <a:tr h="1586448">
                <a:tc>
                  <a:txBody>
                    <a:bodyPr/>
                    <a:lstStyle/>
                    <a:p>
                      <a:r>
                        <a:rPr lang="ru-RU" b="0" dirty="0" smtClean="0"/>
                        <a:t>2017 год</a:t>
                      </a:r>
                      <a:endParaRPr lang="ru-RU" b="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/>
                        <a:t>Всероссийский</a:t>
                      </a:r>
                      <a:r>
                        <a:rPr lang="ru-RU" b="0" baseline="0" dirty="0" smtClean="0"/>
                        <a:t> конкурс « Земля- наш дом: экология в рисунках детей»</a:t>
                      </a:r>
                      <a:endParaRPr lang="ru-RU" b="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baseline="0" dirty="0" smtClean="0"/>
                        <a:t>Середкина Анна,</a:t>
                      </a:r>
                    </a:p>
                    <a:p>
                      <a:r>
                        <a:rPr lang="ru-RU" sz="1800" b="0" baseline="0" dirty="0" smtClean="0"/>
                        <a:t>Рощин Владислав,</a:t>
                      </a:r>
                    </a:p>
                    <a:p>
                      <a:r>
                        <a:rPr lang="ru-RU" sz="1800" b="0" baseline="0" dirty="0" smtClean="0"/>
                        <a:t>Погодин Александр,</a:t>
                      </a:r>
                    </a:p>
                    <a:p>
                      <a:r>
                        <a:rPr lang="ru-RU" sz="1800" b="0" baseline="0" dirty="0" err="1" smtClean="0"/>
                        <a:t>Трубенкова</a:t>
                      </a:r>
                      <a:r>
                        <a:rPr lang="ru-RU" sz="1800" b="0" baseline="0" dirty="0" smtClean="0"/>
                        <a:t> Эвелина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/>
                        <a:t>Диплом за участие</a:t>
                      </a:r>
                      <a:endParaRPr lang="ru-RU" b="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2018 год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VI </a:t>
                      </a:r>
                      <a:r>
                        <a:rPr lang="ru-RU" dirty="0" smtClean="0"/>
                        <a:t>Всероссийский</a:t>
                      </a:r>
                      <a:r>
                        <a:rPr lang="ru-RU" baseline="0" dirty="0" smtClean="0"/>
                        <a:t> конкурс « Шар папье-маше»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aseline="0" dirty="0" smtClean="0"/>
                        <a:t>Игумнов Андрей</a:t>
                      </a:r>
                    </a:p>
                    <a:p>
                      <a:r>
                        <a:rPr lang="ru-RU" baseline="0" dirty="0" smtClean="0"/>
                        <a:t>Середкина Анна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Диплом за участие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66969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313478"/>
            <a:ext cx="7488832" cy="648072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Всероссийские грамоты</a:t>
            </a:r>
            <a:endParaRPr lang="ru-RU" sz="2800" dirty="0"/>
          </a:p>
        </p:txBody>
      </p:sp>
      <p:pic>
        <p:nvPicPr>
          <p:cNvPr id="3" name="Picture 6" descr="C:\Users\1\Desktop\всероссийские грамоты\_ДПЯськин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23" y="1340768"/>
            <a:ext cx="1765881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C:\Users\1\Desktop\всероссийские грамоты\_ДПМарус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340768"/>
            <a:ext cx="1703774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:\Users\1\Desktop\всероссийские грамоты\_ДПРомашкина.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195" y="1340768"/>
            <a:ext cx="1676543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620614"/>
              </p:ext>
            </p:extLst>
          </p:nvPr>
        </p:nvGraphicFramePr>
        <p:xfrm>
          <a:off x="668990" y="4221088"/>
          <a:ext cx="3326945" cy="213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32" name="Acrobat Document" r:id="rId6" imgW="8019943" imgH="5667255" progId="AcroExch.Document.7">
                  <p:embed/>
                </p:oleObj>
              </mc:Choice>
              <mc:Fallback>
                <p:oleObj name="Acrobat Document" r:id="rId6" imgW="8019943" imgH="5667255" progId="AcroExch.Document.7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8990" y="4221088"/>
                        <a:ext cx="3326945" cy="2132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3575589"/>
              </p:ext>
            </p:extLst>
          </p:nvPr>
        </p:nvGraphicFramePr>
        <p:xfrm>
          <a:off x="6582944" y="1429206"/>
          <a:ext cx="2242294" cy="22158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33" name="Acrobat Document" r:id="rId8" imgW="8019943" imgH="5667255" progId="AcroExch.Document.7">
                  <p:embed/>
                </p:oleObj>
              </mc:Choice>
              <mc:Fallback>
                <p:oleObj name="Acrobat Document" r:id="rId8" imgW="8019943" imgH="5667255" progId="AcroExch.Document.7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2944" y="1429206"/>
                        <a:ext cx="2242294" cy="22158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2819297"/>
              </p:ext>
            </p:extLst>
          </p:nvPr>
        </p:nvGraphicFramePr>
        <p:xfrm>
          <a:off x="4860032" y="4149080"/>
          <a:ext cx="3600400" cy="2160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34" name="Acrobat Document" r:id="rId10" imgW="8019943" imgH="5667255" progId="AcroExch.Document.7">
                  <p:embed/>
                </p:oleObj>
              </mc:Choice>
              <mc:Fallback>
                <p:oleObj name="Acrobat Document" r:id="rId10" imgW="8019943" imgH="5667255" progId="AcroExch.Document.7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0032" y="4149080"/>
                        <a:ext cx="3600400" cy="21602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625307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:\Users\1\Desktop\всероссийские грамоты\Принцессы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2088232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C:\Users\1\Desktop\всероссийские грамоты\питомцы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882582"/>
            <a:ext cx="3205537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196" y="548680"/>
            <a:ext cx="2124236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5506039"/>
              </p:ext>
            </p:extLst>
          </p:nvPr>
        </p:nvGraphicFramePr>
        <p:xfrm>
          <a:off x="3347864" y="620688"/>
          <a:ext cx="2160240" cy="2952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97" name="Acrobat Document" r:id="rId6" imgW="5591015" imgH="7905545" progId="AcroExch.Document.7">
                  <p:embed/>
                </p:oleObj>
              </mc:Choice>
              <mc:Fallback>
                <p:oleObj name="Acrobat Document" r:id="rId6" imgW="5591015" imgH="7905545" progId="AcroExch.Document.7">
                  <p:embed/>
                  <p:pic>
                    <p:nvPicPr>
                      <p:cNvPr id="0" name="Объект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7864" y="620688"/>
                        <a:ext cx="2160240" cy="29523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2" descr="C:\Users\1\Desktop\всероссийские грамоты\8 Марта.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94269"/>
            <a:ext cx="2098138" cy="2520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C:\Users\1\Desktop\всероссийские грамоты\8 Марта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882582"/>
            <a:ext cx="2268252" cy="2520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85823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Ирина\Documents\Scanned Documents\Рисунок (26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99" y="3745485"/>
            <a:ext cx="1794691" cy="249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39" name="Picture 3" descr="C:\Users\Ирина\Documents\Scanned Documents\Рисунок (27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965" y="3745485"/>
            <a:ext cx="1947073" cy="248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647521"/>
            <a:ext cx="1800200" cy="2637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751700"/>
            <a:ext cx="1800200" cy="248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4" descr="C:\Users\Ирина\Desktop\Белокосова 3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965" y="647521"/>
            <a:ext cx="1896965" cy="263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5" descr="C:\Users\Ирина\Desktop\Белокосова 2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507" y="647521"/>
            <a:ext cx="1859354" cy="263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7" descr="C:\Users\Ирина\Documents\Scanned Documents\Рисунок (29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00" y="647521"/>
            <a:ext cx="1794691" cy="263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06943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392067"/>
              </p:ext>
            </p:extLst>
          </p:nvPr>
        </p:nvGraphicFramePr>
        <p:xfrm>
          <a:off x="2339752" y="541409"/>
          <a:ext cx="2571607" cy="19009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07" name="Acrobat Document" r:id="rId3" imgW="8019943" imgH="5667255" progId="AcroExch.Document.7">
                  <p:embed/>
                </p:oleObj>
              </mc:Choice>
              <mc:Fallback>
                <p:oleObj name="Acrobat Document" r:id="rId3" imgW="8019943" imgH="5667255" progId="AcroExch.Document.7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752" y="541409"/>
                        <a:ext cx="2571607" cy="19009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3" descr="C:\Users\1\Desktop\всероссийские грамоты\шолина валери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320" y="511295"/>
            <a:ext cx="1487918" cy="26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Users\1\Desktop\всероссийские грамоты\ромашкина валерия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320" y="3484803"/>
            <a:ext cx="1594969" cy="2701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:\Users\1\Desktop\всероссийские грамоты\ромашкина валерия грамота за лошадь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59" y="3484803"/>
            <a:ext cx="1899634" cy="2701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9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008" y="3151855"/>
            <a:ext cx="1926799" cy="3034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61" name="Picture 1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3" y="2518947"/>
            <a:ext cx="2520280" cy="1810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62" name="Picture 1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008" y="541409"/>
            <a:ext cx="1926799" cy="2239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64" name="Picture 1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59" y="491460"/>
            <a:ext cx="1899634" cy="2660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9356317"/>
              </p:ext>
            </p:extLst>
          </p:nvPr>
        </p:nvGraphicFramePr>
        <p:xfrm>
          <a:off x="2339753" y="4511367"/>
          <a:ext cx="2520280" cy="167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08" name="Acrobat Document" r:id="rId12" imgW="8019943" imgH="5667255" progId="AcroExch.Document.7">
                  <p:embed/>
                </p:oleObj>
              </mc:Choice>
              <mc:Fallback>
                <p:oleObj name="Acrobat Document" r:id="rId12" imgW="8019943" imgH="5667255" progId="AcroExch.Document.7">
                  <p:embed/>
                  <p:pic>
                    <p:nvPicPr>
                      <p:cNvPr id="0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753" y="4511367"/>
                        <a:ext cx="2520280" cy="167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499086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:\Фотки кружка мастерская самоделкина и умелые ручки педагог  Белокосова И.В\ермакованастя коза камень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664836"/>
            <a:ext cx="2039167" cy="288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687461"/>
            <a:ext cx="1807254" cy="2861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 descr="F:\Фотки кружка мастерская самоделкина и умелые ручки педагог  Белокосова И.В\рыжов андрей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058" y="664836"/>
            <a:ext cx="2088232" cy="288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4298011"/>
              </p:ext>
            </p:extLst>
          </p:nvPr>
        </p:nvGraphicFramePr>
        <p:xfrm>
          <a:off x="251520" y="4077071"/>
          <a:ext cx="2690635" cy="20882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33" name="Acrobat Document" r:id="rId6" imgW="8019943" imgH="5667255" progId="AcroExch.Document.7">
                  <p:embed/>
                </p:oleObj>
              </mc:Choice>
              <mc:Fallback>
                <p:oleObj name="Acrobat Document" r:id="rId6" imgW="8019943" imgH="5667255" progId="AcroExch.Document.7">
                  <p:embed/>
                  <p:pic>
                    <p:nvPicPr>
                      <p:cNvPr id="0" name="Объект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4077071"/>
                        <a:ext cx="2690635" cy="20882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9290171"/>
              </p:ext>
            </p:extLst>
          </p:nvPr>
        </p:nvGraphicFramePr>
        <p:xfrm>
          <a:off x="6084168" y="4066696"/>
          <a:ext cx="2899802" cy="20689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34" name="Acrobat Document" r:id="rId8" imgW="8019943" imgH="5667255" progId="AcroExch.Document.7">
                  <p:embed/>
                </p:oleObj>
              </mc:Choice>
              <mc:Fallback>
                <p:oleObj name="Acrobat Document" r:id="rId8" imgW="8019943" imgH="5667255" progId="AcroExch.Document.7">
                  <p:embed/>
                  <p:pic>
                    <p:nvPicPr>
                      <p:cNvPr id="0" name="Объект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4168" y="4066696"/>
                        <a:ext cx="2899802" cy="20689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2785" name="Picture 1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664836"/>
            <a:ext cx="2160241" cy="2884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 descr="C:\Users\1\Desktop\всероссийские грамоты\питомцы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957" y="4085931"/>
            <a:ext cx="2714162" cy="2088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4722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332656"/>
            <a:ext cx="7554416" cy="1224136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6. Наличие авторских программ, методических пособий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1628800"/>
            <a:ext cx="82089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Times New Roman" pitchFamily="16" charset="0"/>
              <a:buChar char="•"/>
              <a:defRPr/>
            </a:pPr>
            <a:r>
              <a:rPr lang="ru-RU" dirty="0"/>
              <a:t>На протяжении </a:t>
            </a:r>
            <a:r>
              <a:rPr lang="ru-RU" dirty="0" smtClean="0"/>
              <a:t>2015-2019 года </a:t>
            </a:r>
            <a:r>
              <a:rPr lang="ru-RU" dirty="0"/>
              <a:t>были разработаны методические пособия по проведению занятий в кружке « Умелые ручки</a:t>
            </a:r>
            <a:r>
              <a:rPr lang="ru-RU" dirty="0" smtClean="0"/>
              <a:t>» и « Мастерская </a:t>
            </a:r>
            <a:r>
              <a:rPr lang="ru-RU" dirty="0" err="1" smtClean="0"/>
              <a:t>Самоделкина</a:t>
            </a:r>
            <a:r>
              <a:rPr lang="ru-RU" dirty="0" smtClean="0"/>
              <a:t>» </a:t>
            </a:r>
            <a:r>
              <a:rPr lang="ru-RU" dirty="0"/>
              <a:t>по следующим темам:</a:t>
            </a:r>
          </a:p>
          <a:p>
            <a:pPr>
              <a:buFont typeface="Times New Roman" pitchFamily="16" charset="0"/>
              <a:buChar char="•"/>
              <a:defRPr/>
            </a:pPr>
            <a:r>
              <a:rPr lang="ru-RU" dirty="0"/>
              <a:t>- « Путешествие в морское царство </a:t>
            </a:r>
            <a:r>
              <a:rPr lang="ru-RU" dirty="0" smtClean="0"/>
              <a:t>,«» </a:t>
            </a:r>
            <a:r>
              <a:rPr lang="ru-RU" dirty="0"/>
              <a:t>Королевство спелых плодов»; </a:t>
            </a:r>
            <a:r>
              <a:rPr lang="ru-RU" dirty="0" smtClean="0"/>
              <a:t>изготовление  </a:t>
            </a:r>
            <a:r>
              <a:rPr lang="ru-RU" dirty="0"/>
              <a:t>из </a:t>
            </a:r>
            <a:r>
              <a:rPr lang="ru-RU" dirty="0" smtClean="0"/>
              <a:t>перьев « Сова», </a:t>
            </a:r>
            <a:r>
              <a:rPr lang="ru-RU" dirty="0"/>
              <a:t>игрушек в технике </a:t>
            </a:r>
            <a:r>
              <a:rPr lang="ru-RU" dirty="0" err="1"/>
              <a:t>фелтинг</a:t>
            </a:r>
            <a:r>
              <a:rPr lang="ru-RU" dirty="0"/>
              <a:t>, тряпичных </a:t>
            </a:r>
            <a:r>
              <a:rPr lang="ru-RU" dirty="0" smtClean="0"/>
              <a:t>кукол-</a:t>
            </a:r>
            <a:r>
              <a:rPr lang="ru-RU" dirty="0" err="1" smtClean="0"/>
              <a:t>маслиниц</a:t>
            </a:r>
            <a:r>
              <a:rPr lang="ru-RU" dirty="0" smtClean="0"/>
              <a:t>, изготовление  моделей техники из пенопласта и деревянного конструктора». </a:t>
            </a:r>
            <a:endParaRPr lang="ru-RU" dirty="0"/>
          </a:p>
          <a:p>
            <a:pPr>
              <a:buFont typeface="Times New Roman" pitchFamily="16" charset="0"/>
              <a:buChar char="•"/>
              <a:defRPr/>
            </a:pPr>
            <a:r>
              <a:rPr lang="ru-RU" dirty="0"/>
              <a:t>Данные методические разработки , основанные на глубоком знании особенностей младшего школьного возраста, широком использовании игровых методов и приемов, помогут молодым начинающим  педагогам достичь максимальных успехов в формировании у детей декоративно-прикладных умений и навыков, развитии творческих способностей.</a:t>
            </a:r>
          </a:p>
        </p:txBody>
      </p:sp>
    </p:spTree>
    <p:extLst>
      <p:ext uri="{BB962C8B-B14F-4D97-AF65-F5344CB8AC3E}">
        <p14:creationId xmlns:p14="http://schemas.microsoft.com/office/powerpoint/2010/main" val="8626895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3456384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48680"/>
            <a:ext cx="3672408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4492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Ирина\Desktop\Белокосова  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42" y="1268760"/>
            <a:ext cx="3800426" cy="497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5" name="Picture 3" descr="C:\Users\Ирина\Desktop\рецензия 2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68760"/>
            <a:ext cx="4136302" cy="496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332656"/>
            <a:ext cx="7626424" cy="72008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Рецензии на программы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2482237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Ирина\Desktop\Белокосова  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42" y="1268760"/>
            <a:ext cx="3800426" cy="497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5" name="Picture 3" descr="C:\Users\Ирина\Desktop\рецензия 2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68760"/>
            <a:ext cx="4136302" cy="496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332656"/>
            <a:ext cx="7626424" cy="720080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Рецензии на программы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1199223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7560840" cy="1872208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7. Выступления на научно-практических конференциях, семинарах, методических объединениях; проведение мастер-классов, мероприятий</a:t>
            </a:r>
            <a:endParaRPr lang="ru-RU" sz="28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2284749"/>
              </p:ext>
            </p:extLst>
          </p:nvPr>
        </p:nvGraphicFramePr>
        <p:xfrm>
          <a:off x="323528" y="2348879"/>
          <a:ext cx="8496946" cy="41148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880781"/>
                <a:gridCol w="2863635"/>
                <a:gridCol w="2808312"/>
                <a:gridCol w="1944218"/>
              </a:tblGrid>
              <a:tr h="154816">
                <a:tc>
                  <a:txBody>
                    <a:bodyPr/>
                    <a:lstStyle/>
                    <a:p>
                      <a:r>
                        <a:rPr lang="ru-RU" dirty="0" smtClean="0"/>
                        <a:t>Дата 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Место проведения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Тема  мероприятия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Результат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2016 год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Ростелеком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Проведение мероприятия « День семьи»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Благодарственное письмо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2016 год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Торговый комплекс</a:t>
                      </a:r>
                      <a:r>
                        <a:rPr lang="ru-RU" baseline="0" dirty="0" smtClean="0"/>
                        <a:t> Макс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Проведение мастер-класса « Цветы из </a:t>
                      </a:r>
                      <a:r>
                        <a:rPr lang="ru-RU" dirty="0" err="1" smtClean="0"/>
                        <a:t>фоамирана</a:t>
                      </a:r>
                      <a:r>
                        <a:rPr lang="ru-RU" dirty="0" smtClean="0"/>
                        <a:t>»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Благодарственное письмо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b="0" dirty="0" smtClean="0"/>
                        <a:t>2016 год</a:t>
                      </a:r>
                      <a:endParaRPr lang="ru-RU" b="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/>
                        <a:t>МАУК « Городские парки»</a:t>
                      </a:r>
                      <a:endParaRPr lang="ru-RU" b="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/>
                        <a:t>Участие в конкурсе </a:t>
                      </a:r>
                      <a:r>
                        <a:rPr lang="ru-RU" b="0" baseline="0" dirty="0" smtClean="0"/>
                        <a:t> « Боярыня Масленица»</a:t>
                      </a:r>
                      <a:endParaRPr lang="ru-RU" b="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/>
                        <a:t>Благодарность</a:t>
                      </a:r>
                      <a:endParaRPr lang="ru-RU" b="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2016 год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МАУК « Городские парки»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Участие в конкурсе скворечников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Благодарность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142424">
                <a:tc>
                  <a:txBody>
                    <a:bodyPr/>
                    <a:lstStyle/>
                    <a:p>
                      <a:r>
                        <a:rPr lang="ru-RU" dirty="0" smtClean="0"/>
                        <a:t>2016 год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ООО « </a:t>
                      </a:r>
                      <a:r>
                        <a:rPr lang="ru-RU" dirty="0" err="1" smtClean="0"/>
                        <a:t>Мордов</a:t>
                      </a:r>
                      <a:r>
                        <a:rPr lang="ru-RU" dirty="0" smtClean="0"/>
                        <a:t>-Экспоцентр»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Организация и проведение  мастер-класса для воспитанников детских домов РМ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Диплом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99274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1467110"/>
              </p:ext>
            </p:extLst>
          </p:nvPr>
        </p:nvGraphicFramePr>
        <p:xfrm>
          <a:off x="251520" y="526548"/>
          <a:ext cx="8640960" cy="630936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895709"/>
                <a:gridCol w="2560674"/>
                <a:gridCol w="3240360"/>
                <a:gridCol w="1944217"/>
              </a:tblGrid>
              <a:tr h="370840">
                <a:tc>
                  <a:txBody>
                    <a:bodyPr/>
                    <a:lstStyle/>
                    <a:p>
                      <a:r>
                        <a:rPr lang="ru-RU" b="0" dirty="0" smtClean="0"/>
                        <a:t>2016 год</a:t>
                      </a:r>
                      <a:endParaRPr lang="ru-RU" b="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/>
                        <a:t>МРО ВДПО</a:t>
                      </a:r>
                      <a:endParaRPr lang="ru-RU" b="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/>
                        <a:t>Подготовка</a:t>
                      </a:r>
                      <a:r>
                        <a:rPr lang="ru-RU" b="0" baseline="0" dirty="0" smtClean="0"/>
                        <a:t> призера республиканского конкурса по пожарной безопасности</a:t>
                      </a:r>
                      <a:endParaRPr lang="ru-RU" b="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/>
                        <a:t>Грамота</a:t>
                      </a:r>
                      <a:endParaRPr lang="ru-RU" b="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2016 год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Всероссийский творческий конкурс « Покори</a:t>
                      </a:r>
                      <a:r>
                        <a:rPr lang="ru-RU" baseline="0" dirty="0" smtClean="0"/>
                        <a:t> Олимп</a:t>
                      </a:r>
                      <a:r>
                        <a:rPr lang="ru-RU" dirty="0" smtClean="0"/>
                        <a:t>»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Участие в творческом конкурсе « Мир моих увлечений»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Диплом 1 степени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b="0" dirty="0" smtClean="0"/>
                        <a:t>2017 год</a:t>
                      </a:r>
                      <a:endParaRPr lang="ru-RU" b="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Ичалковское</a:t>
                      </a:r>
                      <a:r>
                        <a:rPr lang="ru-RU" baseline="0" dirty="0" smtClean="0"/>
                        <a:t>  художественное училище 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/>
                        <a:t>Участие в </a:t>
                      </a:r>
                      <a:r>
                        <a:rPr lang="en-US" b="0" dirty="0" smtClean="0"/>
                        <a:t>VI</a:t>
                      </a:r>
                      <a:r>
                        <a:rPr lang="ru-RU" b="0" baseline="0" dirty="0" smtClean="0"/>
                        <a:t> Межрегиональном фестивале декоративно-прикладного творчества « </a:t>
                      </a:r>
                      <a:r>
                        <a:rPr lang="ru-RU" b="0" baseline="0" dirty="0" err="1" smtClean="0"/>
                        <a:t>Параскева-Рукадельница</a:t>
                      </a:r>
                      <a:r>
                        <a:rPr lang="ru-RU" b="0" baseline="0" dirty="0" smtClean="0"/>
                        <a:t>»</a:t>
                      </a:r>
                      <a:endParaRPr lang="ru-RU" b="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/>
                        <a:t>Благодарственное</a:t>
                      </a:r>
                      <a:r>
                        <a:rPr lang="ru-RU" b="0" baseline="0" dirty="0" smtClean="0"/>
                        <a:t> письмо</a:t>
                      </a:r>
                      <a:endParaRPr lang="ru-RU" b="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2017 год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ТРЦ « Рио» ( город Саранск)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Проведение АРТ-вечеринки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Благодарность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2017 год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МРИО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Проведение республиканского  мастер-класса</a:t>
                      </a:r>
                      <a:r>
                        <a:rPr lang="ru-RU" baseline="0" dirty="0" smtClean="0"/>
                        <a:t>  для учителей технологии РМ « Анималистический жанр в технике шерстяная акварель»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Сертификат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2018 год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VI</a:t>
                      </a:r>
                      <a:r>
                        <a:rPr lang="ru-RU" dirty="0" smtClean="0"/>
                        <a:t> Всероссийский фестиваль « Шар-папье» г. Тула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Участие</a:t>
                      </a:r>
                      <a:r>
                        <a:rPr lang="ru-RU" baseline="0" dirty="0" smtClean="0"/>
                        <a:t> в </a:t>
                      </a:r>
                      <a:r>
                        <a:rPr lang="en-US" dirty="0" smtClean="0"/>
                        <a:t>VI</a:t>
                      </a:r>
                      <a:r>
                        <a:rPr lang="ru-RU" dirty="0" smtClean="0"/>
                        <a:t> Всероссийском фестивале « Шар-папье»</a:t>
                      </a:r>
                    </a:p>
                    <a:p>
                      <a:endParaRPr lang="ru-R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Диплом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01827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4409475"/>
              </p:ext>
            </p:extLst>
          </p:nvPr>
        </p:nvGraphicFramePr>
        <p:xfrm>
          <a:off x="323528" y="349317"/>
          <a:ext cx="8640961" cy="649224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895710"/>
                <a:gridCol w="2560674"/>
                <a:gridCol w="3744416"/>
                <a:gridCol w="1440161"/>
              </a:tblGrid>
              <a:tr h="370840">
                <a:tc>
                  <a:txBody>
                    <a:bodyPr/>
                    <a:lstStyle/>
                    <a:p>
                      <a:r>
                        <a:rPr lang="ru-RU" b="0" dirty="0" smtClean="0"/>
                        <a:t>2017 год</a:t>
                      </a:r>
                      <a:endParaRPr lang="ru-RU" b="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/>
                        <a:t>Средняя образовательная школа города Саранска №24</a:t>
                      </a:r>
                      <a:endParaRPr lang="ru-RU" b="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/>
                        <a:t>Проведение мастер-класса по валянию из шерсти « Кролик»</a:t>
                      </a:r>
                      <a:endParaRPr lang="ru-RU" b="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/>
                        <a:t>Грамота</a:t>
                      </a:r>
                      <a:endParaRPr lang="ru-RU" b="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b="0" dirty="0" smtClean="0"/>
                        <a:t>2017 год</a:t>
                      </a:r>
                      <a:endParaRPr lang="ru-RU" b="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/>
                        <a:t>МУДО</a:t>
                      </a:r>
                      <a:r>
                        <a:rPr lang="ru-RU" b="0" baseline="0" dirty="0" smtClean="0"/>
                        <a:t> « Центр детского творчества №2»</a:t>
                      </a:r>
                      <a:endParaRPr lang="ru-RU" b="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/>
                        <a:t>Участие в конкурсе поздравительных открыток « Мои года-мое богатство»</a:t>
                      </a:r>
                      <a:endParaRPr lang="ru-RU" b="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/>
                        <a:t>Грамота</a:t>
                      </a:r>
                    </a:p>
                    <a:p>
                      <a:r>
                        <a:rPr lang="ru-RU" b="0" dirty="0" smtClean="0"/>
                        <a:t> 1 место</a:t>
                      </a:r>
                      <a:endParaRPr lang="ru-RU" b="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b="0" dirty="0" smtClean="0"/>
                        <a:t>2017</a:t>
                      </a:r>
                      <a:r>
                        <a:rPr lang="ru-RU" b="0" baseline="0" dirty="0" smtClean="0"/>
                        <a:t> год</a:t>
                      </a:r>
                      <a:endParaRPr lang="ru-RU" b="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 smtClean="0"/>
                        <a:t>МУДО</a:t>
                      </a:r>
                      <a:r>
                        <a:rPr lang="ru-RU" b="0" baseline="0" dirty="0" smtClean="0"/>
                        <a:t> « Центр детского творчества №2»</a:t>
                      </a:r>
                      <a:endParaRPr lang="ru-RU" b="0" dirty="0" smtClean="0"/>
                    </a:p>
                    <a:p>
                      <a:endParaRPr lang="ru-RU" b="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/>
                        <a:t>Организация и участие в мероприятии « Наука-</a:t>
                      </a:r>
                      <a:r>
                        <a:rPr lang="ru-RU" b="0" baseline="0" dirty="0" smtClean="0"/>
                        <a:t> интересная штука»</a:t>
                      </a:r>
                      <a:endParaRPr lang="ru-RU" b="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/>
                        <a:t>Грамота за участие</a:t>
                      </a:r>
                      <a:endParaRPr lang="ru-RU" b="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b="0" dirty="0" smtClean="0"/>
                        <a:t>2017 год</a:t>
                      </a:r>
                      <a:endParaRPr lang="ru-RU" b="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 smtClean="0"/>
                        <a:t>МУДО</a:t>
                      </a:r>
                      <a:r>
                        <a:rPr lang="ru-RU" b="0" baseline="0" dirty="0" smtClean="0"/>
                        <a:t> « Центр детского творчества №2»</a:t>
                      </a:r>
                      <a:endParaRPr lang="ru-RU" b="0" dirty="0" smtClean="0"/>
                    </a:p>
                    <a:p>
                      <a:endParaRPr lang="ru-RU" b="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/>
                        <a:t>Участие</a:t>
                      </a:r>
                      <a:r>
                        <a:rPr lang="ru-RU" b="0" baseline="0" dirty="0" smtClean="0"/>
                        <a:t> в спортивно-оздоровительной программе « Олимпийский серпантин»</a:t>
                      </a:r>
                    </a:p>
                    <a:p>
                      <a:r>
                        <a:rPr lang="ru-RU" b="0" baseline="0" dirty="0" smtClean="0"/>
                        <a:t>Участие в спортивно-оздоровительной игре « Веселые старты»</a:t>
                      </a:r>
                      <a:endParaRPr lang="ru-RU" b="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/>
                        <a:t>Грамота за участие</a:t>
                      </a:r>
                    </a:p>
                    <a:p>
                      <a:endParaRPr lang="ru-RU" b="0" dirty="0" smtClean="0"/>
                    </a:p>
                    <a:p>
                      <a:r>
                        <a:rPr lang="ru-RU" b="0" dirty="0" smtClean="0"/>
                        <a:t>Диплом 1 место</a:t>
                      </a:r>
                      <a:endParaRPr lang="ru-RU" b="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2018 год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МРИО Республиканский образовательный форум 2018 « Образование для всех»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Выступление с докладом на тему: « Современные подходы в организации </a:t>
                      </a:r>
                      <a:r>
                        <a:rPr lang="ru-RU" dirty="0" err="1" smtClean="0"/>
                        <a:t>воспитательно</a:t>
                      </a:r>
                      <a:r>
                        <a:rPr lang="ru-RU" dirty="0" smtClean="0"/>
                        <a:t>- образовательного процесса в кружках декоративно-прикладного</a:t>
                      </a:r>
                      <a:r>
                        <a:rPr lang="ru-RU" baseline="0" dirty="0" smtClean="0"/>
                        <a:t> творчества»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Сертификат участника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29739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0134681"/>
              </p:ext>
            </p:extLst>
          </p:nvPr>
        </p:nvGraphicFramePr>
        <p:xfrm>
          <a:off x="323528" y="692696"/>
          <a:ext cx="8640961" cy="585216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648072"/>
                <a:gridCol w="2808312"/>
                <a:gridCol w="4032448"/>
                <a:gridCol w="1152129"/>
              </a:tblGrid>
              <a:tr h="370840">
                <a:tc>
                  <a:txBody>
                    <a:bodyPr/>
                    <a:lstStyle/>
                    <a:p>
                      <a:r>
                        <a:rPr lang="ru-RU" b="0" dirty="0" smtClean="0"/>
                        <a:t>2015</a:t>
                      </a:r>
                    </a:p>
                    <a:p>
                      <a:r>
                        <a:rPr lang="ru-RU" b="0" dirty="0" smtClean="0"/>
                        <a:t>год</a:t>
                      </a:r>
                      <a:endParaRPr lang="ru-RU" b="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/>
                        <a:t>МУДО</a:t>
                      </a:r>
                      <a:r>
                        <a:rPr lang="ru-RU" b="0" baseline="0" dirty="0" smtClean="0"/>
                        <a:t> « Центр детского творчества №2»</a:t>
                      </a:r>
                      <a:endParaRPr lang="ru-RU" b="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/>
                        <a:t>Выступление с докладом на тему: « Современные подходы в организации воспитательного- образовательного процесса в кружках декоративно-прикладного творчества»</a:t>
                      </a:r>
                      <a:endParaRPr lang="ru-RU" b="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/>
                        <a:t>Справка</a:t>
                      </a:r>
                      <a:endParaRPr lang="ru-RU" b="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b="0" dirty="0" smtClean="0"/>
                        <a:t>2016 год</a:t>
                      </a:r>
                      <a:endParaRPr lang="ru-RU" b="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 smtClean="0"/>
                        <a:t>МУДО</a:t>
                      </a:r>
                      <a:r>
                        <a:rPr lang="ru-RU" b="0" baseline="0" dirty="0" smtClean="0"/>
                        <a:t> « Центр детского творчества №2»</a:t>
                      </a:r>
                      <a:endParaRPr lang="ru-RU" b="0" dirty="0" smtClean="0"/>
                    </a:p>
                    <a:p>
                      <a:endParaRPr lang="ru-RU" b="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/>
                        <a:t>Выступление с докладом на тему: « Повышение квалификации педагога дополнительного образования художественно-прикладной направленности»</a:t>
                      </a:r>
                      <a:endParaRPr lang="ru-RU" b="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/>
                        <a:t>Справка</a:t>
                      </a:r>
                      <a:endParaRPr lang="ru-RU" b="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b="0" dirty="0" smtClean="0"/>
                        <a:t>2017 год</a:t>
                      </a:r>
                      <a:endParaRPr lang="ru-RU" b="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 smtClean="0"/>
                        <a:t>МУДО</a:t>
                      </a:r>
                      <a:r>
                        <a:rPr lang="ru-RU" b="0" baseline="0" dirty="0" smtClean="0"/>
                        <a:t> « Центр детского творчества №2»</a:t>
                      </a:r>
                      <a:endParaRPr lang="ru-RU" b="0" dirty="0" smtClean="0"/>
                    </a:p>
                    <a:p>
                      <a:endParaRPr lang="ru-RU" b="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/>
                        <a:t>Выступление с докладом на тему: « Влияние личностных качеств педагога дополнительного образования художественно-прикладной направленности»</a:t>
                      </a:r>
                      <a:endParaRPr lang="ru-RU" b="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/>
                        <a:t>Справка</a:t>
                      </a:r>
                      <a:endParaRPr lang="ru-RU" b="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b="0" dirty="0" smtClean="0"/>
                        <a:t>2018 год</a:t>
                      </a:r>
                      <a:endParaRPr lang="ru-RU" b="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 smtClean="0"/>
                        <a:t>МУДО</a:t>
                      </a:r>
                      <a:r>
                        <a:rPr lang="ru-RU" b="0" baseline="0" dirty="0" smtClean="0"/>
                        <a:t> « Центр детского творчества №2»</a:t>
                      </a:r>
                      <a:endParaRPr lang="ru-RU" b="0" dirty="0" smtClean="0"/>
                    </a:p>
                    <a:p>
                      <a:endParaRPr lang="ru-RU" b="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 smtClean="0"/>
                        <a:t>Выступление с докладом на тему : « Кружок « Мастерская </a:t>
                      </a:r>
                      <a:r>
                        <a:rPr lang="ru-RU" b="0" dirty="0" err="1" smtClean="0"/>
                        <a:t>Самоделкина</a:t>
                      </a:r>
                      <a:r>
                        <a:rPr lang="ru-RU" b="0" dirty="0" smtClean="0"/>
                        <a:t>» как средство развития технического творчества обучающихся»</a:t>
                      </a:r>
                    </a:p>
                    <a:p>
                      <a:endParaRPr lang="ru-RU" b="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/>
                        <a:t>Справка</a:t>
                      </a:r>
                      <a:endParaRPr lang="ru-RU" b="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08758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Ирина\Desktop\справка о докладах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502110"/>
            <a:ext cx="2304256" cy="3138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842" y="502109"/>
            <a:ext cx="1743474" cy="1751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1" name="Picture 3" descr="G:\разные ф\20160329_1523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842" y="2492896"/>
            <a:ext cx="1717190" cy="170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 descr="G:\разные ф\20150613_1159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02110"/>
            <a:ext cx="1883701" cy="175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3" name="Picture 5" descr="G:\фото мои\фото детей и мои астрономия наука\DSC_051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832" y="2492896"/>
            <a:ext cx="1901522" cy="170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4" name="Picture 6" descr="G:\фото мои\фото детей и мои астрономия наука\DSC_122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303" y="4439343"/>
            <a:ext cx="1854051" cy="128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5" name="Picture 7" descr="G:\разные ф\20160329_14433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263" y="4439343"/>
            <a:ext cx="1783053" cy="1337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6" name="Picture 8" descr="C:\Users\Ирина\Desktop\справка об мастер класе в мрио.jpe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65" y="3525649"/>
            <a:ext cx="2261200" cy="3110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44253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782986"/>
            <a:ext cx="2152288" cy="2442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71" y="3993712"/>
            <a:ext cx="2578108" cy="2221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594109"/>
            <a:ext cx="2434351" cy="299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005063"/>
            <a:ext cx="2654925" cy="2220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4" descr="C:\Users\Ирина\Desktop\скан грамоты моей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254" y="594109"/>
            <a:ext cx="2261258" cy="2988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Ирина\Desktop\грамота2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523" y="594111"/>
            <a:ext cx="2172556" cy="298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102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8" name="Picture 6" descr="C:\Users\Ирина\Desktop\мой диплом\Белокосова\Белокосова награждения благодарности грамоты сканы0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7" y="3717033"/>
            <a:ext cx="2160240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9" name="Picture 7" descr="C:\Users\Ирина\Desktop\мой диплом\Белокосова\Белокосова награждения благодарности грамоты сканы00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620689"/>
            <a:ext cx="2063467" cy="2558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10" descr="C:\Users\Ирина\Desktop\мой диплом\Белокосова\Белокосова награждения благодарности грамоты сканы00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717033"/>
            <a:ext cx="3348837" cy="244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3" name="Picture 11" descr="C:\Users\Ирина\Desktop\мой диплом\Белокосова\Белокосова награждения благодарности грамоты сканы004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3717033"/>
            <a:ext cx="1945774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6" name="Picture 14" descr="C:\Users\Ирина\Desktop\грамота общая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7" y="620687"/>
            <a:ext cx="2016224" cy="255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1087425"/>
              </p:ext>
            </p:extLst>
          </p:nvPr>
        </p:nvGraphicFramePr>
        <p:xfrm>
          <a:off x="971600" y="620689"/>
          <a:ext cx="2117559" cy="25792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88" name="Acrobat Document" r:id="rId8" imgW="5667139" imgH="8019997" progId="AcroExch.Document.7">
                  <p:embed/>
                </p:oleObj>
              </mc:Choice>
              <mc:Fallback>
                <p:oleObj name="Acrobat Document" r:id="rId8" imgW="5667139" imgH="8019997" progId="AcroExch.Document.7">
                  <p:embed/>
                  <p:pic>
                    <p:nvPicPr>
                      <p:cNvPr id="0" name="Объект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600" y="620689"/>
                        <a:ext cx="2117559" cy="25792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608007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Ирина\Desktop\грамота3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557630"/>
            <a:ext cx="2016224" cy="3159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Ирина\Desktop\грамота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565092"/>
            <a:ext cx="2263183" cy="3159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C:\Users\Ирина\Desktop\грамота 2016 моя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1" y="565092"/>
            <a:ext cx="2304256" cy="3159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C:\Users\Ирина\Desktop\грамота 2016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718" y="3861048"/>
            <a:ext cx="2193370" cy="2759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1" name="Picture 7" descr="C:\Users\Ирина\Desktop\рио грамота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689" y="548680"/>
            <a:ext cx="1868322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0" name="Picture 2" descr="C:\Users\Ирина\Desktop\Белокосова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861047"/>
            <a:ext cx="2179135" cy="2759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1" name="Picture 3" descr="C:\Users\Ирина\Documents\Scanned Documents\Рисунок (25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861987"/>
            <a:ext cx="2396802" cy="2758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62255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63223"/>
            <a:ext cx="7626424" cy="1656540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8. Общественно-педагогическая активность педагога: участие в экспертных комиссиях, в жюри конкурсов, депутатская деятельность и т.д.</a:t>
            </a:r>
            <a:endParaRPr lang="ru-RU" sz="28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7182437" y="2003025"/>
            <a:ext cx="1943370" cy="3137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 descr="C:\Users\Ирина\Desktop\мой диплом\Белокосова\Белокосова награждения благодарности грамоты сканы00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232" y="2003026"/>
            <a:ext cx="2146689" cy="31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Ирина\Desktop\портфолио документы 2019\партийный билет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5164285"/>
            <a:ext cx="2345749" cy="171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39" y="1979153"/>
            <a:ext cx="2127464" cy="3185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2" name="Picture 2" descr="C:\Users\Ирина\Documents\Scanned Documents\Рисунок (28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927" y="2003026"/>
            <a:ext cx="2193733" cy="313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3127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116632"/>
            <a:ext cx="5472607" cy="576064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i="1" dirty="0" smtClean="0">
                <a:solidFill>
                  <a:srgbClr val="5ECCF3">
                    <a:lumMod val="50000"/>
                  </a:srgbClr>
                </a:solidFill>
                <a:effectLst/>
                <a:latin typeface="Times New Roman"/>
                <a:cs typeface="Times New Roman" pitchFamily="18" charset="0"/>
              </a:rPr>
              <a:t>Информационная карта программы</a:t>
            </a:r>
            <a:endParaRPr lang="ru-RU" sz="2000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+mn-lt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5903173"/>
              </p:ext>
            </p:extLst>
          </p:nvPr>
        </p:nvGraphicFramePr>
        <p:xfrm>
          <a:off x="539552" y="908720"/>
          <a:ext cx="8208912" cy="5763066"/>
        </p:xfrm>
        <a:graphic>
          <a:graphicData uri="http://schemas.openxmlformats.org/drawingml/2006/table">
            <a:tbl>
              <a:tblPr firstRow="1" bandRow="1"/>
              <a:tblGrid>
                <a:gridCol w="615668"/>
                <a:gridCol w="2723867"/>
                <a:gridCol w="4869377"/>
              </a:tblGrid>
              <a:tr h="11161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dirty="0" smtClean="0"/>
                        <a:t>1.</a:t>
                      </a:r>
                      <a:endParaRPr lang="ru-RU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dirty="0" smtClean="0"/>
                        <a:t>Название образовательной программы</a:t>
                      </a:r>
                      <a:endParaRPr lang="ru-RU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endParaRPr lang="ru-RU" dirty="0" smtClean="0"/>
                    </a:p>
                    <a:p>
                      <a:pPr algn="l"/>
                      <a:r>
                        <a:rPr lang="ru-RU" dirty="0" smtClean="0"/>
                        <a:t>Дополнительная общеобразовательная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программа « Умелые Ручки»</a:t>
                      </a:r>
                    </a:p>
                    <a:p>
                      <a:pPr algn="l"/>
                      <a:r>
                        <a:rPr lang="ru-RU" dirty="0" smtClean="0"/>
                        <a:t>         </a:t>
                      </a:r>
                      <a:r>
                        <a:rPr lang="ru-RU" baseline="0" dirty="0" smtClean="0"/>
                        <a:t>          </a:t>
                      </a:r>
                      <a:r>
                        <a:rPr lang="ru-RU" dirty="0" smtClean="0"/>
                        <a:t> 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965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dirty="0" smtClean="0"/>
                        <a:t>2.</a:t>
                      </a:r>
                      <a:endParaRPr lang="ru-RU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dirty="0" smtClean="0"/>
                        <a:t>Автор программы</a:t>
                      </a:r>
                      <a:endParaRPr lang="ru-RU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dirty="0" smtClean="0"/>
                        <a:t>Педагог дополнительного образования </a:t>
                      </a:r>
                    </a:p>
                    <a:p>
                      <a:r>
                        <a:rPr lang="ru-RU" dirty="0" err="1" smtClean="0"/>
                        <a:t>Белокосова</a:t>
                      </a:r>
                      <a:r>
                        <a:rPr lang="ru-RU" baseline="0" dirty="0" smtClean="0"/>
                        <a:t> Ирина Васильевна</a:t>
                      </a:r>
                      <a:endParaRPr lang="ru-RU" dirty="0" smtClean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965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dirty="0" smtClean="0"/>
                        <a:t>3.</a:t>
                      </a:r>
                      <a:endParaRPr lang="ru-RU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dirty="0" smtClean="0"/>
                        <a:t>Педагог реализующий программу</a:t>
                      </a:r>
                      <a:endParaRPr lang="ru-RU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dirty="0" smtClean="0"/>
                        <a:t>Педагог дополнительного образования</a:t>
                      </a:r>
                      <a:r>
                        <a:rPr lang="ru-RU" baseline="0" dirty="0" smtClean="0"/>
                        <a:t> </a:t>
                      </a:r>
                    </a:p>
                    <a:p>
                      <a:r>
                        <a:rPr lang="ru-RU" baseline="0" dirty="0" err="1" smtClean="0"/>
                        <a:t>Белокосова</a:t>
                      </a:r>
                      <a:r>
                        <a:rPr lang="ru-RU" baseline="0" dirty="0" smtClean="0"/>
                        <a:t> Ирина Васильевна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5234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dirty="0" smtClean="0"/>
                        <a:t>4.</a:t>
                      </a:r>
                      <a:endParaRPr lang="ru-RU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dirty="0" smtClean="0"/>
                        <a:t>Дата утверждения</a:t>
                      </a:r>
                      <a:endParaRPr lang="ru-RU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dirty="0" smtClean="0"/>
                        <a:t>2017 г.</a:t>
                      </a:r>
                      <a:endParaRPr lang="ru-RU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965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dirty="0" smtClean="0"/>
                        <a:t>5.</a:t>
                      </a:r>
                      <a:endParaRPr lang="ru-RU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dirty="0" smtClean="0"/>
                        <a:t>Рецензенты</a:t>
                      </a:r>
                      <a:endParaRPr lang="ru-RU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dirty="0" smtClean="0"/>
                        <a:t>Заместитель</a:t>
                      </a:r>
                      <a:r>
                        <a:rPr lang="ru-RU" baseline="0" dirty="0" smtClean="0"/>
                        <a:t> директора по УВР МУ ДО</a:t>
                      </a:r>
                    </a:p>
                    <a:p>
                      <a:r>
                        <a:rPr lang="ru-RU" baseline="0" dirty="0" smtClean="0"/>
                        <a:t> «ЦДТ № 2» Ярославская Елена Борисовна</a:t>
                      </a:r>
                    </a:p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5234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dirty="0" smtClean="0"/>
                        <a:t>6.</a:t>
                      </a:r>
                      <a:endParaRPr lang="ru-RU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dirty="0" smtClean="0"/>
                        <a:t>Вид программы</a:t>
                      </a:r>
                      <a:endParaRPr lang="ru-RU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dirty="0" smtClean="0"/>
                        <a:t>Образовательная</a:t>
                      </a:r>
                      <a:endParaRPr lang="ru-RU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965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dirty="0" smtClean="0"/>
                        <a:t>7.</a:t>
                      </a:r>
                      <a:endParaRPr lang="ru-RU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dirty="0" smtClean="0"/>
                        <a:t>Направление деятельности</a:t>
                      </a:r>
                      <a:endParaRPr lang="ru-RU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dirty="0" smtClean="0"/>
                        <a:t>Художественно-эстетическое</a:t>
                      </a:r>
                      <a:endParaRPr lang="ru-RU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5234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dirty="0" smtClean="0"/>
                        <a:t>8.</a:t>
                      </a:r>
                      <a:endParaRPr lang="ru-RU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dirty="0" smtClean="0"/>
                        <a:t>Срок реализации</a:t>
                      </a:r>
                      <a:endParaRPr lang="ru-RU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dirty="0" smtClean="0"/>
                        <a:t>2 года</a:t>
                      </a:r>
                      <a:endParaRPr lang="ru-RU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451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332656"/>
            <a:ext cx="7626424" cy="792088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9. Позитивные результаты работы с детьми</a:t>
            </a:r>
            <a:endParaRPr lang="ru-RU" sz="2800" dirty="0"/>
          </a:p>
        </p:txBody>
      </p:sp>
      <p:pic>
        <p:nvPicPr>
          <p:cNvPr id="38914" name="Picture 2" descr="C:\Users\Ирина\Desktop\позитив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3860421" cy="530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5" name="Picture 3" descr="C:\Users\Ирина\Desktop\позитив2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68760"/>
            <a:ext cx="3699377" cy="530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74250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Ирина\Desktop\позитив3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548680"/>
            <a:ext cx="4744352" cy="614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857973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:\Users\1\Desktop\сертификат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64704"/>
            <a:ext cx="2403617" cy="414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C:\Users\1\Desktop\сертификат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769431"/>
            <a:ext cx="2215133" cy="4142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C:\Users\1\Desktop\сертификат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764704"/>
            <a:ext cx="2056726" cy="414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:\Users\1\Desktop\кондорский грамота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764703"/>
            <a:ext cx="1778193" cy="414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09762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2" descr="C:\Users\1\Desktop\20160625_1109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476672"/>
            <a:ext cx="2071688" cy="2309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3" descr="C:\Users\1\Desktop\20160625_1041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027" y="476672"/>
            <a:ext cx="1714500" cy="2309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Picture 4" descr="C:\Users\1\Desktop\20160625_1114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76672"/>
            <a:ext cx="1857375" cy="2309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9" name="Picture 5" descr="C:\Users\1\Desktop\20160626_10243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3107531"/>
            <a:ext cx="1928812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0" name="Picture 6" descr="C:\Users\1\Desktop\20160625_1121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76672"/>
            <a:ext cx="1910557" cy="2309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1" name="Picture 8" descr="C:\Users\1\Desktop\20150227_14155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143250"/>
            <a:ext cx="1910557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2" name="Picture 9" descr="C:\Users\1\Desktop\20160515_13092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214686"/>
            <a:ext cx="1857375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3" name="Picture 10" descr="C:\Users\1\Desktop\20150329_144917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027" y="3143250"/>
            <a:ext cx="171450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53033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404664"/>
            <a:ext cx="7554416" cy="1152128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10. Участие педагога в профессиональных конкурсах</a:t>
            </a:r>
            <a:endParaRPr lang="ru-RU" sz="28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2103743"/>
              </p:ext>
            </p:extLst>
          </p:nvPr>
        </p:nvGraphicFramePr>
        <p:xfrm>
          <a:off x="179511" y="1556792"/>
          <a:ext cx="8647028" cy="4114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91596"/>
                <a:gridCol w="2652821"/>
                <a:gridCol w="3035811"/>
                <a:gridCol w="18668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Дата</a:t>
                      </a:r>
                      <a:endParaRPr lang="ru-RU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Место</a:t>
                      </a:r>
                      <a:r>
                        <a:rPr lang="ru-RU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проведения</a:t>
                      </a:r>
                      <a:endParaRPr lang="ru-RU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Название конкурса</a:t>
                      </a:r>
                    </a:p>
                    <a:p>
                      <a:endParaRPr lang="ru-RU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Результат</a:t>
                      </a:r>
                      <a:endParaRPr lang="ru-RU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2016 год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Всероссийский</a:t>
                      </a:r>
                      <a:r>
                        <a:rPr lang="ru-RU" baseline="0" dirty="0" smtClean="0"/>
                        <a:t> конкурс « </a:t>
                      </a:r>
                      <a:r>
                        <a:rPr lang="ru-RU" baseline="0" dirty="0" err="1" smtClean="0"/>
                        <a:t>Умната</a:t>
                      </a:r>
                      <a:r>
                        <a:rPr lang="ru-RU" baseline="0" dirty="0" smtClean="0"/>
                        <a:t>»</a:t>
                      </a:r>
                      <a:r>
                        <a:rPr lang="ru-RU" dirty="0" smtClean="0"/>
                        <a:t> 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Блиц-олимпиада: « Мотивация-основное условие успешного обучения»,</a:t>
                      </a:r>
                    </a:p>
                    <a:p>
                      <a:r>
                        <a:rPr lang="ru-RU" dirty="0" smtClean="0"/>
                        <a:t>Блиц-</a:t>
                      </a:r>
                      <a:r>
                        <a:rPr lang="ru-RU" dirty="0" err="1" smtClean="0"/>
                        <a:t>олиппиада</a:t>
                      </a:r>
                      <a:r>
                        <a:rPr lang="ru-RU" dirty="0" smtClean="0"/>
                        <a:t>: « Технология использования интернета в учебно-воспитательном процессе»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Диплом 1 место</a:t>
                      </a:r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Диплом 2 место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2017</a:t>
                      </a:r>
                      <a:r>
                        <a:rPr lang="ru-RU" baseline="0" dirty="0" smtClean="0"/>
                        <a:t> год</a:t>
                      </a:r>
                    </a:p>
                    <a:p>
                      <a:endParaRPr lang="ru-RU" baseline="0" dirty="0" smtClean="0"/>
                    </a:p>
                    <a:p>
                      <a:r>
                        <a:rPr lang="ru-RU" baseline="0" dirty="0" smtClean="0"/>
                        <a:t>2015 год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МУДО « Центр детского творчества №2»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Смотр-конкурс</a:t>
                      </a:r>
                      <a:r>
                        <a:rPr lang="ru-RU" baseline="0" dirty="0" smtClean="0"/>
                        <a:t> « Доброе занятие»</a:t>
                      </a:r>
                    </a:p>
                    <a:p>
                      <a:r>
                        <a:rPr lang="ru-RU" baseline="0" dirty="0" smtClean="0"/>
                        <a:t>Конкурс « Доброе занятие»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Диплом 1 степени</a:t>
                      </a:r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Грамота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95717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6361656"/>
              </p:ext>
            </p:extLst>
          </p:nvPr>
        </p:nvGraphicFramePr>
        <p:xfrm>
          <a:off x="323529" y="685800"/>
          <a:ext cx="8496943" cy="51206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72649"/>
                <a:gridCol w="2606777"/>
                <a:gridCol w="2873301"/>
                <a:gridCol w="1944216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2016 год</a:t>
                      </a:r>
                      <a:endParaRPr lang="ru-RU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Всероссийский </a:t>
                      </a:r>
                      <a:r>
                        <a:rPr lang="ru-RU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конкурс « Покори Олимп»</a:t>
                      </a:r>
                      <a:endParaRPr lang="ru-RU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Всероссийский творческий конкурс для педагогов « Мир моих увлечений»</a:t>
                      </a:r>
                      <a:endParaRPr lang="ru-RU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Диплом 1 степени</a:t>
                      </a:r>
                      <a:endParaRPr lang="ru-RU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2016 год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МАУК « Городские парки»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Конкурс скворечников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Благодарность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2016 год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МАУК « Городские парки»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Конкурс масленичных кукол « Боярыня Масленица»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Благодарность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b="0" dirty="0" smtClean="0"/>
                        <a:t>2017 год</a:t>
                      </a:r>
                      <a:endParaRPr lang="ru-RU" b="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Ичалковское</a:t>
                      </a:r>
                      <a:r>
                        <a:rPr lang="ru-RU" baseline="0" dirty="0" smtClean="0"/>
                        <a:t> художественное училище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/>
                        <a:t>Участие в </a:t>
                      </a:r>
                      <a:r>
                        <a:rPr lang="en-US" b="0" dirty="0" smtClean="0"/>
                        <a:t>VI</a:t>
                      </a:r>
                      <a:r>
                        <a:rPr lang="ru-RU" b="0" baseline="0" dirty="0" smtClean="0"/>
                        <a:t> Межрегиональном фестивале декоративно-прикладного творчества « </a:t>
                      </a:r>
                      <a:r>
                        <a:rPr lang="ru-RU" b="0" baseline="0" dirty="0" err="1" smtClean="0"/>
                        <a:t>Параскева-Рукадельница</a:t>
                      </a:r>
                      <a:r>
                        <a:rPr lang="ru-RU" b="0" baseline="0" dirty="0" smtClean="0"/>
                        <a:t>»</a:t>
                      </a:r>
                      <a:endParaRPr lang="ru-RU" b="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/>
                        <a:t>Благодарственное</a:t>
                      </a:r>
                      <a:r>
                        <a:rPr lang="ru-RU" b="0" baseline="0" dirty="0" smtClean="0"/>
                        <a:t> письмо</a:t>
                      </a:r>
                      <a:endParaRPr lang="ru-RU" b="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b="0" dirty="0" smtClean="0"/>
                        <a:t>2018 год</a:t>
                      </a:r>
                      <a:endParaRPr lang="ru-RU" b="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VI</a:t>
                      </a:r>
                      <a:r>
                        <a:rPr lang="ru-RU" dirty="0" smtClean="0"/>
                        <a:t> Всероссийский фестиваль « Шар-Папье» г. Тула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/>
                        <a:t>Участие  в изготовление шаров « Бусы России»</a:t>
                      </a:r>
                      <a:endParaRPr lang="ru-RU" b="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/>
                        <a:t>Диплом</a:t>
                      </a:r>
                      <a:endParaRPr lang="ru-RU" b="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34758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Ирина\Desktop\грамота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625311"/>
            <a:ext cx="2263183" cy="3067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C:\Users\Ирина\Desktop\грамота 2016 моя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625311"/>
            <a:ext cx="2304256" cy="3067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082615"/>
            <a:ext cx="2263183" cy="2220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 descr="C:\Users\Ирина\Desktop\мой диплом\Белокосова\Белокосова награждения благодарности грамоты сканы00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5311"/>
            <a:ext cx="2063467" cy="3067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Ирина\Documents\Scanned Documents\Рисунок (25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082615"/>
            <a:ext cx="2376264" cy="2220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916549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88597"/>
            <a:ext cx="1987256" cy="2733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0" name="Picture 2" descr="C:\Users\Ирина\Desktop\мой диплом\Белокосова\Белокосова награждения благодарности грамоты сканы00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179" y="488597"/>
            <a:ext cx="2625060" cy="259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Ирина\Desktop\мой диплом\Белокосова\Белокосова награждения благодарности грамоты сканы00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387553"/>
            <a:ext cx="1975306" cy="2506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C:\Users\Ирина\Desktop\мой диплом\Белокосова\Белокосова награждения благодарности грамоты сканы00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456042"/>
            <a:ext cx="2126776" cy="245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46515" y="530161"/>
            <a:ext cx="1837653" cy="2664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916" y="3456041"/>
            <a:ext cx="1875600" cy="245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83" y="3456042"/>
            <a:ext cx="1952882" cy="243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265" y="454673"/>
            <a:ext cx="1879467" cy="2733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53340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404664"/>
            <a:ext cx="7554416" cy="2232248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11. Награды и поощрения педагога в </a:t>
            </a:r>
            <a:r>
              <a:rPr lang="ru-RU" sz="2800" dirty="0" err="1" smtClean="0"/>
              <a:t>межаттестационный</a:t>
            </a:r>
            <a:r>
              <a:rPr lang="ru-RU" sz="2800" dirty="0" smtClean="0"/>
              <a:t> период органами государственной власти, МО РМ, муниципальными органами управления образованием и т.д.</a:t>
            </a:r>
            <a:endParaRPr lang="ru-RU" sz="28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5752220"/>
              </p:ext>
            </p:extLst>
          </p:nvPr>
        </p:nvGraphicFramePr>
        <p:xfrm>
          <a:off x="539552" y="2996952"/>
          <a:ext cx="7992888" cy="2816957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786186"/>
                <a:gridCol w="7206702"/>
              </a:tblGrid>
              <a:tr h="973047">
                <a:tc>
                  <a:txBody>
                    <a:bodyPr/>
                    <a:lstStyle/>
                    <a:p>
                      <a:r>
                        <a:rPr lang="ru-RU" dirty="0" smtClean="0"/>
                        <a:t>№</a:t>
                      </a:r>
                    </a:p>
                    <a:p>
                      <a:r>
                        <a:rPr lang="ru-RU" dirty="0" smtClean="0"/>
                        <a:t>п/п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Название документа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63750">
                <a:tc>
                  <a:txBody>
                    <a:bodyPr/>
                    <a:lstStyle/>
                    <a:p>
                      <a:r>
                        <a:rPr lang="ru-RU" dirty="0" smtClean="0"/>
                        <a:t>1. 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Почетная грамота от Министерства образования </a:t>
                      </a:r>
                      <a:r>
                        <a:rPr lang="ru-RU" dirty="0" smtClean="0"/>
                        <a:t>РМ, 2013 год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563750">
                <a:tc>
                  <a:txBody>
                    <a:bodyPr/>
                    <a:lstStyle/>
                    <a:p>
                      <a:r>
                        <a:rPr lang="ru-RU" dirty="0" smtClean="0"/>
                        <a:t>2.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Почетная грамота от начальника Управления образования Администрации городского округа </a:t>
                      </a:r>
                      <a:r>
                        <a:rPr lang="ru-RU" dirty="0" smtClean="0"/>
                        <a:t>Саранск, 2012 год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63750">
                <a:tc>
                  <a:txBody>
                    <a:bodyPr/>
                    <a:lstStyle/>
                    <a:p>
                      <a:r>
                        <a:rPr lang="ru-RU" dirty="0" smtClean="0"/>
                        <a:t>3.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Благодарность от Главы городского округа Саранск </a:t>
                      </a:r>
                      <a:r>
                        <a:rPr lang="ru-RU" dirty="0" err="1" smtClean="0"/>
                        <a:t>Тултаева</a:t>
                      </a:r>
                      <a:r>
                        <a:rPr lang="ru-RU" dirty="0" smtClean="0"/>
                        <a:t> П.Н</a:t>
                      </a:r>
                      <a:r>
                        <a:rPr lang="ru-RU" dirty="0" smtClean="0"/>
                        <a:t>., 2017 год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168823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C:\Users\Ирина\Desktop\мой диплом\Белокосова\Белокосова награждения благодарности грамоты сканы0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16"/>
            <a:ext cx="2880482" cy="482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C:\Users\Ирина\Desktop\мой диплом\Белокосова\Белокосова награждения благодарности грамоты сканы00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908717"/>
            <a:ext cx="2800935" cy="482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5" descr="C:\Users\Ирина\Desktop\мой диплом\Белокосова\Белокосова награждения благодарности грамоты сканы00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3" y="908719"/>
            <a:ext cx="2664295" cy="482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97813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0748304"/>
              </p:ext>
            </p:extLst>
          </p:nvPr>
        </p:nvGraphicFramePr>
        <p:xfrm>
          <a:off x="395536" y="332656"/>
          <a:ext cx="8064896" cy="6358196"/>
        </p:xfrm>
        <a:graphic>
          <a:graphicData uri="http://schemas.openxmlformats.org/drawingml/2006/table">
            <a:tbl>
              <a:tblPr/>
              <a:tblGrid>
                <a:gridCol w="705910"/>
                <a:gridCol w="2117732"/>
                <a:gridCol w="5241254"/>
              </a:tblGrid>
              <a:tr h="3988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dirty="0" smtClean="0"/>
                        <a:t>9.</a:t>
                      </a:r>
                      <a:endParaRPr lang="ru-RU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dirty="0" smtClean="0"/>
                        <a:t>Возраст воспитанников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dirty="0" smtClean="0"/>
                        <a:t>7-14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лет.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571811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dirty="0" smtClean="0"/>
                        <a:t>10.</a:t>
                      </a:r>
                      <a:endParaRPr lang="ru-RU" dirty="0"/>
                    </a:p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dirty="0" smtClean="0"/>
                        <a:t>Цели и задачи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baseline="0" dirty="0" smtClean="0"/>
                        <a:t>Цель программы –</a:t>
                      </a:r>
                      <a:r>
                        <a:rPr lang="ru-RU" sz="1800" baseline="0" dirty="0" smtClean="0"/>
                        <a:t>создание условий для развития личности, способной к художественному творчеству и самореализации личности ребенка через творческое воплощение в художественной работе собственных неповторимых черт и индивидуальности.</a:t>
                      </a:r>
                      <a:endParaRPr lang="ru-RU" baseline="0" dirty="0" smtClean="0"/>
                    </a:p>
                    <a:p>
                      <a:r>
                        <a:rPr lang="ru-RU" baseline="0" dirty="0" smtClean="0"/>
                        <a:t>Задачи:</a:t>
                      </a:r>
                    </a:p>
                    <a:p>
                      <a:r>
                        <a:rPr lang="ru-RU" dirty="0" smtClean="0"/>
                        <a:t>•     знакомство с различными художественными материалами и техниками декоративно-прикладного искусства;</a:t>
                      </a:r>
                    </a:p>
                    <a:p>
                      <a:r>
                        <a:rPr lang="ru-RU" dirty="0" smtClean="0"/>
                        <a:t>•     обучение</a:t>
                      </a:r>
                      <a:r>
                        <a:rPr lang="ru-RU" baseline="0" dirty="0" smtClean="0"/>
                        <a:t> приемам работы с различными материалами и технологии изготовления композиций</a:t>
                      </a:r>
                      <a:r>
                        <a:rPr lang="ru-RU" dirty="0" smtClean="0"/>
                        <a:t>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 smtClean="0"/>
                        <a:t>•   обучение приемам самостоятельной разработки поделок;  </a:t>
                      </a:r>
                      <a:endParaRPr lang="ru-RU" dirty="0" smtClean="0"/>
                    </a:p>
                    <a:p>
                      <a:r>
                        <a:rPr lang="ru-RU" dirty="0" smtClean="0"/>
                        <a:t>•     развитие у детей</a:t>
                      </a:r>
                      <a:r>
                        <a:rPr lang="ru-RU" baseline="0" dirty="0" smtClean="0"/>
                        <a:t> художественного вкуса, образного мышления и воображения, </a:t>
                      </a:r>
                      <a:r>
                        <a:rPr lang="ru-RU" dirty="0" smtClean="0"/>
                        <a:t> фантазии; </a:t>
                      </a:r>
                    </a:p>
                    <a:p>
                      <a:r>
                        <a:rPr lang="ru-RU" dirty="0" smtClean="0"/>
                        <a:t>•     формирование у детей устойчивого интереса к искусству и занятиям декоративно-прикладным  творчеством;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808722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404664"/>
            <a:ext cx="7626424" cy="108012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12. Повышение квалификации, профессиональная переподготовка</a:t>
            </a:r>
            <a:endParaRPr lang="ru-RU" sz="28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2553324"/>
              </p:ext>
            </p:extLst>
          </p:nvPr>
        </p:nvGraphicFramePr>
        <p:xfrm>
          <a:off x="467544" y="1628800"/>
          <a:ext cx="8280920" cy="50292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368152"/>
                <a:gridCol w="1728192"/>
                <a:gridCol w="3960440"/>
                <a:gridCol w="1224136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Дата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Место прохождения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Программа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Кол-во часов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49240">
                <a:tc>
                  <a:txBody>
                    <a:bodyPr/>
                    <a:lstStyle/>
                    <a:p>
                      <a:r>
                        <a:rPr lang="ru-RU" dirty="0" smtClean="0"/>
                        <a:t>27.08.18-</a:t>
                      </a:r>
                      <a:r>
                        <a:rPr lang="ru-RU" baseline="0" dirty="0" smtClean="0"/>
                        <a:t> 12.09.18</a:t>
                      </a:r>
                      <a:r>
                        <a:rPr lang="ru-RU" dirty="0" smtClean="0"/>
                        <a:t> год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МРИО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«Современные педагогические технологии в системе дополнительного образования детей»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108 часов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27.10.2014 -10.11.2014 год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ГБПОУ города Москвы « Воробьевы горы»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« Модернизация дополнительного образования и проектирование интегративных</a:t>
                      </a:r>
                      <a:r>
                        <a:rPr lang="ru-RU" baseline="0" dirty="0" smtClean="0"/>
                        <a:t> программ дополнительного образования детей ( интегративная образовательная программа « Природа полета: от виртуальности к реальности»)»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72 часа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17.03.2014-26.03.2014 год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МРИО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« Актуальные вопросы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baseline="0" dirty="0" err="1" smtClean="0"/>
                        <a:t>профилактичекой</a:t>
                      </a:r>
                      <a:r>
                        <a:rPr lang="ru-RU" baseline="0" dirty="0" smtClean="0"/>
                        <a:t> работы с обучающимися в образовательных учреждениях в условиях перехода на ФГОС ОО»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72 часа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741025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Ирина\Desktop\мой диплом\Белокосова\Белокосова награждения благодарности грамоты сканы0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0096"/>
            <a:ext cx="4175871" cy="3036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C:\Users\Ирина\Desktop\мой диплом\Белокосова\Белокосова награждения благодарности грамоты сканы00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21890"/>
            <a:ext cx="4176464" cy="2979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C:\Users\Ирина\Desktop\мой диплом\Белокосова\Белокосова награждения благодарности грамоты сканы00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17032"/>
            <a:ext cx="4087178" cy="253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32175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Ирина\Desktop\мой диплом\Белокосова\Белокосова награждения благодарности грамоты сканы00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173" y="620688"/>
            <a:ext cx="2492324" cy="253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C:\Users\Ирина\Desktop\мой диплом\Белокосова\Белокосова награждения благодарности грамоты сканы00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63" y="620688"/>
            <a:ext cx="3482646" cy="253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C:\Users\Ирина\Desktop\мой диплом\Белокосова\Белокосова награждения благодарности грамоты сканы00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562" y="620688"/>
            <a:ext cx="2539933" cy="253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C:\Users\Ирина\Desktop\мой диплом\Белокосова\Белокосова награждения благодарности грамоты сканы00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63" y="3717032"/>
            <a:ext cx="3482646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1" name="Picture 5" descr="C:\Users\Ирина\Desktop\мой диплом\Белокосова\Белокосова награждения благодарности грамоты сканы002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717032"/>
            <a:ext cx="388843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59596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692696"/>
            <a:ext cx="7848872" cy="2376264"/>
          </a:xfrm>
        </p:spPr>
        <p:txBody>
          <a:bodyPr>
            <a:noAutofit/>
          </a:bodyPr>
          <a:lstStyle/>
          <a:p>
            <a:pPr marL="0" lvl="0" indent="0" algn="ctr" fontAlgn="base">
              <a:spcAft>
                <a:spcPct val="0"/>
              </a:spcAft>
              <a:buNone/>
            </a:pPr>
            <a:r>
              <a:rPr lang="ru-RU" sz="2800" b="1" dirty="0">
                <a:solidFill>
                  <a:srgbClr val="006666"/>
                </a:solidFill>
                <a:effectLst/>
                <a:latin typeface="Times New Roman"/>
                <a:ea typeface="+mn-ea"/>
                <a:cs typeface="+mn-cs"/>
              </a:rPr>
              <a:t>Обобщение педагогического опыта и видео занятия представлены на официальном сайте МУ ДО «Центр детского творчества № 2»  </a:t>
            </a:r>
            <a:r>
              <a:rPr lang="ru-RU" sz="2800" b="1" dirty="0" err="1" smtClean="0">
                <a:solidFill>
                  <a:srgbClr val="006666"/>
                </a:solidFill>
                <a:effectLst/>
                <a:latin typeface="Times New Roman"/>
                <a:ea typeface="+mn-ea"/>
                <a:cs typeface="+mn-cs"/>
              </a:rPr>
              <a:t>г.о.Саранск</a:t>
            </a:r>
            <a:r>
              <a:rPr lang="ru-RU" sz="2800" b="1" dirty="0" smtClean="0">
                <a:solidFill>
                  <a:srgbClr val="006666"/>
                </a:solidFill>
                <a:effectLst/>
                <a:latin typeface="Times New Roman"/>
                <a:ea typeface="+mn-ea"/>
                <a:cs typeface="+mn-cs"/>
              </a:rPr>
              <a:t>: </a:t>
            </a:r>
            <a:r>
              <a:rPr lang="en-US" sz="2800" b="1" dirty="0">
                <a:solidFill>
                  <a:srgbClr val="006666"/>
                </a:solidFill>
                <a:effectLst/>
                <a:latin typeface="Times New Roman"/>
                <a:ea typeface="+mn-ea"/>
                <a:cs typeface="+mn-cs"/>
              </a:rPr>
              <a:t>http://</a:t>
            </a:r>
            <a:r>
              <a:rPr lang="en-US" sz="2800" b="1" dirty="0" smtClean="0">
                <a:solidFill>
                  <a:srgbClr val="006666"/>
                </a:solidFill>
                <a:effectLst/>
                <a:latin typeface="Times New Roman"/>
                <a:ea typeface="+mn-ea"/>
                <a:cs typeface="+mn-cs"/>
              </a:rPr>
              <a:t>cdt</a:t>
            </a:r>
            <a:r>
              <a:rPr lang="ru-RU" sz="2800" b="1" dirty="0" smtClean="0">
                <a:solidFill>
                  <a:srgbClr val="006666"/>
                </a:solidFill>
                <a:effectLst/>
                <a:latin typeface="Times New Roman"/>
                <a:ea typeface="+mn-ea"/>
                <a:cs typeface="+mn-cs"/>
              </a:rPr>
              <a:t>2</a:t>
            </a:r>
            <a:r>
              <a:rPr lang="en-US" sz="2800" b="1" dirty="0" smtClean="0">
                <a:solidFill>
                  <a:srgbClr val="006666"/>
                </a:solidFill>
                <a:effectLst/>
                <a:latin typeface="Times New Roman"/>
                <a:ea typeface="+mn-ea"/>
                <a:cs typeface="+mn-cs"/>
              </a:rPr>
              <a:t>sar.schoolrm.ru</a:t>
            </a:r>
            <a:r>
              <a:rPr lang="ru-RU" sz="2800" b="1" dirty="0">
                <a:solidFill>
                  <a:srgbClr val="006666"/>
                </a:solidFill>
                <a:effectLst/>
                <a:latin typeface="Times New Roman"/>
                <a:ea typeface="+mn-ea"/>
                <a:cs typeface="+mn-cs"/>
              </a:rPr>
              <a:t/>
            </a:r>
            <a:br>
              <a:rPr lang="ru-RU" sz="2800" b="1" dirty="0">
                <a:solidFill>
                  <a:srgbClr val="006666"/>
                </a:solidFill>
                <a:effectLst/>
                <a:latin typeface="Times New Roman"/>
                <a:ea typeface="+mn-ea"/>
                <a:cs typeface="+mn-cs"/>
              </a:rPr>
            </a:br>
            <a:r>
              <a:rPr lang="ru-RU" sz="2800" b="1" dirty="0">
                <a:solidFill>
                  <a:srgbClr val="006666"/>
                </a:solidFill>
                <a:effectLst/>
                <a:latin typeface="Times New Roman"/>
                <a:ea typeface="+mn-ea"/>
                <a:cs typeface="+mn-cs"/>
              </a:rPr>
              <a:t/>
            </a:r>
            <a:br>
              <a:rPr lang="ru-RU" sz="2800" b="1" dirty="0">
                <a:solidFill>
                  <a:srgbClr val="006666"/>
                </a:solidFill>
                <a:effectLst/>
                <a:latin typeface="Times New Roman"/>
                <a:ea typeface="+mn-ea"/>
                <a:cs typeface="+mn-cs"/>
              </a:rPr>
            </a:br>
            <a:endParaRPr lang="ru-RU" sz="2800" b="1" dirty="0">
              <a:solidFill>
                <a:srgbClr val="006666"/>
              </a:solidFill>
              <a:effectLst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132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2443972"/>
              </p:ext>
            </p:extLst>
          </p:nvPr>
        </p:nvGraphicFramePr>
        <p:xfrm>
          <a:off x="276316" y="404664"/>
          <a:ext cx="8866909" cy="6085264"/>
        </p:xfrm>
        <a:graphic>
          <a:graphicData uri="http://schemas.openxmlformats.org/drawingml/2006/table">
            <a:tbl>
              <a:tblPr/>
              <a:tblGrid>
                <a:gridCol w="845127"/>
                <a:gridCol w="2507673"/>
                <a:gridCol w="5514109"/>
              </a:tblGrid>
              <a:tr h="10801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dirty="0" smtClean="0"/>
                        <a:t>•   воспитание</a:t>
                      </a:r>
                      <a:r>
                        <a:rPr lang="ru-RU" baseline="0" dirty="0" smtClean="0"/>
                        <a:t> патриотизма, любви к Родине, ветеранам войны;</a:t>
                      </a:r>
                    </a:p>
                    <a:p>
                      <a:r>
                        <a:rPr lang="ru-RU" baseline="0" dirty="0" smtClean="0"/>
                        <a:t>•   воспитание чувства уважения к родителям, взрослым и людям пожилого возраста, педагогам.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  <a:prstDash val="soli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8965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dirty="0" smtClean="0"/>
                        <a:t>11.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dirty="0" smtClean="0"/>
                        <a:t>Аннотация к программе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dirty="0" smtClean="0"/>
                        <a:t>Занятия  ведутся по двум направлениям:</a:t>
                      </a:r>
                    </a:p>
                    <a:p>
                      <a:r>
                        <a:rPr lang="ru-RU" dirty="0" smtClean="0"/>
                        <a:t>-дети младшего школьного возраста (1 группа) с 7 до 10 лет;</a:t>
                      </a:r>
                    </a:p>
                    <a:p>
                      <a:r>
                        <a:rPr lang="ru-RU" dirty="0" smtClean="0"/>
                        <a:t>-дети</a:t>
                      </a:r>
                      <a:r>
                        <a:rPr lang="ru-RU" baseline="0" dirty="0" smtClean="0"/>
                        <a:t> среднего  школьного возраста (2 группа)  с 11 до 14 лет.</a:t>
                      </a:r>
                    </a:p>
                    <a:p>
                      <a:r>
                        <a:rPr lang="ru-RU" baseline="0" dirty="0" smtClean="0"/>
                        <a:t>Число обучающихся в группе  связано с психологическими особенностями детей и составляет 12-15 человек. Продолжительность занятий  соответствует санитарно-гигиеническим нормам и составляет: 45 минут, 15 минут перемена и ещё 45 минут. </a:t>
                      </a:r>
                    </a:p>
                    <a:p>
                      <a:r>
                        <a:rPr lang="ru-RU" baseline="0" dirty="0" smtClean="0"/>
                        <a:t>Недельная нагрузка:</a:t>
                      </a:r>
                    </a:p>
                    <a:p>
                      <a:r>
                        <a:rPr lang="ru-RU" baseline="0" dirty="0" smtClean="0"/>
                        <a:t>1 группа-2 раза в неделю по 2 часа;</a:t>
                      </a:r>
                    </a:p>
                    <a:p>
                      <a:r>
                        <a:rPr lang="ru-RU" baseline="0" dirty="0" smtClean="0"/>
                        <a:t>2 группа-3 раза в неделю по 2 часа.</a:t>
                      </a:r>
                      <a:endParaRPr lang="ru-RU" dirty="0" smtClean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74609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8487352"/>
              </p:ext>
            </p:extLst>
          </p:nvPr>
        </p:nvGraphicFramePr>
        <p:xfrm>
          <a:off x="107504" y="404664"/>
          <a:ext cx="8871604" cy="5760640"/>
        </p:xfrm>
        <a:graphic>
          <a:graphicData uri="http://schemas.openxmlformats.org/drawingml/2006/table">
            <a:tbl>
              <a:tblPr/>
              <a:tblGrid>
                <a:gridCol w="674557"/>
                <a:gridCol w="2668249"/>
                <a:gridCol w="5528798"/>
              </a:tblGrid>
              <a:tr h="57606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dirty="0" smtClean="0"/>
                        <a:t>13.</a:t>
                      </a:r>
                      <a:endParaRPr lang="ru-RU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dirty="0" smtClean="0"/>
                        <a:t>Прогнозируемый результат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dirty="0" smtClean="0"/>
                        <a:t>Основные результаты образовательного процесса: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dirty="0" smtClean="0"/>
                        <a:t>Развитие мотивации детей к познанию и творчеству ,как основы развития образовательных запросов и потребностей;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dirty="0" smtClean="0"/>
                        <a:t>Развитие индивидуальности, личной</a:t>
                      </a:r>
                      <a:r>
                        <a:rPr lang="ru-RU" baseline="0" dirty="0" smtClean="0"/>
                        <a:t> культуры, коммуникативных способностей ребенка, детской одарённости;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baseline="0" dirty="0" smtClean="0"/>
                        <a:t>Получат знания о месте и роли декоративно-прикладного творчества в жизни человека и самостоятельно изготавливать изделия по образцу и собственному замыслу.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baseline="0" dirty="0" smtClean="0"/>
                        <a:t>-   Проявление патриотизма, любви к своей малой и большой Родине.</a:t>
                      </a:r>
                      <a:endParaRPr lang="ru-RU" dirty="0" smtClean="0"/>
                    </a:p>
                    <a:p>
                      <a:r>
                        <a:rPr lang="ru-RU" dirty="0" smtClean="0"/>
                        <a:t>-   Проявления отзывчивости, сопереживания, дружелюбия, профилактика асоциального поведения;</a:t>
                      </a:r>
                    </a:p>
                    <a:p>
                      <a:r>
                        <a:rPr lang="ru-RU" baseline="0" dirty="0" smtClean="0"/>
                        <a:t>-   Умение легко входить в контакт с детьми и педагогами;</a:t>
                      </a:r>
                    </a:p>
                    <a:p>
                      <a:endParaRPr lang="ru-RU" baseline="0" dirty="0" smtClean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88655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2188600"/>
              </p:ext>
            </p:extLst>
          </p:nvPr>
        </p:nvGraphicFramePr>
        <p:xfrm>
          <a:off x="107504" y="476672"/>
          <a:ext cx="8664315" cy="5935528"/>
        </p:xfrm>
        <a:graphic>
          <a:graphicData uri="http://schemas.openxmlformats.org/drawingml/2006/table">
            <a:tbl>
              <a:tblPr/>
              <a:tblGrid>
                <a:gridCol w="854439"/>
                <a:gridCol w="2568652"/>
                <a:gridCol w="5241224"/>
              </a:tblGrid>
              <a:tr h="45388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dirty="0" smtClean="0"/>
                        <a:t>14.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dirty="0" smtClean="0"/>
                        <a:t>Особенности работы по данной программе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dirty="0" smtClean="0"/>
                        <a:t>Образовательная программа кружка «Умелые</a:t>
                      </a:r>
                      <a:r>
                        <a:rPr lang="ru-RU" baseline="0" dirty="0" smtClean="0"/>
                        <a:t> ручки</a:t>
                      </a:r>
                      <a:r>
                        <a:rPr lang="ru-RU" dirty="0" smtClean="0"/>
                        <a:t>» представляет собой содержание, имеющее несколько разделов, определяющие организационные условия, этапы образовательной деятельности  для успешной реализации индивидуальных способностей каждого ребенка. Занятия</a:t>
                      </a:r>
                      <a:r>
                        <a:rPr lang="ru-RU" baseline="0" dirty="0" smtClean="0"/>
                        <a:t> в</a:t>
                      </a:r>
                      <a:r>
                        <a:rPr lang="ru-RU" dirty="0" smtClean="0"/>
                        <a:t> программе последовательно выстроены в определённую методическую последовательность с учётом знаний, умений и навыков обучающихся.</a:t>
                      </a:r>
                    </a:p>
                    <a:p>
                      <a:r>
                        <a:rPr lang="ru-RU" baseline="0" dirty="0" smtClean="0"/>
                        <a:t>Работа по программе ведётся по принципу « от простого к сложному». Всё это позволяет добиваться хороших, стабильных результатов. Развить у детей эстетический вкус, привить любовь к искусству, научить понимать прекрасное. Изучение по данной программе способствует подготовки детей к профессиональным конкурсам на различных уровнях.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  <a:prstDash val="soli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1806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dirty="0" smtClean="0"/>
                        <a:t>15.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dirty="0" smtClean="0"/>
                        <a:t>Перспективы развития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dirty="0" smtClean="0"/>
                        <a:t>Возможность</a:t>
                      </a:r>
                      <a:r>
                        <a:rPr lang="ru-RU" baseline="0" dirty="0" smtClean="0"/>
                        <a:t> введения курса обучения для детей  старшего школьного возраста – с 15 лет, как предпрофессиональной подготовки.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099005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2177</TotalTime>
  <Words>2201</Words>
  <Application>Microsoft Office PowerPoint</Application>
  <PresentationFormat>Экран (4:3)</PresentationFormat>
  <Paragraphs>454</Paragraphs>
  <Slides>63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63</vt:i4>
      </vt:variant>
    </vt:vector>
  </HeadingPairs>
  <TitlesOfParts>
    <vt:vector size="65" baseType="lpstr">
      <vt:lpstr>NewsPrint</vt:lpstr>
      <vt:lpstr>Acrobat Document</vt:lpstr>
      <vt:lpstr>Министерство образования РМ Портфолио Белокосовой Ирины Васильевны Педагога дополнительного образования МУДО « Центр детского творчества №2»  городского округа  Саранск                                                                                                                                        </vt:lpstr>
      <vt:lpstr>Характеристика- представление</vt:lpstr>
      <vt:lpstr>1. Реализация образовательных программ</vt:lpstr>
      <vt:lpstr>Рецензии на программы</vt:lpstr>
      <vt:lpstr>Информационная карта программы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Протоколы результатов промежуточной и итоговой аттестации за 2016-2017 год</vt:lpstr>
      <vt:lpstr>Протоколы результатов промежуточной и итоговой аттестации за 2015-2016 год</vt:lpstr>
      <vt:lpstr>   Протоколы результатов промежуточной и итоговой аттестации за 2014-2015 год</vt:lpstr>
      <vt:lpstr>   Ссылка  на эту страницу:   http://www.maam.ru/users/ 1801264</vt:lpstr>
      <vt:lpstr> 3. Участие  в инновационной ( экспериментальной) деятельности</vt:lpstr>
      <vt:lpstr>Презентация PowerPoint</vt:lpstr>
      <vt:lpstr>4. Участие детей в конкурсах, выставках ,  соревнованиях, акциях, фестивалях</vt:lpstr>
      <vt:lpstr>4. Участие детей в выставках муниципального и республиканского уровней</vt:lpstr>
      <vt:lpstr>Презентация PowerPoint</vt:lpstr>
      <vt:lpstr>Презентация PowerPoint</vt:lpstr>
      <vt:lpstr>Презентация PowerPoint</vt:lpstr>
      <vt:lpstr>Презентация PowerPoint</vt:lpstr>
      <vt:lpstr>5. Наличие публикаций, включая интернет-публикации.</vt:lpstr>
      <vt:lpstr>Презентация PowerPoint</vt:lpstr>
      <vt:lpstr>Международные грамоты</vt:lpstr>
      <vt:lpstr>Презентация PowerPoint</vt:lpstr>
      <vt:lpstr>Международные грамоты</vt:lpstr>
      <vt:lpstr>Презентация PowerPoint</vt:lpstr>
      <vt:lpstr>Всероссийские грамоты</vt:lpstr>
      <vt:lpstr>Презентация PowerPoint</vt:lpstr>
      <vt:lpstr>Презентация PowerPoint</vt:lpstr>
      <vt:lpstr>Презентация PowerPoint</vt:lpstr>
      <vt:lpstr>Всероссийские грамоты</vt:lpstr>
      <vt:lpstr>Презентация PowerPoint</vt:lpstr>
      <vt:lpstr>Презентация PowerPoint</vt:lpstr>
      <vt:lpstr>Презентация PowerPoint</vt:lpstr>
      <vt:lpstr>Презентация PowerPoint</vt:lpstr>
      <vt:lpstr>6. Наличие авторских программ, методических пособий</vt:lpstr>
      <vt:lpstr>Презентация PowerPoint</vt:lpstr>
      <vt:lpstr>Рецензии на программы</vt:lpstr>
      <vt:lpstr>7. Выступления на научно-практических конференциях, семинарах, методических объединениях; проведение мастер-классов, мероприятий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8. Общественно-педагогическая активность педагога: участие в экспертных комиссиях, в жюри конкурсов, депутатская деятельность и т.д.</vt:lpstr>
      <vt:lpstr>9. Позитивные результаты работы с детьми</vt:lpstr>
      <vt:lpstr>Презентация PowerPoint</vt:lpstr>
      <vt:lpstr>Презентация PowerPoint</vt:lpstr>
      <vt:lpstr>Презентация PowerPoint</vt:lpstr>
      <vt:lpstr>10. Участие педагога в профессиональных конкурсах</vt:lpstr>
      <vt:lpstr>Презентация PowerPoint</vt:lpstr>
      <vt:lpstr>Презентация PowerPoint</vt:lpstr>
      <vt:lpstr>Презентация PowerPoint</vt:lpstr>
      <vt:lpstr>11. Награды и поощрения педагога в межаттестационный период органами государственной власти, МО РМ, муниципальными органами управления образованием и т.д.</vt:lpstr>
      <vt:lpstr>Презентация PowerPoint</vt:lpstr>
      <vt:lpstr>12. Повышение квалификации, профессиональная переподготовка</vt:lpstr>
      <vt:lpstr>Презентация PowerPoint</vt:lpstr>
      <vt:lpstr>Презентация PowerPoint</vt:lpstr>
      <vt:lpstr>Обобщение педагогического опыта и видео занятия представлены на официальном сайте МУ ДО «Центр детского творчества № 2»  г.о.Саранск: http://cdt2sar.schoolrm.ru  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 Портфолио Белокосовой Ирины Васильевны Педагога дополнительного образования МУДО « Центр детского творчества №2»  городского округа  Саранск</dc:title>
  <dc:creator>Ирина</dc:creator>
  <cp:lastModifiedBy>Секретарь</cp:lastModifiedBy>
  <cp:revision>161</cp:revision>
  <dcterms:created xsi:type="dcterms:W3CDTF">2019-01-24T10:02:17Z</dcterms:created>
  <dcterms:modified xsi:type="dcterms:W3CDTF">2019-02-21T07:36:52Z</dcterms:modified>
</cp:coreProperties>
</file>