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3" r:id="rId2"/>
    <p:sldId id="294" r:id="rId3"/>
    <p:sldId id="296" r:id="rId4"/>
    <p:sldId id="300" r:id="rId5"/>
    <p:sldId id="301" r:id="rId6"/>
    <p:sldId id="257" r:id="rId7"/>
    <p:sldId id="331" r:id="rId8"/>
    <p:sldId id="258" r:id="rId9"/>
    <p:sldId id="302" r:id="rId10"/>
    <p:sldId id="303" r:id="rId11"/>
    <p:sldId id="304" r:id="rId12"/>
    <p:sldId id="310" r:id="rId13"/>
    <p:sldId id="311" r:id="rId14"/>
    <p:sldId id="318" r:id="rId15"/>
    <p:sldId id="333" r:id="rId16"/>
    <p:sldId id="314" r:id="rId17"/>
    <p:sldId id="267" r:id="rId18"/>
    <p:sldId id="339" r:id="rId19"/>
    <p:sldId id="319" r:id="rId20"/>
    <p:sldId id="269" r:id="rId21"/>
    <p:sldId id="270" r:id="rId22"/>
    <p:sldId id="321" r:id="rId23"/>
    <p:sldId id="328" r:id="rId24"/>
    <p:sldId id="322" r:id="rId25"/>
    <p:sldId id="275" r:id="rId26"/>
    <p:sldId id="324" r:id="rId27"/>
    <p:sldId id="326" r:id="rId28"/>
    <p:sldId id="340" r:id="rId29"/>
    <p:sldId id="327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09" autoAdjust="0"/>
    <p:restoredTop sz="94660"/>
  </p:normalViewPr>
  <p:slideViewPr>
    <p:cSldViewPr>
      <p:cViewPr varScale="1">
        <p:scale>
          <a:sx n="70" d="100"/>
          <a:sy n="70" d="100"/>
        </p:scale>
        <p:origin x="1278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CustomShape 1"/>
          <p:cNvSpPr/>
          <p:nvPr/>
        </p:nvSpPr>
        <p:spPr>
          <a:xfrm>
            <a:off x="827584" y="504415"/>
            <a:ext cx="7632000" cy="2660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50000"/>
              </a:lnSpc>
              <a:spcBef>
                <a:spcPts val="1001"/>
              </a:spcBef>
            </a:pPr>
            <a:r>
              <a:rPr lang="ru-RU" sz="2000" b="1" strike="noStrike" spc="-1" dirty="0">
                <a:solidFill>
                  <a:schemeClr val="accent5">
                    <a:lumMod val="75000"/>
                  </a:schemeClr>
                </a:solidFill>
                <a:latin typeface="Times New Roman"/>
              </a:rPr>
              <a:t>Министерство  Образования  Республики    Мордовия</a:t>
            </a:r>
            <a:endParaRPr lang="ru-RU" sz="2000" b="0" strike="noStrike" spc="-1" dirty="0">
              <a:solidFill>
                <a:schemeClr val="accent5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5" name="CustomShape 2"/>
          <p:cNvSpPr>
            <a:spLocks noGrp="1"/>
          </p:cNvSpPr>
          <p:nvPr>
            <p:ph type="title"/>
          </p:nvPr>
        </p:nvSpPr>
        <p:spPr>
          <a:xfrm>
            <a:off x="1547664" y="980728"/>
            <a:ext cx="5791200" cy="137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lang="ru-RU" sz="3200" b="1" i="1" strike="noStrike" spc="-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    </a:t>
            </a:r>
            <a:r>
              <a:rPr lang="ru-RU" sz="3600" b="1" i="1" strike="noStrike" spc="-1" dirty="0">
                <a:solidFill>
                  <a:schemeClr val="accent5">
                    <a:lumMod val="75000"/>
                  </a:schemeClr>
                </a:solidFill>
                <a:latin typeface="Georgia"/>
              </a:rPr>
              <a:t>Портфолио  </a:t>
            </a:r>
            <a:endParaRPr lang="ru-RU" sz="3600" b="0" strike="noStrike" spc="-1" dirty="0">
              <a:solidFill>
                <a:schemeClr val="accent5">
                  <a:lumMod val="75000"/>
                </a:schemeClr>
              </a:solidFill>
              <a:latin typeface="Arial"/>
            </a:endParaRPr>
          </a:p>
          <a:p>
            <a:pPr marL="914400" algn="ctr">
              <a:lnSpc>
                <a:spcPct val="100000"/>
              </a:lnSpc>
              <a:spcBef>
                <a:spcPts val="479"/>
              </a:spcBef>
            </a:pPr>
            <a:endParaRPr lang="ru-RU" sz="3200" b="0" strike="noStrike" spc="-1" dirty="0">
              <a:latin typeface="Arial"/>
            </a:endParaRPr>
          </a:p>
        </p:txBody>
      </p:sp>
      <p:sp>
        <p:nvSpPr>
          <p:cNvPr id="6" name="CustomShape 3"/>
          <p:cNvSpPr/>
          <p:nvPr/>
        </p:nvSpPr>
        <p:spPr>
          <a:xfrm>
            <a:off x="971176" y="1988840"/>
            <a:ext cx="7344816" cy="11988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pc="-1" dirty="0" err="1" smtClean="0">
                <a:solidFill>
                  <a:schemeClr val="accent5">
                    <a:lumMod val="75000"/>
                  </a:schemeClr>
                </a:solidFill>
                <a:latin typeface="Times New Roman"/>
              </a:rPr>
              <a:t>Бякиной</a:t>
            </a:r>
            <a:r>
              <a:rPr lang="ru-RU" sz="2400" b="1" spc="-1" dirty="0" smtClean="0">
                <a:solidFill>
                  <a:schemeClr val="accent5">
                    <a:lumMod val="75000"/>
                  </a:schemeClr>
                </a:solidFill>
                <a:latin typeface="Times New Roman"/>
              </a:rPr>
              <a:t> Светланы</a:t>
            </a:r>
            <a:r>
              <a:rPr lang="ru-RU" sz="2400" b="1" strike="noStrike" spc="-1" dirty="0" smtClean="0">
                <a:solidFill>
                  <a:schemeClr val="accent5">
                    <a:lumMod val="75000"/>
                  </a:schemeClr>
                </a:solidFill>
                <a:latin typeface="Times New Roman"/>
              </a:rPr>
              <a:t> </a:t>
            </a:r>
            <a:r>
              <a:rPr lang="ru-RU" sz="2400" b="1" strike="noStrike" spc="-1" dirty="0">
                <a:solidFill>
                  <a:schemeClr val="accent5">
                    <a:lumMod val="75000"/>
                  </a:schemeClr>
                </a:solidFill>
                <a:latin typeface="Times New Roman"/>
              </a:rPr>
              <a:t>Викторовны</a:t>
            </a:r>
            <a:endParaRPr lang="ru-RU" sz="2400" b="0" strike="noStrike" spc="-1" dirty="0">
              <a:solidFill>
                <a:schemeClr val="accent5">
                  <a:lumMod val="75000"/>
                </a:schemeClr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chemeClr val="accent5">
                    <a:lumMod val="75000"/>
                  </a:schemeClr>
                </a:solidFill>
                <a:latin typeface="Times New Roman"/>
              </a:rPr>
              <a:t>воспитателя</a:t>
            </a:r>
            <a:r>
              <a:rPr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400" b="1" strike="noStrike" spc="-1" dirty="0">
                <a:solidFill>
                  <a:schemeClr val="accent5">
                    <a:lumMod val="75000"/>
                  </a:schemeClr>
                </a:solidFill>
                <a:latin typeface="Times New Roman"/>
              </a:rPr>
              <a:t>МБДОУ «</a:t>
            </a:r>
            <a:r>
              <a:rPr lang="ru-RU" sz="2400" b="1" strike="noStrike" spc="-1" dirty="0" err="1">
                <a:solidFill>
                  <a:schemeClr val="accent5">
                    <a:lumMod val="75000"/>
                  </a:schemeClr>
                </a:solidFill>
                <a:latin typeface="Times New Roman"/>
              </a:rPr>
              <a:t>Инсарский</a:t>
            </a:r>
            <a:r>
              <a:rPr lang="ru-RU" sz="2400" b="1" strike="noStrike" spc="-1" dirty="0">
                <a:solidFill>
                  <a:schemeClr val="accent5">
                    <a:lumMod val="75000"/>
                  </a:schemeClr>
                </a:solidFill>
                <a:latin typeface="Times New Roman"/>
              </a:rPr>
              <a:t> детский сад «Солнышко»</a:t>
            </a:r>
            <a:endParaRPr lang="ru-RU" sz="2400" b="0" strike="noStrike" spc="-1" dirty="0">
              <a:solidFill>
                <a:schemeClr val="accent5">
                  <a:lumMod val="75000"/>
                </a:schemeClr>
              </a:solidFill>
              <a:latin typeface="Arial"/>
            </a:endParaRPr>
          </a:p>
        </p:txBody>
      </p:sp>
      <p:pic>
        <p:nvPicPr>
          <p:cNvPr id="1026" name="Picture 2" descr="https://sun9-10.userapi.com/impg/KRBNmTEY5EB4697_OyGqT_dYzfx9Ni_fxAOtFQ/Wu6xIF3bWac.jpg?size=810x1080&amp;quality=95&amp;sign=9d150487296680d1403205f8690746b7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97"/>
          <a:stretch/>
        </p:blipFill>
        <p:spPr bwMode="auto">
          <a:xfrm>
            <a:off x="3498610" y="3207606"/>
            <a:ext cx="2289948" cy="34617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42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ttps://sun9-66.userapi.com/impg/6CVhQ5Unp_X1h1Zx6g99so-9OQledSAunVqA_A/u8YNLtoW5Pg.jpg?size=1280x960&amp;quality=95&amp;sign=71fb2ac5b7b3a892ae9f3edc78ab84a6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75742" y="798209"/>
            <a:ext cx="5146285" cy="385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78.userapi.com/impg/AdxPZtwW7SpupA_k_yyTmgmSZp-jzJutN3grAg/7EzhYPuxQnQ.jpg?size=810x1080&amp;quality=95&amp;sign=6cddc3d1948755efd69ee40a829584fb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12776"/>
            <a:ext cx="394243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43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sun9-70.userapi.com/impg/72xml0zTUAv7XzIN6Xxb4RfdCMqzvWGr4ne7Ew/cIs1GKhoD78.jpg?size=810x1080&amp;quality=95&amp;sign=162c1dc078e93360a9c958784b974178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69" y="188640"/>
            <a:ext cx="405045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23.userapi.com/impg/NW0PPhvOP_PSBmbZKh3XmNM7fjGbO9acZZftJQ/Kokhko5C6PA.jpg?size=810x1080&amp;quality=95&amp;sign=61cf1d4ed042ba108fa5dbfcf05e4fad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063" y="1299958"/>
            <a:ext cx="4086454" cy="544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52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4104456" cy="6014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937" y="692696"/>
            <a:ext cx="4066952" cy="595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501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https://sun9-38.userapi.com/impg/4ShLCX3bYrVxV3yE8q1593v1Me65211U2qU1_Q/m0nq4ZLraC8.jpg?size=1080x768&amp;quality=95&amp;sign=5dd6cc48b9d8e7895abbb1e324cdbcb4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3"/>
          <a:stretch/>
        </p:blipFill>
        <p:spPr bwMode="auto">
          <a:xfrm>
            <a:off x="-390308" y="-1"/>
            <a:ext cx="5130407" cy="347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46.userapi.com/impg/anlho2S7TRpAIKg5B35HQaPxP9qk7WKyS5YCrA/J2YbP_bpH_c.jpg?size=1080x763&amp;quality=95&amp;sign=21ae2ff7b0d5286c48c50a8ee6e683f5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94" y="3384375"/>
            <a:ext cx="4781456" cy="337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9-71.userapi.com/impg/Fqcz9lvHp6uew8OhGyjaq1koDZl5jtHSD8OcSQ/KOpfvZvw5zY.jpg?size=1080x766&amp;quality=95&amp;sign=79600a8c9261e1b1a89c8f4285353334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7"/>
          <a:stretch/>
        </p:blipFill>
        <p:spPr bwMode="auto">
          <a:xfrm>
            <a:off x="4286692" y="-53729"/>
            <a:ext cx="486298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74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User\OneDrive\Рабочий стол\грамоты\мвд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4032448" cy="577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User\OneDrive\Рабочий стол\грамоты\мвд пуза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01008" y="-10900592"/>
            <a:ext cx="2361600" cy="374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User\OneDrive\Рабочий стол\грамоты\мвд пузак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21" b="55819"/>
          <a:stretch/>
        </p:blipFill>
        <p:spPr bwMode="auto">
          <a:xfrm>
            <a:off x="4716016" y="1165051"/>
            <a:ext cx="3888432" cy="560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07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OneDrive\Рабочий стол\наследие синички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5049"/>
            <a:ext cx="4498644" cy="637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56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467544" y="30591"/>
            <a:ext cx="8208440" cy="18144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i="1" strike="noStrike" spc="-1" dirty="0" smtClean="0">
                <a:solidFill>
                  <a:schemeClr val="accent5">
                    <a:lumMod val="75000"/>
                  </a:schemeClr>
                </a:solidFill>
                <a:latin typeface="Times New Roman"/>
              </a:rPr>
              <a:t>Выступления </a:t>
            </a:r>
            <a:r>
              <a:rPr lang="ru-RU" sz="2800" b="1" i="1" strike="noStrike" spc="-1" dirty="0">
                <a:solidFill>
                  <a:schemeClr val="accent5">
                    <a:lumMod val="75000"/>
                  </a:schemeClr>
                </a:solidFill>
                <a:latin typeface="Times New Roman"/>
              </a:rPr>
              <a:t>на заседаниях методических советов, научно – практических конференциях, педагогических чтениях, семинарах, секциях, форумах, радиопередачах. (очно)</a:t>
            </a:r>
            <a:endParaRPr lang="ru-RU" sz="2800" b="0" strike="noStrike" spc="-1" dirty="0">
              <a:solidFill>
                <a:schemeClr val="accent5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5" name="CustomShape 2"/>
          <p:cNvSpPr/>
          <p:nvPr/>
        </p:nvSpPr>
        <p:spPr>
          <a:xfrm>
            <a:off x="755576" y="2708920"/>
            <a:ext cx="6912360" cy="156820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ru-RU" sz="2400" b="0" strike="noStrike" spc="-1" dirty="0">
              <a:solidFill>
                <a:schemeClr val="accent5">
                  <a:lumMod val="75000"/>
                </a:schemeClr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1" i="1" strike="noStrike" spc="-1" dirty="0">
                <a:solidFill>
                  <a:schemeClr val="accent5">
                    <a:lumMod val="75000"/>
                  </a:schemeClr>
                </a:solidFill>
                <a:latin typeface="Times New Roman"/>
                <a:ea typeface="Lucida Sans Unicode"/>
              </a:rPr>
              <a:t> Муниципальный уровень: </a:t>
            </a:r>
            <a:r>
              <a:rPr lang="ru-RU" sz="2400" b="1" i="1" strike="noStrike" spc="-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Lucida Sans Unicode"/>
              </a:rPr>
              <a:t>3</a:t>
            </a:r>
            <a:endParaRPr lang="ru-RU" sz="2400" b="0" strike="noStrike" spc="-1" dirty="0">
              <a:solidFill>
                <a:schemeClr val="accent5">
                  <a:lumMod val="75000"/>
                </a:schemeClr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 dirty="0">
              <a:solidFill>
                <a:schemeClr val="accent5">
                  <a:lumMod val="75000"/>
                </a:schemeClr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1" i="1" strike="noStrike" spc="-1" dirty="0">
                <a:solidFill>
                  <a:schemeClr val="accent5">
                    <a:lumMod val="75000"/>
                  </a:schemeClr>
                </a:solidFill>
                <a:latin typeface="Times New Roman"/>
                <a:ea typeface="Lucida Sans Unicode"/>
              </a:rPr>
              <a:t>Уровень образовательной организации: </a:t>
            </a:r>
            <a:r>
              <a:rPr lang="ru-RU" sz="2400" b="1" strike="noStrike" spc="-1" dirty="0">
                <a:solidFill>
                  <a:schemeClr val="accent5">
                    <a:lumMod val="75000"/>
                  </a:schemeClr>
                </a:solidFill>
                <a:latin typeface="Times New Roman"/>
                <a:ea typeface="Lucida Sans Unicode"/>
              </a:rPr>
              <a:t> 3</a:t>
            </a:r>
            <a:endParaRPr lang="ru-RU" sz="2400" b="0" strike="noStrike" spc="-1" dirty="0">
              <a:solidFill>
                <a:schemeClr val="accent5">
                  <a:lumMod val="75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979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https://sun9-77.userapi.com/impg/-bsFE2YZIz-SM9vNUOEIIFWah6YcArkrv-e6_g/HeQ5YGbRbes.jpg?size=785x1080&amp;quality=95&amp;sign=ceb302e9e526e2810fd3f38ccd4016e4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22" y="152718"/>
            <a:ext cx="4684294" cy="644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un9-61.userapi.com/impg/X-QsrmjvqA7_PFfR8_c_3zMkZDCxpz6ggLjXVA/rm-Vf3DkPlY.jpg?size=719x1080&amp;quality=95&amp;sign=a581786abf587464f3cfee83c1e69e7e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79" y="19400"/>
            <a:ext cx="4379211" cy="657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05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sun9-18.userapi.com/impg/d3k0o8LSBe_ZPo0T-eqPHtC8KtpzGyyV1uTrAg/sRvCfrBcg1Y.jpg?size=722x1080&amp;quality=95&amp;sign=65525995a9fde06b980403ac227ba48a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048"/>
            <a:ext cx="4558873" cy="681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sun9-49.userapi.com/impg/09C5g4mbc2leBknzy7t-I0IG67T-FVa7ScrPZQ/Ke7gtV169aQ.jpg?size=726x1080&amp;quality=95&amp;sign=f2649eab4396eeb0aa694d733e29c3ac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134" y="99431"/>
            <a:ext cx="4494881" cy="66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391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1115616" y="65700"/>
            <a:ext cx="7200360" cy="82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i="1" strike="noStrike" spc="-1" dirty="0" smtClean="0">
                <a:solidFill>
                  <a:schemeClr val="accent5">
                    <a:lumMod val="75000"/>
                  </a:schemeClr>
                </a:solidFill>
                <a:latin typeface="Times New Roman"/>
              </a:rPr>
              <a:t> </a:t>
            </a:r>
            <a:r>
              <a:rPr lang="ru-RU" sz="2400" b="1" i="1" strike="noStrike" spc="-1" dirty="0">
                <a:solidFill>
                  <a:schemeClr val="accent5">
                    <a:lumMod val="75000"/>
                  </a:schemeClr>
                </a:solidFill>
                <a:latin typeface="Times New Roman"/>
              </a:rPr>
              <a:t>Проведение открытых занятий, мастер-классов, мероприятий</a:t>
            </a:r>
            <a:endParaRPr lang="ru-RU" sz="2400" b="0" strike="noStrike" spc="-1" dirty="0">
              <a:solidFill>
                <a:schemeClr val="accent5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5" name="CustomShape 2"/>
          <p:cNvSpPr/>
          <p:nvPr/>
        </p:nvSpPr>
        <p:spPr>
          <a:xfrm>
            <a:off x="1115616" y="2060848"/>
            <a:ext cx="5400360" cy="18144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i="1" strike="noStrike" spc="-1" dirty="0">
                <a:solidFill>
                  <a:schemeClr val="accent5">
                    <a:lumMod val="75000"/>
                  </a:schemeClr>
                </a:solidFill>
                <a:latin typeface="Times New Roman"/>
                <a:ea typeface="Lucida Sans Unicode"/>
              </a:rPr>
              <a:t>Муниципальный уровень: </a:t>
            </a:r>
            <a:r>
              <a:rPr lang="ru-RU" sz="2800" b="1" i="1" strike="noStrike" spc="-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Lucida Sans Unicode"/>
              </a:rPr>
              <a:t>2</a:t>
            </a:r>
            <a:endParaRPr lang="ru-RU" sz="2800" b="0" strike="noStrike" spc="-1" dirty="0">
              <a:solidFill>
                <a:schemeClr val="accent5">
                  <a:lumMod val="75000"/>
                </a:schemeClr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solidFill>
                <a:schemeClr val="accent5">
                  <a:lumMod val="75000"/>
                </a:schemeClr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1" i="1" strike="noStrike" spc="-1" dirty="0">
                <a:solidFill>
                  <a:schemeClr val="accent5">
                    <a:lumMod val="75000"/>
                  </a:schemeClr>
                </a:solidFill>
                <a:latin typeface="Times New Roman"/>
                <a:ea typeface="Lucida Sans Unicode"/>
              </a:rPr>
              <a:t>Уровень образовательной организации: </a:t>
            </a:r>
            <a:r>
              <a:rPr lang="ru-RU" sz="2800" b="1" strike="noStrike" spc="-1" dirty="0">
                <a:solidFill>
                  <a:schemeClr val="accent5">
                    <a:lumMod val="75000"/>
                  </a:schemeClr>
                </a:solidFill>
                <a:latin typeface="Times New Roman"/>
                <a:ea typeface="Lucida Sans Unicode"/>
              </a:rPr>
              <a:t> 3</a:t>
            </a:r>
            <a:endParaRPr lang="ru-RU" sz="2800" b="0" strike="noStrike" spc="-1" dirty="0">
              <a:solidFill>
                <a:schemeClr val="accent5">
                  <a:lumMod val="75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59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1"/>
          <p:cNvSpPr/>
          <p:nvPr/>
        </p:nvSpPr>
        <p:spPr>
          <a:xfrm>
            <a:off x="1077554" y="260648"/>
            <a:ext cx="7302240" cy="76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 dirty="0">
                <a:solidFill>
                  <a:schemeClr val="accent5">
                    <a:lumMod val="75000"/>
                  </a:schemeClr>
                </a:solidFill>
                <a:latin typeface="Times New Roman"/>
              </a:rPr>
              <a:t>Общие сведения о педагоге </a:t>
            </a:r>
            <a:endParaRPr lang="ru-RU" sz="2800" b="0" strike="noStrike" spc="-1" dirty="0">
              <a:solidFill>
                <a:schemeClr val="accent5">
                  <a:lumMod val="75000"/>
                </a:schemeClr>
              </a:solidFill>
              <a:latin typeface="Arial"/>
            </a:endParaRPr>
          </a:p>
        </p:txBody>
      </p:sp>
      <p:graphicFrame>
        <p:nvGraphicFramePr>
          <p:cNvPr id="114" name="Table 2"/>
          <p:cNvGraphicFramePr/>
          <p:nvPr>
            <p:extLst>
              <p:ext uri="{D42A27DB-BD31-4B8C-83A1-F6EECF244321}">
                <p14:modId xmlns:p14="http://schemas.microsoft.com/office/powerpoint/2010/main" val="995008265"/>
              </p:ext>
            </p:extLst>
          </p:nvPr>
        </p:nvGraphicFramePr>
        <p:xfrm>
          <a:off x="539552" y="1196752"/>
          <a:ext cx="8028464" cy="49157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8382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90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3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strike="noStrike" spc="-1" dirty="0"/>
                        <a:t>ФИО</a:t>
                      </a:r>
                      <a:endParaRPr lang="ru-RU" sz="1800" b="0" strike="noStrike" spc="-1" dirty="0">
                        <a:solidFill>
                          <a:srgbClr val="FFFF00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strike="noStrike" spc="-1" dirty="0" err="1" smtClean="0"/>
                        <a:t>Бякина</a:t>
                      </a:r>
                      <a:r>
                        <a:rPr lang="ru-RU" sz="1800" strike="noStrike" spc="-1" dirty="0" smtClean="0"/>
                        <a:t> </a:t>
                      </a:r>
                      <a:r>
                        <a:rPr lang="ru-RU" sz="1800" strike="noStrike" spc="-1" baseline="0" dirty="0" smtClean="0"/>
                        <a:t> Светлана </a:t>
                      </a:r>
                      <a:r>
                        <a:rPr lang="ru-RU" sz="1800" strike="noStrike" spc="-1" dirty="0" smtClean="0"/>
                        <a:t> </a:t>
                      </a:r>
                      <a:r>
                        <a:rPr lang="ru-RU" sz="1800" strike="noStrike" spc="-1" dirty="0"/>
                        <a:t>Викторовна</a:t>
                      </a:r>
                      <a:endParaRPr lang="ru-RU" sz="1800" b="0" strike="noStrike" spc="-1" dirty="0">
                        <a:solidFill>
                          <a:srgbClr val="FFFF00"/>
                        </a:solidFill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3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strike="noStrike" spc="-1"/>
                        <a:t>Дата рождения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strike="noStrike" spc="-1" dirty="0" smtClean="0"/>
                        <a:t>08.09.2000</a:t>
                      </a:r>
                      <a:r>
                        <a:rPr lang="ru-RU" sz="1800" strike="noStrike" spc="-1" baseline="0" dirty="0" smtClean="0"/>
                        <a:t> </a:t>
                      </a:r>
                      <a:r>
                        <a:rPr lang="ru-RU" sz="1800" strike="noStrike" spc="-1" dirty="0" smtClean="0"/>
                        <a:t>г</a:t>
                      </a:r>
                      <a:r>
                        <a:rPr lang="ru-RU" sz="1800" strike="noStrike" spc="-1" dirty="0"/>
                        <a:t>.</a:t>
                      </a:r>
                      <a:endParaRPr lang="ru-RU" sz="1800" b="0" strike="noStrike" spc="-1" dirty="0"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55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strike="noStrike" spc="-1" dirty="0"/>
                        <a:t>Образование, квалификация по диплому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800" b="0" strike="noStrike" spc="-1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440" indent="-1080">
                        <a:lnSpc>
                          <a:spcPct val="0"/>
                        </a:lnSpc>
                        <a:spcBef>
                          <a:spcPts val="360"/>
                        </a:spcBef>
                      </a:pPr>
                      <a:endParaRPr lang="ru-RU" sz="1800" strike="noStrike" spc="-1" dirty="0"/>
                    </a:p>
                    <a:p>
                      <a:pPr marL="1440" indent="-1080">
                        <a:lnSpc>
                          <a:spcPct val="0"/>
                        </a:lnSpc>
                        <a:spcBef>
                          <a:spcPts val="320"/>
                        </a:spcBef>
                      </a:pPr>
                      <a:r>
                        <a:rPr lang="ru-RU" sz="1600" strike="noStrike" spc="-1" dirty="0"/>
                        <a:t>                                                                                    </a:t>
                      </a:r>
                      <a:endParaRPr lang="ru-RU" sz="1600" strike="noStrike" spc="-1" dirty="0" smtClean="0"/>
                    </a:p>
                    <a:p>
                      <a:pPr marL="1440" indent="-1080">
                        <a:lnSpc>
                          <a:spcPct val="0"/>
                        </a:lnSpc>
                        <a:spcBef>
                          <a:spcPts val="320"/>
                        </a:spcBef>
                      </a:pPr>
                      <a:endParaRPr lang="ru-RU" sz="1600" strike="noStrike" spc="-1" dirty="0" smtClean="0"/>
                    </a:p>
                    <a:p>
                      <a:pPr marL="1440" indent="-1080">
                        <a:lnSpc>
                          <a:spcPct val="0"/>
                        </a:lnSpc>
                        <a:spcBef>
                          <a:spcPts val="320"/>
                        </a:spcBef>
                      </a:pPr>
                      <a:endParaRPr lang="ru-RU" sz="1600" strike="noStrike" spc="-1" dirty="0"/>
                    </a:p>
                    <a:p>
                      <a:pPr marL="1440" indent="-1080">
                        <a:lnSpc>
                          <a:spcPct val="0"/>
                        </a:lnSpc>
                        <a:spcBef>
                          <a:spcPts val="320"/>
                        </a:spcBef>
                      </a:pPr>
                      <a:r>
                        <a:rPr lang="ru-RU" sz="1600" strike="noStrike" spc="-1" dirty="0" smtClean="0"/>
                        <a:t>Среднее профессиональное</a:t>
                      </a:r>
                    </a:p>
                    <a:p>
                      <a:pPr marL="1440" indent="-1080">
                        <a:lnSpc>
                          <a:spcPct val="80000"/>
                        </a:lnSpc>
                        <a:spcBef>
                          <a:spcPts val="320"/>
                        </a:spcBef>
                      </a:pPr>
                      <a:r>
                        <a:rPr lang="ru-RU" sz="1600" strike="noStrike" spc="-1" dirty="0" smtClean="0"/>
                        <a:t>Мордовский государственный педагогический институт им. М. Е. </a:t>
                      </a:r>
                      <a:r>
                        <a:rPr lang="ru-RU" sz="1600" strike="noStrike" spc="-1" dirty="0" err="1" smtClean="0"/>
                        <a:t>Евсевьева</a:t>
                      </a:r>
                      <a:r>
                        <a:rPr lang="ru-RU" sz="1600" strike="noStrike" spc="-1" dirty="0" smtClean="0"/>
                        <a:t>.</a:t>
                      </a:r>
                    </a:p>
                    <a:p>
                      <a:pPr marL="1440" indent="-1080">
                        <a:lnSpc>
                          <a:spcPct val="80000"/>
                        </a:lnSpc>
                        <a:spcBef>
                          <a:spcPts val="320"/>
                        </a:spcBef>
                      </a:pPr>
                      <a:r>
                        <a:rPr lang="ru-RU" sz="1600" strike="noStrike" spc="-1" dirty="0" smtClean="0"/>
                        <a:t>Квалификация</a:t>
                      </a:r>
                      <a:r>
                        <a:rPr lang="ru-RU" sz="1600" strike="noStrike" spc="-1" dirty="0"/>
                        <a:t>: </a:t>
                      </a:r>
                      <a:r>
                        <a:rPr lang="ru-RU" sz="1600" strike="noStrike" spc="-1" dirty="0" smtClean="0"/>
                        <a:t>Воспитатель детей дошкольного возраста</a:t>
                      </a:r>
                      <a:r>
                        <a:rPr lang="ru-RU" sz="1600" strike="noStrike" spc="-1" baseline="0" dirty="0" smtClean="0"/>
                        <a:t> </a:t>
                      </a:r>
                      <a:endParaRPr lang="ru-RU" sz="1600" strike="noStrike" spc="-1" dirty="0"/>
                    </a:p>
                    <a:p>
                      <a:pPr marL="1440" indent="-1080">
                        <a:lnSpc>
                          <a:spcPct val="80000"/>
                        </a:lnSpc>
                        <a:spcBef>
                          <a:spcPts val="320"/>
                        </a:spcBef>
                      </a:pPr>
                      <a:r>
                        <a:rPr lang="ru-RU" sz="1600" strike="noStrike" spc="-1" dirty="0"/>
                        <a:t>по специальности </a:t>
                      </a:r>
                      <a:r>
                        <a:rPr lang="ru-RU" sz="1600" strike="noStrike" spc="-1" dirty="0" smtClean="0"/>
                        <a:t>«Дошкольное</a:t>
                      </a:r>
                      <a:r>
                        <a:rPr lang="ru-RU" sz="1600" strike="noStrike" spc="-1" baseline="0" dirty="0" smtClean="0"/>
                        <a:t> образование</a:t>
                      </a:r>
                      <a:r>
                        <a:rPr lang="ru-RU" sz="1600" strike="noStrike" spc="-1" dirty="0" smtClean="0"/>
                        <a:t>»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3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strike="noStrike" spc="-1"/>
                        <a:t>Занимаемая должность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ru-RU" sz="1800" strike="noStrike" spc="-1" dirty="0"/>
                        <a:t> воспитатель</a:t>
                      </a:r>
                      <a:endParaRPr lang="ru-RU" sz="1800" b="0" strike="noStrike" spc="-1" dirty="0"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59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strike="noStrike" spc="-1"/>
                        <a:t>Стаж педагогической работы 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ru-RU" sz="1800" strike="noStrike" spc="-1" dirty="0"/>
                        <a:t> </a:t>
                      </a:r>
                      <a:r>
                        <a:rPr lang="ru-RU" sz="1800" strike="noStrike" spc="-1" dirty="0" smtClean="0"/>
                        <a:t>3</a:t>
                      </a:r>
                      <a:r>
                        <a:rPr lang="ru-RU" sz="1800" strike="noStrike" spc="-1" baseline="0" dirty="0" smtClean="0"/>
                        <a:t> года</a:t>
                      </a:r>
                      <a:endParaRPr lang="ru-RU" sz="1800" b="0" strike="noStrike" spc="-1" dirty="0"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53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strike="noStrike" spc="-1" dirty="0" smtClean="0"/>
                        <a:t>Общий </a:t>
                      </a:r>
                      <a:r>
                        <a:rPr lang="ru-RU" sz="1600" strike="noStrike" spc="-1" dirty="0"/>
                        <a:t>трудовой стаж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strike="noStrike" spc="-1" dirty="0" smtClean="0"/>
                        <a:t>3 года</a:t>
                      </a:r>
                      <a:endParaRPr lang="ru-RU" sz="1800" b="0" strike="noStrike" spc="-1" dirty="0"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59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strike="noStrike" spc="-1"/>
                        <a:t>Дата последней аттестации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strike="noStrike" spc="-1" dirty="0" smtClean="0"/>
                        <a:t>20.10.2021  </a:t>
                      </a:r>
                      <a:r>
                        <a:rPr lang="ru-RU" sz="1800" strike="noStrike" spc="-1" dirty="0"/>
                        <a:t>Приказ № 428</a:t>
                      </a:r>
                      <a:endParaRPr lang="ru-RU" sz="1800" b="0" strike="noStrike" spc="-1" dirty="0"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366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180" y="138355"/>
            <a:ext cx="4359266" cy="6244044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702" y="138355"/>
            <a:ext cx="4604554" cy="6543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862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2" t="5865" r="13499" b="29941"/>
          <a:stretch/>
        </p:blipFill>
        <p:spPr bwMode="auto">
          <a:xfrm>
            <a:off x="107504" y="33048"/>
            <a:ext cx="4680520" cy="6712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s://sun9-32.userapi.com/impg/MAlcwyW7nIf_Sj_B4PraxTKAfd84Kb3_JdpUbg/5FE9-08zUvQ.jpg?size=723x1080&amp;quality=95&amp;sign=e8ee686feeec0aaa7a3f4399965b4b7b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574" y="33048"/>
            <a:ext cx="4320480" cy="671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23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Аналит</a:t>
            </a:r>
            <a:r>
              <a:rPr lang="ru-RU" dirty="0" smtClean="0"/>
              <a:t> справка </a:t>
            </a:r>
            <a:endParaRPr lang="ru-RU" dirty="0"/>
          </a:p>
        </p:txBody>
      </p:sp>
      <p:sp>
        <p:nvSpPr>
          <p:cNvPr id="4" name="CustomShape 1"/>
          <p:cNvSpPr/>
          <p:nvPr/>
        </p:nvSpPr>
        <p:spPr>
          <a:xfrm>
            <a:off x="899592" y="146000"/>
            <a:ext cx="7344360" cy="82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i="1" strike="noStrike" spc="-1" dirty="0" smtClean="0">
                <a:solidFill>
                  <a:schemeClr val="accent5">
                    <a:lumMod val="75000"/>
                  </a:schemeClr>
                </a:solidFill>
                <a:latin typeface="Times New Roman"/>
              </a:rPr>
              <a:t> </a:t>
            </a:r>
            <a:r>
              <a:rPr lang="ru-RU" sz="2400" b="1" i="1" strike="noStrike" spc="-1" dirty="0">
                <a:solidFill>
                  <a:schemeClr val="accent5">
                    <a:lumMod val="75000"/>
                  </a:schemeClr>
                </a:solidFill>
                <a:latin typeface="Times New Roman"/>
              </a:rPr>
              <a:t>Позитивные результаты работы с воспитанниками</a:t>
            </a:r>
            <a:endParaRPr lang="ru-RU" sz="2400" b="0" strike="noStrike" spc="-1" dirty="0">
              <a:solidFill>
                <a:schemeClr val="accent5">
                  <a:lumMod val="75000"/>
                </a:schemeClr>
              </a:solidFill>
              <a:latin typeface="Arial"/>
            </a:endParaRPr>
          </a:p>
        </p:txBody>
      </p:sp>
      <p:pic>
        <p:nvPicPr>
          <p:cNvPr id="3074" name="Picture 2" descr="https://sun9-28.userapi.com/impg/SRCpQwPJskHT9vKWWVzGsi7QN7-2Md3Z_IXBAw/T80BW6fjmvc.jpg?size=767x1080&amp;quality=95&amp;sign=639df4de52335ba3c205c2847ff16187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2"/>
          <a:stretch/>
        </p:blipFill>
        <p:spPr bwMode="auto">
          <a:xfrm>
            <a:off x="335182" y="968624"/>
            <a:ext cx="3821182" cy="556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6.userapi.com/impg/qzIeP8Q_DodOgB2U06SHS6_TzyezuAl8Y9G65Q/A9kd062NJyM.jpg?size=761x1080&amp;quality=95&amp;sign=84f08a522d0265cf7a62f4076b7cea50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4"/>
          <a:stretch/>
        </p:blipFill>
        <p:spPr bwMode="auto">
          <a:xfrm>
            <a:off x="4571772" y="908548"/>
            <a:ext cx="3879501" cy="568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91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s://sun9-56.userapi.com/impg/pxPTPc9vnpoDIb8qkxe9gW6kydHE-6jrJaB_rw/cSklz1kXt7I.jpg?size=759x1080&amp;quality=95&amp;sign=56fa6f8ded0cd318baddbff7f4d42107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4"/>
          <a:stretch/>
        </p:blipFill>
        <p:spPr bwMode="auto">
          <a:xfrm>
            <a:off x="323528" y="376033"/>
            <a:ext cx="4173729" cy="609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57.userapi.com/impg/uawwfstdckoJQxH89ZYizhtFaQeV3UKyqc4D4g/LePKoEdtsm0.jpg?size=729x1080&amp;quality=95&amp;sign=256a77b402b1c9d7a824946dea94e3c8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4"/>
          <a:stretch/>
        </p:blipFill>
        <p:spPr bwMode="auto">
          <a:xfrm>
            <a:off x="4497257" y="388965"/>
            <a:ext cx="4037143" cy="615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19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1043608" y="116632"/>
            <a:ext cx="720036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i="1" strike="noStrike" spc="-1" dirty="0" smtClean="0">
                <a:solidFill>
                  <a:schemeClr val="accent5">
                    <a:lumMod val="75000"/>
                  </a:schemeClr>
                </a:solidFill>
                <a:latin typeface="Times New Roman"/>
              </a:rPr>
              <a:t> </a:t>
            </a:r>
            <a:r>
              <a:rPr lang="ru-RU" sz="2400" b="1" i="1" strike="noStrike" spc="-1" dirty="0">
                <a:solidFill>
                  <a:schemeClr val="accent5">
                    <a:lumMod val="75000"/>
                  </a:schemeClr>
                </a:solidFill>
                <a:latin typeface="Times New Roman"/>
              </a:rPr>
              <a:t>Качество взаимодействия  с родителями</a:t>
            </a:r>
            <a:endParaRPr lang="ru-RU" sz="2400" b="0" strike="noStrike" spc="-1" dirty="0">
              <a:solidFill>
                <a:schemeClr val="accent5">
                  <a:lumMod val="75000"/>
                </a:schemeClr>
              </a:solidFill>
              <a:latin typeface="Arial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07"/>
          <a:stretch/>
        </p:blipFill>
        <p:spPr bwMode="auto">
          <a:xfrm>
            <a:off x="4457483" y="2060848"/>
            <a:ext cx="4024766" cy="4543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s://sun9-53.userapi.com/impg/uq_K88Af-0uwDHUD4GsIclSOknItlt72Jhjtjg/ozgcEQpfzK4.jpg?size=727x1080&amp;quality=95&amp;sign=5d901af0dffe5de29a32e836cf82d0fb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99" y="610226"/>
            <a:ext cx="4205677" cy="624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0108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Таблица </a:t>
            </a:r>
            <a:r>
              <a:rPr lang="ru-RU" dirty="0" err="1" smtClean="0"/>
              <a:t>взаимод</a:t>
            </a:r>
            <a:r>
              <a:rPr lang="ru-RU" dirty="0" smtClean="0"/>
              <a:t> с </a:t>
            </a:r>
            <a:r>
              <a:rPr lang="ru-RU" dirty="0" err="1" smtClean="0"/>
              <a:t>родителемя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 descr="https://sun9-63.userapi.com/impg/ebWGFWCrDawMIM4GvhbyBGXXQLGy8PJIY8OkLg/-BO2VbNFkYs.jpg?size=770x1080&amp;quality=95&amp;sign=6f7201b667864fea44807b801393f7d1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24802" y="-796609"/>
            <a:ext cx="5967620" cy="837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9235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755576" y="260640"/>
            <a:ext cx="7344360" cy="94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i="1" strike="noStrike" spc="-1" dirty="0" smtClean="0">
                <a:solidFill>
                  <a:schemeClr val="accent5">
                    <a:lumMod val="75000"/>
                  </a:schemeClr>
                </a:solidFill>
                <a:latin typeface="Times New Roman"/>
              </a:rPr>
              <a:t>Участие </a:t>
            </a:r>
            <a:r>
              <a:rPr lang="ru-RU" sz="2800" b="1" i="1" strike="noStrike" spc="-1" dirty="0">
                <a:solidFill>
                  <a:schemeClr val="accent5">
                    <a:lumMod val="75000"/>
                  </a:schemeClr>
                </a:solidFill>
                <a:latin typeface="Times New Roman"/>
              </a:rPr>
              <a:t>педагога в профессиональных конкурсах</a:t>
            </a:r>
            <a:endParaRPr lang="ru-RU" sz="2800" b="0" strike="noStrike" spc="-1" dirty="0">
              <a:solidFill>
                <a:schemeClr val="accent5">
                  <a:lumMod val="75000"/>
                </a:schemeClr>
              </a:solidFill>
              <a:latin typeface="Arial"/>
            </a:endParaRPr>
          </a:p>
        </p:txBody>
      </p:sp>
      <p:pic>
        <p:nvPicPr>
          <p:cNvPr id="5" name="Picture 4" descr="https://sun9-39.userapi.com/impg/RVBmWpoX3oLj_1yM9FcOaZfloLGAgUgn2k12JQ/R_O0iYO8czQ.jpg?size=775x1080&amp;quality=95&amp;sign=6d11f54768377e158c51b8523e5fe440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04200"/>
            <a:ext cx="3918102" cy="546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33" y="1172315"/>
            <a:ext cx="3784452" cy="5500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57799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CustomShape 1"/>
          <p:cNvSpPr/>
          <p:nvPr/>
        </p:nvSpPr>
        <p:spPr>
          <a:xfrm>
            <a:off x="1043608" y="226773"/>
            <a:ext cx="734436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i="1" strike="noStrike" spc="-1" dirty="0" smtClean="0">
                <a:solidFill>
                  <a:schemeClr val="accent5">
                    <a:lumMod val="75000"/>
                  </a:schemeClr>
                </a:solidFill>
                <a:latin typeface="Times New Roman"/>
              </a:rPr>
              <a:t> </a:t>
            </a:r>
            <a:r>
              <a:rPr lang="ru-RU" sz="2400" b="1" i="1" strike="noStrike" spc="-1" dirty="0">
                <a:solidFill>
                  <a:schemeClr val="accent5">
                    <a:lumMod val="75000"/>
                  </a:schemeClr>
                </a:solidFill>
                <a:latin typeface="Times New Roman"/>
              </a:rPr>
              <a:t>Награды и поощрения педагога</a:t>
            </a:r>
            <a:endParaRPr lang="ru-RU" sz="2400" b="0" strike="noStrike" spc="-1" dirty="0">
              <a:solidFill>
                <a:schemeClr val="accent5">
                  <a:lumMod val="75000"/>
                </a:schemeClr>
              </a:solidFill>
              <a:latin typeface="Arial"/>
            </a:endParaRPr>
          </a:p>
        </p:txBody>
      </p:sp>
      <p:pic>
        <p:nvPicPr>
          <p:cNvPr id="5" name="Picture 2" descr="https://sun9-67.userapi.com/impg/QCc-I6NM67VmBGXWGmhvIrFUBYJKunkvbkA8LQ/g_PhRUS9V_M.jpg?size=566x800&amp;quality=95&amp;sign=9f1eb186f4460c0aa341acd2c980c5a8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74" y="682893"/>
            <a:ext cx="4085937" cy="577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sun9-29.userapi.com/impg/l_1uSAlmqqPPfToorDkCxWnIsQqT0ESHSeNMWA/G7h5SEU4Hc4.jpg?size=743x1080&amp;quality=95&amp;sign=c9cd0e327c8c6f4513e43b1d6e2490e4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137" y="793729"/>
            <a:ext cx="3844831" cy="558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8849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sun9-21.userapi.com/impg/ZZtDQeDmqEpKKfrV6oyqoHgSdj1hQbWX7Vm_qg/3LlRykheLkQ.jpg?size=735x1080&amp;quality=95&amp;sign=ac0cbc8e91e4f0241a39f1a5b0e36a70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208" y="152718"/>
            <a:ext cx="4427984" cy="65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5905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https://sun9-36.userapi.com/impg/AnqX8cwv_MRzqqrHscA6sod-Cg7xmEHRgwNrIA/I6O4x6Xh-ZE.jpg?size=1080x768&amp;quality=95&amp;sign=b0471c0183e921f28a020eba901c49c7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1"/>
          <a:stretch/>
        </p:blipFill>
        <p:spPr bwMode="auto">
          <a:xfrm>
            <a:off x="4267200" y="30190"/>
            <a:ext cx="4655883" cy="317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9-34.userapi.com/impg/mOV5H0g3DWz99LpEGvlO0dL1sPn6HpBuG219sQ/qcHjtb_bbGk.jpg?size=1080x774&amp;quality=95&amp;sign=d85cdfedaecff6d23deccca488e4a8f6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0" b="-1"/>
          <a:stretch/>
        </p:blipFill>
        <p:spPr bwMode="auto">
          <a:xfrm>
            <a:off x="179512" y="3145121"/>
            <a:ext cx="5143499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771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556792"/>
            <a:ext cx="7620000" cy="4373563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как средство социально-коммуникативного развития детей раннего </a:t>
            </a: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возраста»</a:t>
            </a:r>
            <a:endParaRPr lang="ru-RU" sz="36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ustomShape 1"/>
          <p:cNvSpPr/>
          <p:nvPr/>
        </p:nvSpPr>
        <p:spPr>
          <a:xfrm>
            <a:off x="539552" y="584946"/>
            <a:ext cx="775664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i="1" strike="noStrike" spc="-1" dirty="0">
                <a:solidFill>
                  <a:schemeClr val="accent5">
                    <a:lumMod val="75000"/>
                  </a:schemeClr>
                </a:solidFill>
                <a:latin typeface="Times New Roman"/>
              </a:rPr>
              <a:t>Представление педагогического опыта</a:t>
            </a:r>
            <a:endParaRPr lang="ru-RU" sz="3200" b="0" i="1" strike="noStrike" spc="-1" dirty="0">
              <a:solidFill>
                <a:schemeClr val="accent5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99592" y="4149080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https://upload2.schoolrm.ru/iblock/c42/c42cebea4c2fdec9dca3748fd43dcf7d/ped_opyt.PDF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51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11760" y="282508"/>
            <a:ext cx="42086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Наличие публикаций 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388843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980728"/>
            <a:ext cx="4152904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788024" y="3552297"/>
            <a:ext cx="72008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035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435612" y="307736"/>
            <a:ext cx="8244408" cy="156820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i="1" strike="noStrike" spc="-1" dirty="0" smtClean="0">
                <a:solidFill>
                  <a:schemeClr val="accent5">
                    <a:lumMod val="75000"/>
                  </a:schemeClr>
                </a:solidFill>
                <a:latin typeface="Times New Roman"/>
              </a:rPr>
              <a:t>Результаты </a:t>
            </a:r>
            <a:r>
              <a:rPr lang="ru-RU" sz="3200" b="1" i="1" strike="noStrike" spc="-1" dirty="0">
                <a:solidFill>
                  <a:schemeClr val="accent5">
                    <a:lumMod val="75000"/>
                  </a:schemeClr>
                </a:solidFill>
                <a:latin typeface="Times New Roman"/>
              </a:rPr>
              <a:t>участия воспитанников  в (конкурсах, выставках, турнирах, акциях, фестивалях)</a:t>
            </a:r>
            <a:endParaRPr lang="ru-RU" sz="3200" b="0" strike="noStrike" spc="-1" dirty="0">
              <a:solidFill>
                <a:schemeClr val="accent5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5" name="CustomShape 2"/>
          <p:cNvSpPr/>
          <p:nvPr/>
        </p:nvSpPr>
        <p:spPr>
          <a:xfrm>
            <a:off x="2123728" y="2348880"/>
            <a:ext cx="5166000" cy="30640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800" b="1" i="1" strike="noStrike" spc="-1" dirty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Муниципальный уровень – </a:t>
            </a:r>
            <a:r>
              <a:rPr lang="ru-RU" sz="2800" b="1" i="1" strike="noStrike" spc="-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18</a:t>
            </a:r>
            <a:endParaRPr lang="ru-RU" sz="2800" b="0" strike="noStrike" spc="-1" dirty="0">
              <a:solidFill>
                <a:schemeClr val="accent5">
                  <a:lumMod val="75000"/>
                </a:schemeClr>
              </a:solidFill>
              <a:latin typeface="Arial"/>
            </a:endParaRPr>
          </a:p>
          <a:p>
            <a:pPr>
              <a:lnSpc>
                <a:spcPct val="115000"/>
              </a:lnSpc>
            </a:pPr>
            <a:endParaRPr lang="ru-RU" sz="2800" b="0" strike="noStrike" spc="-1" dirty="0">
              <a:solidFill>
                <a:schemeClr val="accent5">
                  <a:lumMod val="75000"/>
                </a:schemeClr>
              </a:solidFill>
              <a:latin typeface="Arial"/>
            </a:endParaRPr>
          </a:p>
          <a:p>
            <a:pPr>
              <a:lnSpc>
                <a:spcPct val="115000"/>
              </a:lnSpc>
            </a:pPr>
            <a:r>
              <a:rPr lang="ru-RU" sz="2800" b="1" i="1" strike="noStrike" spc="-1" dirty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Республиканский уровень – </a:t>
            </a:r>
            <a:r>
              <a:rPr lang="ru-RU" sz="2800" b="1" i="1" spc="-1" dirty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3</a:t>
            </a:r>
            <a:endParaRPr lang="ru-RU" sz="2800" b="0" strike="noStrike" spc="-1" dirty="0">
              <a:solidFill>
                <a:schemeClr val="accent5">
                  <a:lumMod val="75000"/>
                </a:schemeClr>
              </a:solidFill>
              <a:latin typeface="Arial"/>
            </a:endParaRPr>
          </a:p>
          <a:p>
            <a:pPr>
              <a:lnSpc>
                <a:spcPct val="115000"/>
              </a:lnSpc>
            </a:pPr>
            <a:endParaRPr lang="ru-RU" sz="2800" b="0" strike="noStrike" spc="-1" dirty="0">
              <a:solidFill>
                <a:schemeClr val="accent5">
                  <a:lumMod val="75000"/>
                </a:schemeClr>
              </a:solidFill>
              <a:latin typeface="Arial"/>
            </a:endParaRPr>
          </a:p>
          <a:p>
            <a:pPr>
              <a:lnSpc>
                <a:spcPct val="115000"/>
              </a:lnSpc>
            </a:pPr>
            <a:r>
              <a:rPr lang="ru-RU" sz="2800" b="1" i="1" strike="noStrike" spc="-1" dirty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Интернет конкурсы – </a:t>
            </a:r>
            <a:r>
              <a:rPr lang="ru-RU" sz="2800" b="1" i="1" spc="-1" dirty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8</a:t>
            </a:r>
            <a:endParaRPr lang="ru-RU" sz="2800" b="0" strike="noStrike" spc="-1" dirty="0">
              <a:solidFill>
                <a:schemeClr val="accent5">
                  <a:lumMod val="75000"/>
                </a:schemeClr>
              </a:solidFill>
              <a:latin typeface="Arial"/>
            </a:endParaRPr>
          </a:p>
          <a:p>
            <a:pPr>
              <a:lnSpc>
                <a:spcPct val="115000"/>
              </a:lnSpc>
            </a:pPr>
            <a:endParaRPr lang="ru-RU" sz="2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292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32048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8640"/>
            <a:ext cx="450050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600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8640"/>
            <a:ext cx="4400489" cy="6387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433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Справка </a:t>
            </a:r>
            <a:endParaRPr lang="ru-RU" dirty="0"/>
          </a:p>
        </p:txBody>
      </p:sp>
      <p:pic>
        <p:nvPicPr>
          <p:cNvPr id="2050" name="Picture 2" descr="https://sun9-33.userapi.com/impg/skIzPxWwij7yzZJK-K1ujAZoSliV6a6Mo3uvSw/4Jbee_sT1T0.jpg?size=607x1080&amp;quality=95&amp;sign=aff5374756ec208f45146f91204aee29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90" r="5890" b="21475"/>
          <a:stretch/>
        </p:blipFill>
        <p:spPr bwMode="auto">
          <a:xfrm>
            <a:off x="4499992" y="590987"/>
            <a:ext cx="4051850" cy="566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90987"/>
            <a:ext cx="3690131" cy="566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786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sun9-67.userapi.com/impg/gM4Rn7lZSNw0hldXeCuQtPlvHv3pDcuNbw_J5Q/1mkY6YRc0g8.jpg?size=1280x960&amp;quality=95&amp;sign=02ef8873df109ae94215f6fd8e9f6b9e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6512" y="836712"/>
            <a:ext cx="51845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49.userapi.com/impg/-SeifXIRKEhPINKjIcSpAMIALwGdminENGHhkA/2SHocEWhWWc.jpg?size=1280x960&amp;quality=95&amp;sign=5b37c4a992b4f0284c4983ceefd97874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51548" y="1877673"/>
            <a:ext cx="5315744" cy="398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88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ая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326</TotalTime>
  <Words>212</Words>
  <Application>Microsoft Office PowerPoint</Application>
  <PresentationFormat>Экран (4:3)</PresentationFormat>
  <Paragraphs>52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Arial</vt:lpstr>
      <vt:lpstr>Arial Black</vt:lpstr>
      <vt:lpstr>Calibri</vt:lpstr>
      <vt:lpstr>Georgia</vt:lpstr>
      <vt:lpstr>Lucida Sans Unicode</vt:lpstr>
      <vt:lpstr>Times New Roman</vt:lpstr>
      <vt:lpstr>Главная</vt:lpstr>
      <vt:lpstr>     Портфолио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Портфолио   </dc:title>
  <dc:creator>Пользователь</dc:creator>
  <cp:lastModifiedBy>1</cp:lastModifiedBy>
  <cp:revision>22</cp:revision>
  <dcterms:created xsi:type="dcterms:W3CDTF">2023-09-01T15:09:33Z</dcterms:created>
  <dcterms:modified xsi:type="dcterms:W3CDTF">2023-09-26T11:30:25Z</dcterms:modified>
</cp:coreProperties>
</file>