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8" r:id="rId2"/>
    <p:sldId id="257" r:id="rId3"/>
    <p:sldId id="259" r:id="rId4"/>
    <p:sldId id="350" r:id="rId5"/>
    <p:sldId id="351" r:id="rId6"/>
    <p:sldId id="366" r:id="rId7"/>
    <p:sldId id="367" r:id="rId8"/>
    <p:sldId id="376" r:id="rId9"/>
    <p:sldId id="368" r:id="rId10"/>
    <p:sldId id="369" r:id="rId11"/>
    <p:sldId id="370" r:id="rId12"/>
    <p:sldId id="379" r:id="rId13"/>
    <p:sldId id="371" r:id="rId14"/>
    <p:sldId id="381" r:id="rId15"/>
    <p:sldId id="372" r:id="rId16"/>
    <p:sldId id="373" r:id="rId17"/>
    <p:sldId id="374" r:id="rId18"/>
    <p:sldId id="375" r:id="rId19"/>
    <p:sldId id="352" r:id="rId20"/>
    <p:sldId id="380" r:id="rId21"/>
    <p:sldId id="299" r:id="rId22"/>
    <p:sldId id="378" r:id="rId23"/>
    <p:sldId id="377" r:id="rId24"/>
    <p:sldId id="362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8F8F8"/>
    <a:srgbClr val="33CC33"/>
    <a:srgbClr val="66FF33"/>
    <a:srgbClr val="FFFF00"/>
    <a:srgbClr val="C0A482"/>
    <a:srgbClr val="0000FF"/>
    <a:srgbClr val="FF99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 autoAdjust="0"/>
    <p:restoredTop sz="97395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742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42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ACB32-3079-48BC-9F77-B569F8A43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D0536-D15E-4185-ADE9-ECEB9E7C1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29B09-A751-45DC-A6FA-961111E00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3A7B2-3735-4969-9CC0-5BB136B68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6EF22-CD23-475D-8874-9AAEC1DB9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8B32A-2333-4408-B9A8-36C5DFAEE5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AFC95-F837-4D86-8398-4631F007E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E4F64-C0DA-42F9-9DE1-2112FCDFB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C3E70-A7BE-4656-B0AA-DB244328F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7AC64-8C95-4C18-886C-287103D46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E349D-1DFC-47AE-8AAB-3EA77455A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78E19-4F8B-4F90-9F72-91F823675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1533D-F23B-4227-9CDC-616F0778E7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147E3-A6EB-4F1F-9F9C-4406BB1B0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6387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8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640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40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40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40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A38CA0A-1DAF-42B6-B26F-77A713AA1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40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8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2" grpId="0"/>
      <p:bldP spid="1640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640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640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640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640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640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dt2sar.schoolrm.ru/sveden/employees/28144/639222/" TargetMode="External"/><Relationship Id="rId2" Type="http://schemas.openxmlformats.org/officeDocument/2006/relationships/hyperlink" Target="https://cdt2sar.schoolrm.ru/life/video/28100/639552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1560" y="0"/>
            <a:ext cx="7993260" cy="171299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>Министерство образования РМ</a:t>
            </a:r>
            <a:b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</a:b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>ПОРТФОЛИО</a:t>
            </a:r>
            <a:b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</a:b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/>
            </a:r>
            <a:b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</a:br>
            <a:r>
              <a:rPr kumimoji="0" lang="ru-RU" alt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>Митричева</a:t>
            </a:r>
            <a:r>
              <a:rPr kumimoji="0" lang="ru-RU" altLang="ru-RU" sz="20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> Надежда Николаевна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/>
            </a:r>
            <a:b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</a:b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>педагог-организатор</a:t>
            </a:r>
            <a:b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</a:b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>МУДО  «</a:t>
            </a:r>
            <a:r>
              <a:rPr lang="ru-RU" altLang="ru-RU" sz="20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>Центр детского творчества № 2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j-ea"/>
                <a:cs typeface="Tahoma" panose="020B0604030504040204" pitchFamily="34" charset="0"/>
              </a:rPr>
              <a:t>» г.о.Саранск РМ</a:t>
            </a:r>
            <a:endParaRPr kumimoji="0" lang="ru-RU" alt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j-ea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348880"/>
            <a:ext cx="587415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B80047"/>
                </a:solidFill>
                <a:latin typeface="Times New Roman" pitchFamily="16" charset="0"/>
              </a:rPr>
              <a:t>Дата рождения</a:t>
            </a:r>
            <a:r>
              <a:rPr lang="ru-RU" dirty="0">
                <a:solidFill>
                  <a:srgbClr val="002060"/>
                </a:solidFill>
                <a:latin typeface="Times New Roman" pitchFamily="16" charset="0"/>
              </a:rPr>
              <a:t>: </a:t>
            </a:r>
            <a:r>
              <a:rPr lang="ru-RU" dirty="0" smtClean="0">
                <a:latin typeface="Times New Roman" pitchFamily="16" charset="0"/>
              </a:rPr>
              <a:t>17.06.1985 г</a:t>
            </a:r>
            <a:r>
              <a:rPr lang="ru-RU" dirty="0">
                <a:latin typeface="Times New Roman" pitchFamily="16" charset="0"/>
              </a:rPr>
              <a:t>.</a:t>
            </a:r>
            <a:r>
              <a:rPr lang="ru-RU" dirty="0">
                <a:solidFill>
                  <a:srgbClr val="002060"/>
                </a:solidFill>
                <a:latin typeface="Times New Roman" pitchFamily="16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itchFamily="16" charset="0"/>
              </a:rPr>
            </a:br>
            <a:r>
              <a:rPr lang="ru-RU" u="sng" dirty="0">
                <a:solidFill>
                  <a:srgbClr val="B80047"/>
                </a:solidFill>
                <a:latin typeface="Times New Roman" pitchFamily="16" charset="0"/>
              </a:rPr>
              <a:t>Профессиональное образование</a:t>
            </a:r>
            <a:r>
              <a:rPr lang="ru-RU" dirty="0">
                <a:solidFill>
                  <a:srgbClr val="B80047"/>
                </a:solidFill>
                <a:latin typeface="Times New Roman" pitchFamily="16" charset="0"/>
              </a:rPr>
              <a:t>: </a:t>
            </a:r>
            <a:endParaRPr lang="ru-RU" dirty="0" smtClean="0">
              <a:solidFill>
                <a:srgbClr val="B80047"/>
              </a:solidFill>
              <a:latin typeface="Times New Roman" pitchFamily="16" charset="0"/>
            </a:endParaRPr>
          </a:p>
          <a:p>
            <a:r>
              <a:rPr lang="ru-RU" dirty="0" smtClean="0">
                <a:latin typeface="Times New Roman" pitchFamily="16" charset="0"/>
              </a:rPr>
              <a:t>Высшее</a:t>
            </a:r>
            <a:r>
              <a:rPr lang="ru-RU" dirty="0">
                <a:latin typeface="Times New Roman" pitchFamily="16" charset="0"/>
              </a:rPr>
              <a:t>, </a:t>
            </a:r>
            <a:r>
              <a:rPr lang="ru-RU" dirty="0" smtClean="0">
                <a:latin typeface="Times New Roman" pitchFamily="16" charset="0"/>
              </a:rPr>
              <a:t>МГПИ </a:t>
            </a:r>
            <a:r>
              <a:rPr lang="ru-RU" dirty="0" err="1" smtClean="0">
                <a:latin typeface="Times New Roman" pitchFamily="16" charset="0"/>
              </a:rPr>
              <a:t>им.М.Е.Евсевьева</a:t>
            </a:r>
            <a:r>
              <a:rPr lang="ru-RU" dirty="0" smtClean="0">
                <a:latin typeface="Times New Roman" pitchFamily="16" charset="0"/>
              </a:rPr>
              <a:t>, </a:t>
            </a:r>
            <a:r>
              <a:rPr lang="ru-RU" dirty="0">
                <a:latin typeface="Times New Roman" pitchFamily="16" charset="0"/>
              </a:rPr>
              <a:t>квалификация  </a:t>
            </a:r>
            <a:r>
              <a:rPr lang="ru-RU" dirty="0" smtClean="0">
                <a:latin typeface="Times New Roman" pitchFamily="16" charset="0"/>
              </a:rPr>
              <a:t>«Учитель русского языка и литературы».</a:t>
            </a:r>
            <a:endParaRPr lang="ru-RU" dirty="0">
              <a:latin typeface="Times New Roman" pitchFamily="16" charset="0"/>
            </a:endParaRPr>
          </a:p>
          <a:p>
            <a:r>
              <a:rPr lang="ru-RU" dirty="0">
                <a:latin typeface="Times New Roman" pitchFamily="16" charset="0"/>
              </a:rPr>
              <a:t>Диплом </a:t>
            </a:r>
            <a:r>
              <a:rPr lang="ru-RU" dirty="0" smtClean="0">
                <a:latin typeface="Times New Roman" pitchFamily="16" charset="0"/>
              </a:rPr>
              <a:t>ВСА № 0727340, </a:t>
            </a:r>
            <a:r>
              <a:rPr lang="ru-RU" dirty="0">
                <a:latin typeface="Times New Roman" pitchFamily="16" charset="0"/>
              </a:rPr>
              <a:t>выдан </a:t>
            </a:r>
            <a:r>
              <a:rPr lang="ru-RU" dirty="0" smtClean="0">
                <a:latin typeface="Times New Roman" pitchFamily="16" charset="0"/>
              </a:rPr>
              <a:t>22 января 2008 </a:t>
            </a:r>
            <a:r>
              <a:rPr lang="ru-RU" dirty="0">
                <a:latin typeface="Times New Roman" pitchFamily="16" charset="0"/>
              </a:rPr>
              <a:t>г.</a:t>
            </a:r>
          </a:p>
          <a:p>
            <a:r>
              <a:rPr lang="ru-RU" u="sng" dirty="0" smtClean="0">
                <a:solidFill>
                  <a:srgbClr val="B80047"/>
                </a:solidFill>
                <a:latin typeface="Times New Roman" pitchFamily="16" charset="0"/>
              </a:rPr>
              <a:t>Стаж </a:t>
            </a:r>
            <a:r>
              <a:rPr lang="ru-RU" u="sng" dirty="0">
                <a:solidFill>
                  <a:srgbClr val="B80047"/>
                </a:solidFill>
                <a:latin typeface="Times New Roman" pitchFamily="16" charset="0"/>
              </a:rPr>
              <a:t>педагогической работы </a:t>
            </a:r>
            <a:r>
              <a:rPr lang="en-US" u="sng" dirty="0">
                <a:solidFill>
                  <a:srgbClr val="B80047"/>
                </a:solidFill>
                <a:latin typeface="Times New Roman" pitchFamily="16" charset="0"/>
              </a:rPr>
              <a:t> </a:t>
            </a:r>
            <a:r>
              <a:rPr lang="ru-RU" u="sng" dirty="0">
                <a:solidFill>
                  <a:srgbClr val="B80047"/>
                </a:solidFill>
                <a:latin typeface="Times New Roman" pitchFamily="16" charset="0"/>
              </a:rPr>
              <a:t>по специальности</a:t>
            </a:r>
            <a:r>
              <a:rPr lang="ru-RU" dirty="0">
                <a:solidFill>
                  <a:srgbClr val="B80047"/>
                </a:solidFill>
                <a:latin typeface="Times New Roman" pitchFamily="16" charset="0"/>
              </a:rPr>
              <a:t>: </a:t>
            </a:r>
            <a:endParaRPr lang="ru-RU" dirty="0" smtClean="0">
              <a:solidFill>
                <a:srgbClr val="B80047"/>
              </a:solidFill>
              <a:latin typeface="Times New Roman" pitchFamily="16" charset="0"/>
            </a:endParaRPr>
          </a:p>
          <a:p>
            <a:r>
              <a:rPr lang="ru-RU" dirty="0" smtClean="0">
                <a:latin typeface="Times New Roman" pitchFamily="16" charset="0"/>
              </a:rPr>
              <a:t>17 </a:t>
            </a:r>
            <a:r>
              <a:rPr lang="ru-RU" dirty="0">
                <a:latin typeface="Times New Roman" pitchFamily="16" charset="0"/>
              </a:rPr>
              <a:t>лет </a:t>
            </a:r>
            <a:br>
              <a:rPr lang="ru-RU" dirty="0">
                <a:latin typeface="Times New Roman" pitchFamily="16" charset="0"/>
              </a:rPr>
            </a:br>
            <a:r>
              <a:rPr lang="ru-RU" u="sng" dirty="0">
                <a:solidFill>
                  <a:srgbClr val="B80047"/>
                </a:solidFill>
                <a:latin typeface="Times New Roman" pitchFamily="16" charset="0"/>
              </a:rPr>
              <a:t>Общий трудовой стаж</a:t>
            </a:r>
            <a:r>
              <a:rPr lang="ru-RU" dirty="0">
                <a:solidFill>
                  <a:srgbClr val="C00000"/>
                </a:solidFill>
                <a:latin typeface="Times New Roman" pitchFamily="16" charset="0"/>
              </a:rPr>
              <a:t>:</a:t>
            </a:r>
            <a:r>
              <a:rPr lang="ru-RU" dirty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ru-RU" dirty="0" smtClean="0">
                <a:latin typeface="Times New Roman" pitchFamily="16" charset="0"/>
              </a:rPr>
              <a:t>17 лет</a:t>
            </a:r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u="sng" dirty="0">
                <a:solidFill>
                  <a:srgbClr val="B80047"/>
                </a:solidFill>
                <a:latin typeface="Times New Roman" pitchFamily="16" charset="0"/>
              </a:rPr>
              <a:t>Наличие квалификационной категории</a:t>
            </a:r>
            <a:r>
              <a:rPr lang="ru-RU" dirty="0" smtClean="0">
                <a:solidFill>
                  <a:srgbClr val="B80047"/>
                </a:solidFill>
                <a:latin typeface="Times New Roman" pitchFamily="16" charset="0"/>
              </a:rPr>
              <a:t>: </a:t>
            </a:r>
          </a:p>
          <a:p>
            <a:r>
              <a:rPr lang="en-US" dirty="0" smtClean="0">
                <a:latin typeface="Times New Roman" pitchFamily="16" charset="0"/>
              </a:rPr>
              <a:t>I</a:t>
            </a:r>
            <a:r>
              <a:rPr lang="ru-RU" dirty="0" smtClean="0">
                <a:latin typeface="Times New Roman" pitchFamily="16" charset="0"/>
              </a:rPr>
              <a:t> </a:t>
            </a:r>
            <a:r>
              <a:rPr lang="ru-RU" dirty="0">
                <a:latin typeface="Times New Roman" pitchFamily="16" charset="0"/>
              </a:rPr>
              <a:t>квалификационная </a:t>
            </a:r>
            <a:r>
              <a:rPr lang="ru-RU" dirty="0" smtClean="0">
                <a:latin typeface="Times New Roman" pitchFamily="16" charset="0"/>
              </a:rPr>
              <a:t>категория</a:t>
            </a:r>
          </a:p>
          <a:p>
            <a:r>
              <a:rPr lang="ru-RU" u="sng" dirty="0">
                <a:solidFill>
                  <a:srgbClr val="B80047"/>
                </a:solidFill>
                <a:latin typeface="Times New Roman" pitchFamily="16" charset="0"/>
              </a:rPr>
              <a:t>Дата </a:t>
            </a:r>
            <a:r>
              <a:rPr lang="ru-RU" u="sng" dirty="0" smtClean="0">
                <a:solidFill>
                  <a:srgbClr val="B80047"/>
                </a:solidFill>
                <a:latin typeface="Times New Roman" pitchFamily="16" charset="0"/>
              </a:rPr>
              <a:t>последней аттестации:</a:t>
            </a:r>
            <a:r>
              <a:rPr lang="ru-RU" dirty="0" smtClean="0">
                <a:solidFill>
                  <a:srgbClr val="B80047"/>
                </a:solidFill>
                <a:latin typeface="Times New Roman" pitchFamily="16" charset="0"/>
              </a:rPr>
              <a:t> </a:t>
            </a:r>
            <a:r>
              <a:rPr lang="ru-RU" dirty="0" smtClean="0">
                <a:latin typeface="Times New Roman" pitchFamily="16" charset="0"/>
              </a:rPr>
              <a:t> 21.12.2017г., </a:t>
            </a:r>
            <a:r>
              <a:rPr lang="ru-RU" dirty="0">
                <a:latin typeface="Times New Roman" pitchFamily="16" charset="0"/>
              </a:rPr>
              <a:t>приказ </a:t>
            </a:r>
            <a:r>
              <a:rPr lang="ru-RU" dirty="0" smtClean="0">
                <a:latin typeface="Times New Roman" pitchFamily="16" charset="0"/>
              </a:rPr>
              <a:t>№1055 </a:t>
            </a:r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endParaRPr lang="ru-RU" dirty="0">
              <a:latin typeface="Times New Roman" pitchFamily="16" charset="0"/>
            </a:endParaRPr>
          </a:p>
        </p:txBody>
      </p:sp>
      <p:pic>
        <p:nvPicPr>
          <p:cNvPr id="1026" name="Picture 2" descr="C:\Users\DDT\Desktop\IMG_20221007_1359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348880"/>
            <a:ext cx="2882652" cy="4185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-243408"/>
            <a:ext cx="86409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7. Проведение мастер-классов, открытых занятий, мероприятий 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  <p:pic>
        <p:nvPicPr>
          <p:cNvPr id="8194" name="Picture 2" descr="D:\СКАНЫ НАДЯ\scanlite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4081185" cy="5426524"/>
          </a:xfrm>
          <a:prstGeom prst="rect">
            <a:avLst/>
          </a:prstGeom>
          <a:noFill/>
        </p:spPr>
      </p:pic>
      <p:pic>
        <p:nvPicPr>
          <p:cNvPr id="8195" name="Picture 3" descr="D:\СКАНЫ НАДЯ\scanlite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4320" y="1124743"/>
            <a:ext cx="4116152" cy="5328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-243408"/>
            <a:ext cx="86409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7. Проведение мастер-классов, открытых занятий, мероприятий 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  <p:pic>
        <p:nvPicPr>
          <p:cNvPr id="9219" name="Picture 3" descr="C:\Users\DDT\Desktop\АТТЕСТАЦИЯ МОЯ2022\ФОТО НА ПОРТФОЛИО\XleV4tmxdS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88840"/>
            <a:ext cx="3960440" cy="2629980"/>
          </a:xfrm>
          <a:prstGeom prst="rect">
            <a:avLst/>
          </a:prstGeom>
          <a:noFill/>
        </p:spPr>
      </p:pic>
      <p:pic>
        <p:nvPicPr>
          <p:cNvPr id="9222" name="Picture 6" descr="C:\Users\DDT\Desktop\АТТЕСТАЦИЯ МОЯ2022\ФОТО НА ПОРТФОЛИО\IMG_34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358341"/>
            <a:ext cx="3749488" cy="249965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95736" y="1052736"/>
            <a:ext cx="864096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Times New Roman" pitchFamily="16" charset="0"/>
              </a:rPr>
              <a:t>Отчетный концерт МУДО «ДДТ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6" charset="0"/>
              </a:rPr>
              <a:t>» - май, 2019</a:t>
            </a:r>
            <a:endParaRPr lang="ru-RU" sz="2000" dirty="0" smtClean="0">
              <a:solidFill>
                <a:srgbClr val="FFFF00"/>
              </a:solidFill>
              <a:latin typeface="Times New Roman" pitchFamily="1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2124744" y="2852936"/>
            <a:ext cx="864096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Times New Roman" pitchFamily="16" charset="0"/>
              </a:rPr>
              <a:t>Торжественная линейка,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  <a:latin typeface="Times New Roman" pitchFamily="16" charset="0"/>
              </a:rPr>
              <a:t> посвященная началу </a:t>
            </a:r>
            <a:endParaRPr lang="ru-RU" sz="2000" dirty="0" smtClean="0">
              <a:solidFill>
                <a:srgbClr val="FFFF00"/>
              </a:solidFill>
              <a:latin typeface="Times New Roman" pitchFamily="16" charset="0"/>
            </a:endParaRPr>
          </a:p>
          <a:p>
            <a:pPr algn="ctr"/>
            <a:r>
              <a:rPr lang="ru-RU" sz="2000" dirty="0" smtClean="0">
                <a:solidFill>
                  <a:srgbClr val="FFFF00"/>
                </a:solidFill>
                <a:latin typeface="Times New Roman" pitchFamily="16" charset="0"/>
              </a:rPr>
              <a:t>учебного года – сентябрь, 2022</a:t>
            </a:r>
            <a:endParaRPr lang="ru-RU" sz="2000" dirty="0" smtClean="0">
              <a:solidFill>
                <a:srgbClr val="FFFF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-243408"/>
            <a:ext cx="86409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7. Проведение мастер-классов, открытых занятий, мероприятий 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  <p:pic>
        <p:nvPicPr>
          <p:cNvPr id="3" name="Picture 4" descr="C:\Users\DDT\Desktop\АТТЕСТАЦИЯ МОЯ2022\ФОТО НА ПОРТФОЛИО\ElEmntLBb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1"/>
            <a:ext cx="3889950" cy="2592288"/>
          </a:xfrm>
          <a:prstGeom prst="rect">
            <a:avLst/>
          </a:prstGeom>
          <a:noFill/>
        </p:spPr>
      </p:pic>
      <p:pic>
        <p:nvPicPr>
          <p:cNvPr id="4" name="Picture 5" descr="C:\Users\DDT\Desktop\АТТЕСТАЦИЯ МОЯ2022\ФОТО НА ПОРТФОЛИО\gLNtzwz5L1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861048"/>
            <a:ext cx="4176464" cy="279627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1116632" y="548680"/>
            <a:ext cx="864096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Times New Roman" pitchFamily="16" charset="0"/>
              </a:rPr>
              <a:t>Городской фольклорный 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  <a:latin typeface="Times New Roman" pitchFamily="16" charset="0"/>
              </a:rPr>
              <a:t>конкурс-фестиваль «Жаворонки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6" charset="0"/>
              </a:rPr>
              <a:t>» - февраль, 2019 </a:t>
            </a:r>
            <a:endParaRPr lang="ru-RU" sz="2000" dirty="0" smtClean="0">
              <a:solidFill>
                <a:srgbClr val="FFFF00"/>
              </a:solidFill>
              <a:latin typeface="Times New Roman" pitchFamily="1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2276872"/>
            <a:ext cx="864096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Times New Roman" pitchFamily="16" charset="0"/>
              </a:rPr>
              <a:t>Торжественное награждение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  <a:latin typeface="Times New Roman" pitchFamily="16" charset="0"/>
              </a:rPr>
              <a:t>участников Городского конкурса 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  <a:latin typeface="Times New Roman" pitchFamily="16" charset="0"/>
              </a:rPr>
              <a:t>«Осенняя фантазия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6" charset="0"/>
              </a:rPr>
              <a:t>» - сентябрь, 2019</a:t>
            </a:r>
            <a:endParaRPr lang="ru-RU" sz="2000" dirty="0" smtClean="0">
              <a:solidFill>
                <a:srgbClr val="FFFF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-243408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en-US" sz="2400" dirty="0" smtClean="0">
                <a:solidFill>
                  <a:srgbClr val="FFFF00"/>
                </a:solidFill>
                <a:latin typeface="Times New Roman" pitchFamily="16" charset="0"/>
              </a:rPr>
              <a:t>8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. Общественно-педагогическая активность педагога: участие в комиссиях, педагогических сообществах, в жюри конкурсов. 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  <p:pic>
        <p:nvPicPr>
          <p:cNvPr id="10242" name="Picture 2" descr="D:\СКАНЫ НАДЯ\scanlite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3573187" cy="4751068"/>
          </a:xfrm>
          <a:prstGeom prst="rect">
            <a:avLst/>
          </a:prstGeom>
          <a:noFill/>
        </p:spPr>
      </p:pic>
      <p:pic>
        <p:nvPicPr>
          <p:cNvPr id="10243" name="Picture 3" descr="D:\СКАНЫ НАДЯ\scanlite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588498"/>
            <a:ext cx="2088232" cy="2776605"/>
          </a:xfrm>
          <a:prstGeom prst="rect">
            <a:avLst/>
          </a:prstGeom>
          <a:noFill/>
        </p:spPr>
      </p:pic>
      <p:pic>
        <p:nvPicPr>
          <p:cNvPr id="10244" name="Picture 4" descr="D:\СКАНЫ НАДЯ\scanlite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1" y="1610460"/>
            <a:ext cx="2088231" cy="2776606"/>
          </a:xfrm>
          <a:prstGeom prst="rect">
            <a:avLst/>
          </a:prstGeom>
          <a:noFill/>
        </p:spPr>
      </p:pic>
      <p:pic>
        <p:nvPicPr>
          <p:cNvPr id="10245" name="Picture 5" descr="D:\СКАНЫ НАДЯ\scanlite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437112"/>
            <a:ext cx="1820703" cy="24208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764704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Муниципальный уровень 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-243408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en-US" sz="2400" dirty="0" smtClean="0">
                <a:solidFill>
                  <a:srgbClr val="FFFF00"/>
                </a:solidFill>
                <a:latin typeface="Times New Roman" pitchFamily="16" charset="0"/>
              </a:rPr>
              <a:t>8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. Общественно-педагогическая активность педагога: участие в комиссиях, педагогических сообществах, в жюри конкурсов. 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64704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Республиканский уровень 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  <p:pic>
        <p:nvPicPr>
          <p:cNvPr id="1026" name="Picture 2" descr="D:\22.07 в школу\DSC_0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8"/>
            <a:ext cx="4262867" cy="3024336"/>
          </a:xfrm>
          <a:prstGeom prst="rect">
            <a:avLst/>
          </a:prstGeom>
          <a:noFill/>
        </p:spPr>
      </p:pic>
      <p:pic>
        <p:nvPicPr>
          <p:cNvPr id="1027" name="Picture 3" descr="D:\22.07 в школу\DSC_0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01008"/>
            <a:ext cx="4248472" cy="29888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196752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Благотворительная акция 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«Соберем ребенка в школу» - июль, 2022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в Администрации ГО Саранск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Организуемая Республиканской Общественной Организацией «Союз женщин Мордовии»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 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-243408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9. Экспертная деятельность 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84784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нет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0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10. Наставничество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  <p:pic>
        <p:nvPicPr>
          <p:cNvPr id="11266" name="Picture 2" descr="D:\СКАНЫ НАДЯ\scanlite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2673133" cy="3554316"/>
          </a:xfrm>
          <a:prstGeom prst="rect">
            <a:avLst/>
          </a:prstGeom>
          <a:noFill/>
        </p:spPr>
      </p:pic>
      <p:pic>
        <p:nvPicPr>
          <p:cNvPr id="11267" name="Picture 3" descr="C:\Users\DDT\Desktop\АТТЕСТАЦИЯ МОЯ2022\ФОТО НА ПОРТФОЛИО\IMG_20221011_0913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052736"/>
            <a:ext cx="2520280" cy="3600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228184" y="4869160"/>
            <a:ext cx="38735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 Light" panose="020F0302020204030204" pitchFamily="34" charset="0"/>
              </a:rPr>
              <a:t>Работа над сценарием </a:t>
            </a:r>
          </a:p>
          <a:p>
            <a:r>
              <a:rPr lang="ru-RU" dirty="0" smtClean="0">
                <a:latin typeface="Calibri Light" panose="020F0302020204030204" pitchFamily="34" charset="0"/>
              </a:rPr>
              <a:t>с молодым педагогом </a:t>
            </a:r>
          </a:p>
          <a:p>
            <a:r>
              <a:rPr lang="ru-RU" dirty="0" err="1" smtClean="0">
                <a:latin typeface="Calibri Light" panose="020F0302020204030204" pitchFamily="34" charset="0"/>
              </a:rPr>
              <a:t>Адаксиной</a:t>
            </a:r>
            <a:r>
              <a:rPr lang="ru-RU" dirty="0" smtClean="0">
                <a:latin typeface="Calibri Light" panose="020F0302020204030204" pitchFamily="34" charset="0"/>
              </a:rPr>
              <a:t> Е.Н. </a:t>
            </a:r>
            <a:endParaRPr lang="ru-RU" dirty="0">
              <a:latin typeface="Calibri Light" panose="020F0302020204030204" pitchFamily="34" charset="0"/>
            </a:endParaRPr>
          </a:p>
        </p:txBody>
      </p:sp>
      <p:pic>
        <p:nvPicPr>
          <p:cNvPr id="1026" name="Picture 2" descr="D:\СКАНЫ 2 НАДЯ\scanlit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052736"/>
            <a:ext cx="3031629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0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11. Позитивные результаты работы с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воспитанниками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  <p:pic>
        <p:nvPicPr>
          <p:cNvPr id="13314" name="Picture 2" descr="D:\СКАНЫ НАДЯ\scanlite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3888432" cy="5170232"/>
          </a:xfrm>
          <a:prstGeom prst="rect">
            <a:avLst/>
          </a:prstGeom>
          <a:noFill/>
        </p:spPr>
      </p:pic>
      <p:pic>
        <p:nvPicPr>
          <p:cNvPr id="13315" name="Picture 3" descr="C:\Users\DDT\Desktop\АТТЕСТАЦИЯ МОЯ2022\ФОТО НА ПОРТФОЛИО\aXwnsykRhW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68760"/>
            <a:ext cx="3744416" cy="2495302"/>
          </a:xfrm>
          <a:prstGeom prst="rect">
            <a:avLst/>
          </a:prstGeom>
          <a:noFill/>
        </p:spPr>
      </p:pic>
      <p:pic>
        <p:nvPicPr>
          <p:cNvPr id="13316" name="Picture 4" descr="C:\Users\DDT\Desktop\АТТЕСТАЦИЯ МОЯ2022\ФОТО НА ПОРТФОЛИО\LGVCnrVXW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508739"/>
            <a:ext cx="4176464" cy="234926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51720" y="332656"/>
            <a:ext cx="864096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Times New Roman" pitchFamily="16" charset="0"/>
              </a:rPr>
              <a:t>Городская акция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  <a:latin typeface="Times New Roman" pitchFamily="16" charset="0"/>
              </a:rPr>
              <a:t> «Помоги зимующим птицам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6" charset="0"/>
              </a:rPr>
              <a:t>» - ноябрь, 2019</a:t>
            </a:r>
            <a:endParaRPr lang="ru-RU" sz="2000" dirty="0" smtClean="0">
              <a:solidFill>
                <a:srgbClr val="FFFF00"/>
              </a:solidFill>
              <a:latin typeface="Times New Roman" pitchFamily="1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3573016"/>
            <a:ext cx="864096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Times New Roman" pitchFamily="16" charset="0"/>
              </a:rPr>
              <a:t>Праздник, посвященный Дню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6" charset="0"/>
              </a:rPr>
              <a:t>Матери –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  <a:latin typeface="Times New Roman" pitchFamily="16" charset="0"/>
              </a:rPr>
              <a:t>н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6" charset="0"/>
              </a:rPr>
              <a:t>оябрь, 2021</a:t>
            </a:r>
            <a:endParaRPr lang="ru-RU" sz="2000" dirty="0" smtClean="0">
              <a:solidFill>
                <a:srgbClr val="FFFF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0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12. Участие педагога в профессиональных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конкурсах 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0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13. Награды и поощрения 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76672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Муниципальный уровень 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  <p:pic>
        <p:nvPicPr>
          <p:cNvPr id="14339" name="Picture 3" descr="D:\СКАНЫ НАДЯ\scanlite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888432" cy="5170231"/>
          </a:xfrm>
          <a:prstGeom prst="rect">
            <a:avLst/>
          </a:prstGeom>
          <a:noFill/>
        </p:spPr>
      </p:pic>
      <p:pic>
        <p:nvPicPr>
          <p:cNvPr id="14340" name="Picture 4" descr="D:\СКАНЫ НАДЯ\scanlite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84784"/>
            <a:ext cx="3845065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-171400"/>
            <a:ext cx="86409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Times New Roman" pitchFamily="16" charset="0"/>
              </a:rPr>
              <a:t>Характеристика-представление</a:t>
            </a:r>
            <a:endParaRPr lang="ru-RU" sz="3200" dirty="0">
              <a:solidFill>
                <a:srgbClr val="FFFF00"/>
              </a:solidFill>
              <a:latin typeface="Times New Roman" pitchFamily="16" charset="0"/>
            </a:endParaRPr>
          </a:p>
        </p:txBody>
      </p:sp>
      <p:pic>
        <p:nvPicPr>
          <p:cNvPr id="2050" name="Picture 2" descr="D:\СКАНЫ НАДЯ\scanlite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3960440" cy="5265975"/>
          </a:xfrm>
          <a:prstGeom prst="rect">
            <a:avLst/>
          </a:prstGeom>
          <a:noFill/>
        </p:spPr>
      </p:pic>
      <p:pic>
        <p:nvPicPr>
          <p:cNvPr id="2051" name="Picture 3" descr="D:\СКАНЫ НАДЯ\scanlite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80728"/>
            <a:ext cx="3953376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СКАНЫ НАДЯ\scanlit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816424" cy="507448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0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13. Награды и поощрения 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76672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Муниципальный уровень 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  <p:pic>
        <p:nvPicPr>
          <p:cNvPr id="1026" name="Picture 2" descr="D:\СКАНЫ 2 НАДЯ\scanlit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5" y="1484784"/>
            <a:ext cx="3960440" cy="5064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395288" y="549275"/>
            <a:ext cx="83026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endParaRPr lang="ru-RU" sz="4400" b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0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13. Награды и поощрения 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76672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Муниципальный уровень 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  <p:pic>
        <p:nvPicPr>
          <p:cNvPr id="9" name="Picture 4" descr="D:\СКАНЫ НАДЯ\scanlite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268760"/>
            <a:ext cx="4015795" cy="5339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0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13. Награды и поощрения 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76672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Республиканский уровень 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  <p:pic>
        <p:nvPicPr>
          <p:cNvPr id="6" name="Picture 2" descr="D:\СКАНЫ НАДЯ\scanlite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672408" cy="4882997"/>
          </a:xfrm>
          <a:prstGeom prst="rect">
            <a:avLst/>
          </a:prstGeom>
          <a:noFill/>
        </p:spPr>
      </p:pic>
      <p:pic>
        <p:nvPicPr>
          <p:cNvPr id="2051" name="Picture 3" descr="D:\СКАНЫ 2 НАДЯ\scanlit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5" y="1556793"/>
            <a:ext cx="4176464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-243408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14. Уровень организации сотрудничества с учреждениями культуры, спорта и молодежной политики; творческими и общественными объединениями 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  <p:pic>
        <p:nvPicPr>
          <p:cNvPr id="16386" name="Picture 2" descr="D:\СКАНЫ НАДЯ\scanlite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628800"/>
            <a:ext cx="3770313" cy="5013176"/>
          </a:xfrm>
          <a:prstGeom prst="rect">
            <a:avLst/>
          </a:prstGeom>
          <a:noFill/>
        </p:spPr>
      </p:pic>
      <p:pic>
        <p:nvPicPr>
          <p:cNvPr id="16387" name="Picture 3" descr="D:\СКАНЫ НАДЯ\scanlite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3816424" cy="507448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764704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Республиканский уровень 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188640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6" charset="0"/>
              </a:rPr>
              <a:t>Дополнительная  информация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484784"/>
            <a:ext cx="864096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400" dirty="0" smtClean="0">
                <a:latin typeface="Times New Roman" pitchFamily="16" charset="0"/>
              </a:rPr>
              <a:t>Обобщение педагогического опыта  представлено на официальном сайте МУДО «Центр детского творчества № 2» г.о. Саранск –</a:t>
            </a:r>
          </a:p>
          <a:p>
            <a:pPr algn="just"/>
            <a:r>
              <a:rPr lang="ru-RU" sz="2400" dirty="0" smtClean="0">
                <a:latin typeface="Times New Roman" pitchFamily="16" charset="0"/>
              </a:rPr>
              <a:t> </a:t>
            </a:r>
            <a:r>
              <a:rPr lang="en-US" sz="2400" b="0" dirty="0" smtClean="0">
                <a:hlinkClick r:id="rId2"/>
              </a:rPr>
              <a:t>https://cdt2sar.schoolrm.ru/life/video/28100/639552/</a:t>
            </a:r>
            <a:endParaRPr lang="ru-RU" sz="2400" b="0" dirty="0" smtClean="0"/>
          </a:p>
          <a:p>
            <a:pPr algn="just"/>
            <a:endParaRPr lang="ru-RU" sz="2400" b="0" dirty="0" smtClean="0"/>
          </a:p>
          <a:p>
            <a:pPr algn="just"/>
            <a:endParaRPr lang="ru-RU" sz="2400" b="0" dirty="0" smtClean="0"/>
          </a:p>
          <a:p>
            <a:pPr algn="just"/>
            <a:endParaRPr lang="ru-RU" sz="2400" b="0" dirty="0" smtClean="0"/>
          </a:p>
          <a:p>
            <a:pPr algn="just"/>
            <a:endParaRPr lang="ru-RU" sz="2400" b="0" dirty="0" smtClean="0"/>
          </a:p>
          <a:p>
            <a:pPr algn="just"/>
            <a:endParaRPr lang="ru-RU" sz="2400" b="0" dirty="0" smtClean="0"/>
          </a:p>
          <a:p>
            <a:pPr algn="just"/>
            <a:r>
              <a:rPr lang="en-US" sz="2400" b="0" dirty="0" smtClean="0"/>
              <a:t> 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3717032"/>
            <a:ext cx="896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https://cdt2sar.schoolrm.ru/sveden/employees/28144/639222/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1. Наличие организационно-массовой работы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  <p:pic>
        <p:nvPicPr>
          <p:cNvPr id="3074" name="Picture 2" descr="D:\СКАНЫ НАДЯ\scanlite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3312368" cy="4404270"/>
          </a:xfrm>
          <a:prstGeom prst="rect">
            <a:avLst/>
          </a:prstGeom>
          <a:noFill/>
        </p:spPr>
      </p:pic>
      <p:pic>
        <p:nvPicPr>
          <p:cNvPr id="3075" name="Picture 3" descr="C:\Users\DDT\Desktop\АТТЕСТАЦИЯ МОЯ2022\ФОТО НА ПОРТФОЛИО\ypq8EIvyG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933056"/>
            <a:ext cx="3744416" cy="2495302"/>
          </a:xfrm>
          <a:prstGeom prst="rect">
            <a:avLst/>
          </a:prstGeom>
          <a:noFill/>
        </p:spPr>
      </p:pic>
      <p:pic>
        <p:nvPicPr>
          <p:cNvPr id="3076" name="Picture 4" descr="C:\Users\DDT\Desktop\АТТЕСТАЦИЯ МОЯ2022\ФОТО НА ПОРТФОЛИО\XwDgUnFJOI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692696"/>
            <a:ext cx="3960440" cy="26299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79712" y="2996952"/>
            <a:ext cx="864096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Times New Roman" pitchFamily="16" charset="0"/>
              </a:rPr>
              <a:t>День открытых дверей </a:t>
            </a:r>
            <a:endParaRPr lang="ru-RU" sz="2000" dirty="0" smtClean="0">
              <a:solidFill>
                <a:srgbClr val="FFFF00"/>
              </a:solidFill>
              <a:latin typeface="Times New Roman" pitchFamily="16" charset="0"/>
            </a:endParaRPr>
          </a:p>
          <a:p>
            <a:pPr algn="ctr"/>
            <a:r>
              <a:rPr lang="ru-RU" sz="2000" dirty="0" smtClean="0">
                <a:solidFill>
                  <a:srgbClr val="FFFF00"/>
                </a:solidFill>
                <a:latin typeface="Times New Roman" pitchFamily="16" charset="0"/>
              </a:rPr>
              <a:t>в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6" charset="0"/>
              </a:rPr>
              <a:t>МУДО «ДДТ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6" charset="0"/>
              </a:rPr>
              <a:t>» - октябрь, 2019</a:t>
            </a:r>
            <a:endParaRPr lang="ru-RU" sz="2000" dirty="0">
              <a:solidFill>
                <a:srgbClr val="FFFF00"/>
              </a:solidFill>
              <a:latin typeface="Times New Roman" pitchFamily="1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6180892"/>
            <a:ext cx="864096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Times New Roman" pitchFamily="16" charset="0"/>
              </a:rPr>
              <a:t>Городской праздник «День Земли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6" charset="0"/>
              </a:rPr>
              <a:t>» - апрель, 2019 </a:t>
            </a:r>
            <a:endParaRPr lang="ru-RU" sz="2000" dirty="0">
              <a:solidFill>
                <a:srgbClr val="FFFF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6409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2. Результаты участия в инновационной (экспериментальной) деятельности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700808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нет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0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3. Участие детей в конкурсах, выставках, соревнованиях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04664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Муниципальный уровень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  <p:pic>
        <p:nvPicPr>
          <p:cNvPr id="4098" name="Picture 2" descr="C:\Users\DDT\Desktop\АТТЕСТАЦИЯ МОЯ2022\На аттестацию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59"/>
            <a:ext cx="3096344" cy="4128459"/>
          </a:xfrm>
          <a:prstGeom prst="rect">
            <a:avLst/>
          </a:prstGeom>
          <a:noFill/>
        </p:spPr>
      </p:pic>
      <p:pic>
        <p:nvPicPr>
          <p:cNvPr id="4099" name="Picture 3" descr="C:\Users\DDT\Desktop\АТТЕСТАЦИЯ МОЯ2022\На аттестацию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060848"/>
            <a:ext cx="3168352" cy="4224469"/>
          </a:xfrm>
          <a:prstGeom prst="rect">
            <a:avLst/>
          </a:prstGeom>
          <a:noFill/>
        </p:spPr>
      </p:pic>
      <p:pic>
        <p:nvPicPr>
          <p:cNvPr id="4100" name="Picture 4" descr="C:\Users\DDT\Desktop\АТТЕСТАЦИЯ МОЯ2022\на аттестацию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682213"/>
            <a:ext cx="3131840" cy="4175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0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3. Участие детей в конкурсах, выставках, соревнованиях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04664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Республиканский  уровень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  <p:pic>
        <p:nvPicPr>
          <p:cNvPr id="5122" name="Picture 2" descr="D:\СКАНЫ НАДЯ\scanlite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96752"/>
            <a:ext cx="4060590" cy="5399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0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4. Наличие  публикаций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  <p:pic>
        <p:nvPicPr>
          <p:cNvPr id="6146" name="Picture 2" descr="C:\Users\DDT\Desktop\АТТЕСТАЦИЯ МОЯ2022\Свидетельство Сборник игр на новогоднее представлени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4392488" cy="3141049"/>
          </a:xfrm>
          <a:prstGeom prst="rect">
            <a:avLst/>
          </a:prstGeom>
          <a:noFill/>
        </p:spPr>
      </p:pic>
      <p:pic>
        <p:nvPicPr>
          <p:cNvPr id="6147" name="Picture 3" descr="C:\Users\DDT\Desktop\АТТЕСТАЦИЯ МОЯ2022\Свидетельство Сценарий отчетного концерта ДД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284984"/>
            <a:ext cx="4499992" cy="321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0"/>
            <a:ext cx="86409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5. Наличие авторских программ, методических пособий, методических рекомендаций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84784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нет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-243408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6" charset="0"/>
              </a:rPr>
              <a:t>6. Выступления на заседаниях методических советов, научно-практических конференциях, педагогических чтениях, семинарах, секциях, форумах</a:t>
            </a: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  <p:pic>
        <p:nvPicPr>
          <p:cNvPr id="7170" name="Picture 2" descr="D:\СКАНЫ НАДЯ\scanlite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4006434" cy="5327132"/>
          </a:xfrm>
          <a:prstGeom prst="rect">
            <a:avLst/>
          </a:prstGeom>
          <a:noFill/>
        </p:spPr>
      </p:pic>
      <p:pic>
        <p:nvPicPr>
          <p:cNvPr id="1026" name="Picture 2" descr="C:\Users\DDT\Desktop\АТТЕСТАЦИЯ МОЯ2022\ФОТО НА ПОРТФОЛИО\2022-10-13_15-57-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56792"/>
            <a:ext cx="4301932" cy="24186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07496" y="4509120"/>
            <a:ext cx="45365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6" charset="0"/>
              </a:rPr>
              <a:t/>
            </a:r>
            <a:br>
              <a:rPr lang="ru-RU" dirty="0">
                <a:latin typeface="Times New Roman" pitchFamily="16" charset="0"/>
              </a:rPr>
            </a:br>
            <a:endParaRPr lang="ru-RU" sz="2400" dirty="0">
              <a:solidFill>
                <a:srgbClr val="FFFF00"/>
              </a:solidFill>
              <a:latin typeface="Times New Roman" pitchFamily="1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4221088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Ссылка на интервью на радио ВГТРК Мордовия, посвященное 100-летию Пионерии</a:t>
            </a:r>
          </a:p>
          <a:p>
            <a:endParaRPr lang="ru-RU" sz="1200" dirty="0" smtClean="0"/>
          </a:p>
          <a:p>
            <a:r>
              <a:rPr lang="en-US" sz="1200" dirty="0" smtClean="0"/>
              <a:t>https://vk.com/video/@gtrk13?z=video-31036717_456239565%2Fclub31036717%2Fpl_-31036717_-2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1357</TotalTime>
  <Words>42</Words>
  <Application>Microsoft Office PowerPoint</Application>
  <PresentationFormat>Экран (4:3)</PresentationFormat>
  <Paragraphs>80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Склон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DDT</cp:lastModifiedBy>
  <cp:revision>299</cp:revision>
  <dcterms:created xsi:type="dcterms:W3CDTF">2016-09-02T06:17:39Z</dcterms:created>
  <dcterms:modified xsi:type="dcterms:W3CDTF">2022-10-14T13:46:22Z</dcterms:modified>
</cp:coreProperties>
</file>