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9"/>
  </p:notesMasterIdLst>
  <p:sldIdLst>
    <p:sldId id="256" r:id="rId2"/>
    <p:sldId id="454" r:id="rId3"/>
    <p:sldId id="441" r:id="rId4"/>
    <p:sldId id="436" r:id="rId5"/>
    <p:sldId id="326" r:id="rId6"/>
    <p:sldId id="437" r:id="rId7"/>
    <p:sldId id="438" r:id="rId8"/>
    <p:sldId id="439" r:id="rId9"/>
    <p:sldId id="444" r:id="rId10"/>
    <p:sldId id="445" r:id="rId11"/>
    <p:sldId id="336" r:id="rId12"/>
    <p:sldId id="433" r:id="rId13"/>
    <p:sldId id="397" r:id="rId14"/>
    <p:sldId id="446" r:id="rId15"/>
    <p:sldId id="447" r:id="rId16"/>
    <p:sldId id="448" r:id="rId17"/>
    <p:sldId id="268" r:id="rId18"/>
    <p:sldId id="408" r:id="rId19"/>
    <p:sldId id="311" r:id="rId20"/>
    <p:sldId id="449" r:id="rId21"/>
    <p:sldId id="278" r:id="rId22"/>
    <p:sldId id="306" r:id="rId23"/>
    <p:sldId id="411" r:id="rId24"/>
    <p:sldId id="413" r:id="rId25"/>
    <p:sldId id="412" r:id="rId26"/>
    <p:sldId id="451" r:id="rId27"/>
    <p:sldId id="434" r:id="rId28"/>
    <p:sldId id="432" r:id="rId29"/>
    <p:sldId id="443" r:id="rId30"/>
    <p:sldId id="440" r:id="rId31"/>
    <p:sldId id="272" r:id="rId32"/>
    <p:sldId id="283" r:id="rId33"/>
    <p:sldId id="452" r:id="rId34"/>
    <p:sldId id="453" r:id="rId35"/>
    <p:sldId id="383" r:id="rId36"/>
    <p:sldId id="429" r:id="rId37"/>
    <p:sldId id="435" r:id="rId38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0066"/>
    <a:srgbClr val="6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9" autoAdjust="0"/>
    <p:restoredTop sz="94660"/>
  </p:normalViewPr>
  <p:slideViewPr>
    <p:cSldViewPr>
      <p:cViewPr>
        <p:scale>
          <a:sx n="100" d="100"/>
          <a:sy n="100" d="100"/>
        </p:scale>
        <p:origin x="-474" y="58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457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4583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4584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43017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360363"/>
            <a:ext cx="8208963" cy="3779837"/>
          </a:xfrm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i="1" dirty="0" smtClean="0">
                <a:solidFill>
                  <a:srgbClr val="CC0000"/>
                </a:solidFill>
              </a:rPr>
              <a:t>                                 </a:t>
            </a:r>
            <a:r>
              <a:rPr lang="ru-RU" altLang="ru-RU" sz="2400" b="0" i="1" dirty="0" smtClean="0">
                <a:solidFill>
                  <a:srgbClr val="CC0000"/>
                </a:solidFill>
              </a:rPr>
              <a:t>Министерство образования РМ</a:t>
            </a:r>
            <a:r>
              <a:rPr lang="ru-RU" altLang="ru-RU" sz="4000" i="1" dirty="0" smtClean="0">
                <a:solidFill>
                  <a:srgbClr val="CC0000"/>
                </a:solidFill>
              </a:rPr>
              <a:t/>
            </a:r>
            <a:br>
              <a:rPr lang="ru-RU" altLang="ru-RU" sz="4000" i="1" dirty="0" smtClean="0">
                <a:solidFill>
                  <a:srgbClr val="CC0000"/>
                </a:solidFill>
              </a:rPr>
            </a:br>
            <a:r>
              <a:rPr lang="ru-RU" altLang="ru-RU" sz="4000" i="1" dirty="0" smtClean="0">
                <a:solidFill>
                  <a:srgbClr val="CC0000"/>
                </a:solidFill>
              </a:rPr>
              <a:t>                                </a:t>
            </a:r>
            <a:r>
              <a:rPr lang="ru-RU" altLang="ru-RU" sz="4000" b="0" i="1" dirty="0" err="1" smtClean="0">
                <a:solidFill>
                  <a:srgbClr val="CC0000"/>
                </a:solidFill>
              </a:rPr>
              <a:t>Портфолио</a:t>
            </a:r>
            <a:r>
              <a:rPr lang="ru-RU" altLang="ru-RU" sz="4000" i="1" dirty="0" smtClean="0">
                <a:solidFill>
                  <a:srgbClr val="CC0000"/>
                </a:solidFill>
              </a:rPr>
              <a:t> </a:t>
            </a:r>
            <a:br>
              <a:rPr lang="ru-RU" altLang="ru-RU" sz="4000" i="1" dirty="0" smtClean="0">
                <a:solidFill>
                  <a:srgbClr val="CC0000"/>
                </a:solidFill>
              </a:rPr>
            </a:br>
            <a:r>
              <a:rPr lang="ru-RU" altLang="ru-RU" sz="4000" i="1" dirty="0" smtClean="0">
                <a:solidFill>
                  <a:srgbClr val="CC0000"/>
                </a:solidFill>
              </a:rPr>
              <a:t>                     </a:t>
            </a:r>
            <a:r>
              <a:rPr lang="ru-RU" altLang="ru-RU" sz="2400" b="0" dirty="0" err="1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</a:rPr>
              <a:t>Цибаревой</a:t>
            </a:r>
            <a:r>
              <a:rPr lang="ru-RU" altLang="ru-RU" sz="2400" b="0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</a:rPr>
              <a:t> Дарьи Вячеславовны, </a:t>
            </a:r>
            <a:br>
              <a:rPr lang="ru-RU" altLang="ru-RU" sz="2400" b="0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2400" b="0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</a:rPr>
              <a:t>                                музыкального руководителя</a:t>
            </a:r>
            <a:br>
              <a:rPr lang="ru-RU" altLang="ru-RU" sz="2400" b="0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2400" b="0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</a:rPr>
              <a:t>                               структурного подразделения</a:t>
            </a:r>
            <a:br>
              <a:rPr lang="ru-RU" altLang="ru-RU" sz="2400" b="0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2400" b="0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</a:rPr>
              <a:t>                              «Детский сад № 4 комбинированного вида»</a:t>
            </a:r>
            <a:br>
              <a:rPr lang="ru-RU" altLang="ru-RU" sz="2400" b="0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2400" b="0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</a:rPr>
              <a:t>              МБДОУ «Детский сад «Радуга»</a:t>
            </a:r>
            <a:br>
              <a:rPr lang="ru-RU" altLang="ru-RU" sz="2400" b="0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2400" b="0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</a:rPr>
              <a:t>                        комбинированного вида» г. Рузаевка</a:t>
            </a:r>
            <a:r>
              <a:rPr lang="ru-RU" altLang="ru-RU" sz="2800" i="1" dirty="0" smtClean="0">
                <a:solidFill>
                  <a:srgbClr val="000099"/>
                </a:solidFill>
              </a:rPr>
              <a:t/>
            </a:r>
            <a:br>
              <a:rPr lang="ru-RU" altLang="ru-RU" sz="2800" i="1" dirty="0" smtClean="0">
                <a:solidFill>
                  <a:srgbClr val="000099"/>
                </a:solidFill>
              </a:rPr>
            </a:br>
            <a:endParaRPr lang="ru-RU" altLang="ru-RU" sz="2800" i="1" dirty="0" smtClean="0">
              <a:solidFill>
                <a:srgbClr val="000099"/>
              </a:solidFill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3600450"/>
            <a:ext cx="8459788" cy="3060700"/>
          </a:xfrm>
        </p:spPr>
        <p:txBody>
          <a:bodyPr lIns="90000" tIns="46800" rIns="90000" bIns="46800"/>
          <a:lstStyle/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600" b="1" dirty="0" smtClean="0">
              <a:solidFill>
                <a:srgbClr val="FF0066"/>
              </a:solidFill>
              <a:latin typeface="Times New Roman" pitchFamily="16" charset="0"/>
            </a:endParaRP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rgbClr val="FF0066"/>
                </a:solidFill>
                <a:latin typeface="Times New Roman" pitchFamily="16" charset="0"/>
              </a:rPr>
              <a:t>Дата рождения: 21.05.1996г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rgbClr val="FF0066"/>
                </a:solidFill>
                <a:latin typeface="Times New Roman" pitchFamily="16" charset="0"/>
                <a:cs typeface="Times New Roman" pitchFamily="16" charset="0"/>
              </a:rPr>
              <a:t>Образование: </a:t>
            </a:r>
            <a:r>
              <a:rPr lang="ru-RU" sz="1600" dirty="0" smtClean="0">
                <a:solidFill>
                  <a:srgbClr val="FF0066"/>
                </a:solidFill>
                <a:latin typeface="Times New Roman" pitchFamily="16" charset="0"/>
                <a:cs typeface="Times New Roman" pitchFamily="16" charset="0"/>
              </a:rPr>
              <a:t>Мордовский государственный институт им. М. Е. </a:t>
            </a:r>
            <a:r>
              <a:rPr lang="ru-RU" sz="1600" dirty="0" err="1" smtClean="0">
                <a:solidFill>
                  <a:srgbClr val="FF0066"/>
                </a:solidFill>
                <a:latin typeface="Times New Roman" pitchFamily="16" charset="0"/>
                <a:cs typeface="Times New Roman" pitchFamily="16" charset="0"/>
              </a:rPr>
              <a:t>Евсевьева</a:t>
            </a:r>
            <a:r>
              <a:rPr lang="ru-RU" sz="1600" dirty="0" smtClean="0">
                <a:solidFill>
                  <a:srgbClr val="FF0066"/>
                </a:solidFill>
                <a:latin typeface="Times New Roman" pitchFamily="16" charset="0"/>
                <a:cs typeface="Times New Roman" pitchFamily="16" charset="0"/>
              </a:rPr>
              <a:t>. Квалификация по диплому: «Педагогическое образование»,</a:t>
            </a:r>
            <a:r>
              <a:rPr lang="ru-RU" sz="1600" b="1" dirty="0" smtClean="0">
                <a:solidFill>
                  <a:srgbClr val="FF0066"/>
                </a:solidFill>
                <a:latin typeface="Times New Roman" pitchFamily="16" charset="0"/>
                <a:cs typeface="Times New Roman" pitchFamily="16" charset="0"/>
              </a:rPr>
              <a:t>2020 г.</a:t>
            </a:r>
            <a:endParaRPr lang="ru-RU" altLang="ru-RU" sz="1600" b="1" dirty="0" smtClean="0">
              <a:solidFill>
                <a:srgbClr val="FF0066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 eaLnBrk="1">
              <a:lnSpc>
                <a:spcPct val="8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rgbClr val="FF0066"/>
                </a:solidFill>
                <a:latin typeface="Times New Roman" pitchFamily="16" charset="0"/>
              </a:rPr>
              <a:t>Стаж педагогической работы (по специальности):4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rgbClr val="FF0066"/>
                </a:solidFill>
                <a:latin typeface="Times New Roman" pitchFamily="16" charset="0"/>
              </a:rPr>
              <a:t>Общий трудовой стаж: 4</a:t>
            </a:r>
          </a:p>
          <a:p>
            <a:pPr marL="0" indent="0"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rgbClr val="FF0066"/>
                </a:solidFill>
                <a:latin typeface="Times New Roman" pitchFamily="16" charset="0"/>
              </a:rPr>
              <a:t>Наличие квалификационной категории</a:t>
            </a:r>
            <a:r>
              <a:rPr lang="ru-RU" altLang="ru-RU" sz="1600" b="1" dirty="0" smtClean="0">
                <a:solidFill>
                  <a:srgbClr val="FF0066"/>
                </a:solidFill>
                <a:latin typeface="Times New Roman" pitchFamily="16" charset="0"/>
                <a:cs typeface="Times New Roman" pitchFamily="16" charset="0"/>
              </a:rPr>
              <a:t>: </a:t>
            </a:r>
            <a:r>
              <a:rPr lang="ru-RU" sz="1600" dirty="0" smtClean="0">
                <a:solidFill>
                  <a:srgbClr val="FF0066"/>
                </a:solidFill>
                <a:latin typeface="Times New Roman" pitchFamily="16" charset="0"/>
                <a:cs typeface="Times New Roman" pitchFamily="16" charset="0"/>
              </a:rPr>
              <a:t>соответствие занимаемой должности, протокол № 1 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rgbClr val="FF0066"/>
                </a:solidFill>
                <a:latin typeface="Times New Roman" pitchFamily="16" charset="0"/>
                <a:cs typeface="Times New Roman" pitchFamily="16" charset="0"/>
              </a:rPr>
              <a:t>Дата последней аттестации: </a:t>
            </a:r>
            <a:r>
              <a:rPr lang="ru-RU" sz="1600" dirty="0" smtClean="0">
                <a:solidFill>
                  <a:srgbClr val="FF0066"/>
                </a:solidFill>
                <a:latin typeface="Times New Roman" pitchFamily="16" charset="0"/>
                <a:cs typeface="Times New Roman" pitchFamily="16" charset="0"/>
              </a:rPr>
              <a:t>15.11.2018 г.</a:t>
            </a:r>
            <a:endParaRPr lang="ru-RU" altLang="ru-RU" sz="1600" b="1" dirty="0" smtClean="0">
              <a:solidFill>
                <a:srgbClr val="FF0066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dirty="0" smtClean="0">
              <a:solidFill>
                <a:srgbClr val="B80047"/>
              </a:solidFill>
              <a:latin typeface="Times New Roman" pitchFamily="16" charset="0"/>
            </a:endParaRPr>
          </a:p>
        </p:txBody>
      </p:sp>
      <p:pic>
        <p:nvPicPr>
          <p:cNvPr id="1026" name="Picture 2" descr="C:\Users\Home.Home-PC\Desktop\41b1be21723552fc0543465172888de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16832"/>
            <a:ext cx="2047106" cy="18002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4. Результаты участия воспитанников в: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-конкурсах;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-выставках;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-турнирах;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-соревнованиях;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-акциях;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-фестивалях</a:t>
            </a:r>
            <a:endParaRPr lang="ru-RU" sz="1800" dirty="0"/>
          </a:p>
        </p:txBody>
      </p:sp>
      <p:pic>
        <p:nvPicPr>
          <p:cNvPr id="6" name="Содержимое 5" descr="MDS029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8067" y="1906588"/>
            <a:ext cx="3204829" cy="4506912"/>
          </a:xfrm>
        </p:spPr>
      </p:pic>
      <p:pic>
        <p:nvPicPr>
          <p:cNvPr id="8" name="Содержимое 7" descr="MDS029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47084" y="1906588"/>
            <a:ext cx="3209056" cy="450691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5. Наличие публикаций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          Список публикаций: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Муниципальный: 2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Республиканский:0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Всероссийский: 1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Международный:4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5. Наличие публикаций</a:t>
            </a:r>
            <a:endParaRPr lang="ru-RU" sz="3200" dirty="0" smtClean="0"/>
          </a:p>
        </p:txBody>
      </p:sp>
      <p:pic>
        <p:nvPicPr>
          <p:cNvPr id="5" name="Содержимое 4" descr="MDS029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6257" y="1906588"/>
            <a:ext cx="3200373" cy="450691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5. Наличие публикаций</a:t>
            </a:r>
            <a:endParaRPr lang="ru-RU" dirty="0" smtClean="0"/>
          </a:p>
        </p:txBody>
      </p:sp>
      <p:pic>
        <p:nvPicPr>
          <p:cNvPr id="9219" name="Содержимое 4" descr="MDS025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8838" y="1906588"/>
            <a:ext cx="3443287" cy="4506912"/>
          </a:xfrm>
        </p:spPr>
      </p:pic>
      <p:pic>
        <p:nvPicPr>
          <p:cNvPr id="9" name="Содержимое 8" descr="MDS029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967487" y="1906588"/>
            <a:ext cx="3168251" cy="450691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5. Наличие публикаций</a:t>
            </a:r>
            <a:endParaRPr lang="ru-RU" dirty="0" smtClean="0"/>
          </a:p>
        </p:txBody>
      </p:sp>
      <p:pic>
        <p:nvPicPr>
          <p:cNvPr id="6" name="Содержимое 5" descr="MDS029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146" y="1906588"/>
            <a:ext cx="3218671" cy="4506912"/>
          </a:xfrm>
        </p:spPr>
      </p:pic>
      <p:pic>
        <p:nvPicPr>
          <p:cNvPr id="8" name="Содержимое 7" descr="MDS029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40623" y="1906588"/>
            <a:ext cx="3221979" cy="450691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5. Наличие публикаций</a:t>
            </a:r>
            <a:endParaRPr lang="ru-RU" dirty="0" smtClean="0"/>
          </a:p>
        </p:txBody>
      </p:sp>
      <p:pic>
        <p:nvPicPr>
          <p:cNvPr id="9" name="Содержимое 8" descr="MDS029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2351" y="1906588"/>
            <a:ext cx="3216261" cy="4506912"/>
          </a:xfrm>
        </p:spPr>
      </p:pic>
      <p:pic>
        <p:nvPicPr>
          <p:cNvPr id="10" name="Содержимое 9" descr="MDS0294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958364" y="1906588"/>
            <a:ext cx="3186497" cy="450691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5. Наличие публикаций</a:t>
            </a:r>
            <a:endParaRPr lang="ru-RU" dirty="0" smtClean="0"/>
          </a:p>
        </p:txBody>
      </p:sp>
      <p:pic>
        <p:nvPicPr>
          <p:cNvPr id="7" name="Содержимое 6" descr="MDS029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344285" y="1920412"/>
            <a:ext cx="3217927" cy="4506912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6.</a:t>
            </a:r>
            <a:r>
              <a:rPr lang="ru-RU" altLang="ru-RU" sz="2800" i="1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altLang="ru-RU" sz="2800" dirty="0" err="1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очно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)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677863" indent="-677863" eaLnBrk="1">
              <a:buFont typeface="Times New Roman" pitchFamily="16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dirty="0" smtClean="0"/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Образовательная организация:0</a:t>
            </a: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Муниципальный уровень:2</a:t>
            </a:r>
            <a:endParaRPr lang="ru-RU" altLang="ru-RU" sz="2800" b="1" dirty="0" smtClean="0">
              <a:solidFill>
                <a:srgbClr val="B80047"/>
              </a:solidFill>
              <a:latin typeface="Times New Roman" pitchFamily="16" charset="0"/>
              <a:cs typeface="Times New Roman" pitchFamily="16" charset="0"/>
            </a:endParaRP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Республиканский уровень:1</a:t>
            </a:r>
            <a:endParaRPr lang="ru-RU" altLang="ru-RU" sz="2800" b="1" dirty="0" smtClean="0">
              <a:solidFill>
                <a:srgbClr val="B80047"/>
              </a:solidFill>
              <a:latin typeface="Times New Roman" pitchFamily="16" charset="0"/>
              <a:cs typeface="Times New Roman" pitchFamily="16" charset="0"/>
            </a:endParaRP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Российский уровень:2</a:t>
            </a:r>
            <a:endParaRPr lang="ru-RU" altLang="ru-RU" sz="2800" b="1" dirty="0" smtClean="0">
              <a:solidFill>
                <a:srgbClr val="B80047"/>
              </a:solidFill>
              <a:latin typeface="Times New Roman" pitchFamily="16" charset="0"/>
              <a:cs typeface="Times New Roman" pitchFamily="16" charset="0"/>
            </a:endParaRP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Международный уровень:0</a:t>
            </a:r>
            <a:endParaRPr lang="ru-RU" altLang="ru-RU" sz="2800" b="1" dirty="0" smtClean="0">
              <a:solidFill>
                <a:srgbClr val="B80047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5" name="Содержимое 4" descr="MDS0298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49586" y="1906588"/>
            <a:ext cx="3204052" cy="4506912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6.</a:t>
            </a:r>
            <a:r>
              <a:rPr lang="ru-RU" altLang="ru-RU" sz="2400" i="1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sz="24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400" smtClean="0"/>
          </a:p>
        </p:txBody>
      </p:sp>
      <p:pic>
        <p:nvPicPr>
          <p:cNvPr id="6" name="Содержимое 5" descr="MDS029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4944576" y="1906588"/>
            <a:ext cx="3214072" cy="4506912"/>
          </a:xfrm>
        </p:spPr>
      </p:pic>
      <p:pic>
        <p:nvPicPr>
          <p:cNvPr id="7" name="Содержимое 6" descr="MDS0298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39147" y="1906588"/>
            <a:ext cx="3282669" cy="450691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6.</a:t>
            </a:r>
            <a:r>
              <a:rPr lang="ru-RU" altLang="ru-RU" sz="2400" i="1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sz="24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400" smtClean="0"/>
          </a:p>
        </p:txBody>
      </p:sp>
      <p:pic>
        <p:nvPicPr>
          <p:cNvPr id="7" name="Содержимое 6" descr="MDS029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764484" y="2109566"/>
            <a:ext cx="3226041" cy="4100958"/>
          </a:xfrm>
        </p:spPr>
      </p:pic>
      <p:pic>
        <p:nvPicPr>
          <p:cNvPr id="9" name="Содержимое 8" descr="MDS029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60559" y="1906588"/>
            <a:ext cx="3182106" cy="4506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3699" b="12329"/>
          <a:stretch>
            <a:fillRect/>
          </a:stretch>
        </p:blipFill>
        <p:spPr bwMode="auto">
          <a:xfrm>
            <a:off x="971600" y="1052736"/>
            <a:ext cx="770485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6.</a:t>
            </a:r>
            <a:r>
              <a:rPr lang="ru-RU" altLang="ru-RU" sz="2400" i="1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sz="24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400" smtClean="0"/>
          </a:p>
        </p:txBody>
      </p:sp>
      <p:pic>
        <p:nvPicPr>
          <p:cNvPr id="6" name="Содержимое 5" descr="MDS029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977507" y="1906588"/>
            <a:ext cx="3205948" cy="4506912"/>
          </a:xfrm>
        </p:spPr>
      </p:pic>
      <p:pic>
        <p:nvPicPr>
          <p:cNvPr id="10" name="Содержимое 9" descr="MDS029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55765" y="1906588"/>
            <a:ext cx="3191695" cy="4506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560513"/>
          </a:xfrm>
        </p:spPr>
        <p:txBody>
          <a:bodyPr/>
          <a:lstStyle/>
          <a:p>
            <a: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7. Проведение открытых занятий,</a:t>
            </a:r>
            <a:b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мастер-классов, мероприятий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Образовательная организация:2</a:t>
            </a: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Муниципальный уровень:0</a:t>
            </a:r>
            <a:endParaRPr lang="ru-RU" altLang="ru-RU" sz="2800" b="1" dirty="0" smtClean="0">
              <a:solidFill>
                <a:srgbClr val="B80047"/>
              </a:solidFill>
              <a:latin typeface="Times New Roman" pitchFamily="16" charset="0"/>
              <a:cs typeface="Times New Roman" pitchFamily="16" charset="0"/>
            </a:endParaRP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Республиканский уровень:1</a:t>
            </a:r>
            <a:endParaRPr lang="ru-RU" altLang="ru-RU" sz="2800" b="1" dirty="0" smtClean="0">
              <a:solidFill>
                <a:srgbClr val="B80047"/>
              </a:solidFill>
              <a:latin typeface="Times New Roman" pitchFamily="16" charset="0"/>
              <a:cs typeface="Times New Roman" pitchFamily="16" charset="0"/>
            </a:endParaRP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Российский уровень:0</a:t>
            </a:r>
            <a:endParaRPr lang="ru-RU" altLang="ru-RU" sz="2800" b="1" dirty="0" smtClean="0">
              <a:solidFill>
                <a:srgbClr val="B80047"/>
              </a:solidFill>
              <a:latin typeface="Times New Roman" pitchFamily="16" charset="0"/>
              <a:cs typeface="Times New Roman" pitchFamily="16" charset="0"/>
            </a:endParaRP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Международный уровень: 0</a:t>
            </a:r>
            <a:endParaRPr lang="ru-RU" altLang="ru-RU" sz="2800" b="1" dirty="0" smtClean="0">
              <a:solidFill>
                <a:srgbClr val="B80047"/>
              </a:solidFill>
              <a:latin typeface="Times New Roman" pitchFamily="16" charset="0"/>
              <a:cs typeface="Times New Roman" pitchFamily="16" charset="0"/>
            </a:endParaRPr>
          </a:p>
          <a:p>
            <a:pPr marL="677863" indent="-677863">
              <a:buFont typeface="Times New Roman" pitchFamily="16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7. Проведение открытых занятий,</a:t>
            </a:r>
            <a:b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мастер-классов, мероприятий</a:t>
            </a:r>
            <a:endParaRPr lang="ru-RU" sz="2800" smtClean="0"/>
          </a:p>
        </p:txBody>
      </p:sp>
      <p:pic>
        <p:nvPicPr>
          <p:cNvPr id="5" name="Содержимое 4" descr="MDS029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3011" y="1906588"/>
            <a:ext cx="3206866" cy="4506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rgbClr val="FF0000"/>
                </a:solidFill>
              </a:rPr>
              <a:t>8.Экспертная деятельность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1800" smtClean="0"/>
          </a:p>
        </p:txBody>
      </p:sp>
      <p:pic>
        <p:nvPicPr>
          <p:cNvPr id="4" name="Содержимое 3" descr="MDS0295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81754" y="1906588"/>
            <a:ext cx="3197454" cy="4506912"/>
          </a:xfrm>
        </p:spPr>
      </p:pic>
      <p:pic>
        <p:nvPicPr>
          <p:cNvPr id="6" name="Содержимое 5" descr="MDS029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47369" y="1906588"/>
            <a:ext cx="3208486" cy="4506912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6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10. Реализация регионального компонента в образовательном процессе</a:t>
            </a:r>
            <a:endParaRPr lang="ru-RU" sz="1600" dirty="0" smtClean="0"/>
          </a:p>
        </p:txBody>
      </p:sp>
      <p:pic>
        <p:nvPicPr>
          <p:cNvPr id="6" name="Содержимое 5" descr="MDS029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240" y="1906588"/>
            <a:ext cx="3218482" cy="4506912"/>
          </a:xfrm>
        </p:spPr>
      </p:pic>
      <p:pic>
        <p:nvPicPr>
          <p:cNvPr id="5" name="Содержимое 4" descr="MDS0299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11683" y="1906588"/>
            <a:ext cx="3279859" cy="450691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11 Участие педагога в профессиональных конкурсах</a:t>
            </a:r>
            <a:endParaRPr lang="ru-RU" sz="2400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Образовательная организация:0</a:t>
            </a: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Муниципальный уровень:0</a:t>
            </a:r>
            <a:endParaRPr lang="ru-RU" altLang="ru-RU" b="1" dirty="0" smtClean="0">
              <a:solidFill>
                <a:srgbClr val="B80047"/>
              </a:solidFill>
              <a:latin typeface="Times New Roman" pitchFamily="16" charset="0"/>
              <a:cs typeface="Times New Roman" pitchFamily="16" charset="0"/>
            </a:endParaRP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Республиканский уровень:1</a:t>
            </a:r>
            <a:endParaRPr lang="ru-RU" altLang="ru-RU" b="1" dirty="0" smtClean="0">
              <a:solidFill>
                <a:srgbClr val="B80047"/>
              </a:solidFill>
              <a:latin typeface="Times New Roman" pitchFamily="16" charset="0"/>
              <a:cs typeface="Times New Roman" pitchFamily="16" charset="0"/>
            </a:endParaRP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Российский уровень:4</a:t>
            </a:r>
            <a:endParaRPr lang="ru-RU" altLang="ru-RU" b="1" dirty="0" smtClean="0">
              <a:solidFill>
                <a:srgbClr val="B80047"/>
              </a:solidFill>
              <a:latin typeface="Times New Roman" pitchFamily="16" charset="0"/>
              <a:cs typeface="Times New Roman" pitchFamily="16" charset="0"/>
            </a:endParaRP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Международный уровень: 3</a:t>
            </a:r>
            <a:endParaRPr lang="ru-RU" altLang="ru-RU" b="1" dirty="0" smtClean="0">
              <a:solidFill>
                <a:srgbClr val="B80047"/>
              </a:solidFill>
              <a:latin typeface="Times New Roman" pitchFamily="16" charset="0"/>
              <a:cs typeface="Times New Roman" pitchFamily="16" charset="0"/>
            </a:endParaRPr>
          </a:p>
          <a:p>
            <a:endParaRPr lang="ru-RU" dirty="0"/>
          </a:p>
        </p:txBody>
      </p:sp>
      <p:pic>
        <p:nvPicPr>
          <p:cNvPr id="5" name="Содержимое 4" descr="MDS0298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49485" y="1906588"/>
            <a:ext cx="3204254" cy="450691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11 Участие педагога в профессиональных конкурсах</a:t>
            </a:r>
            <a:endParaRPr lang="ru-RU" sz="2800" dirty="0" smtClean="0"/>
          </a:p>
        </p:txBody>
      </p:sp>
      <p:pic>
        <p:nvPicPr>
          <p:cNvPr id="5" name="Содержимое 4" descr="MDS0292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65751" y="1906588"/>
            <a:ext cx="3171722" cy="4506912"/>
          </a:xfrm>
        </p:spPr>
      </p:pic>
      <p:pic>
        <p:nvPicPr>
          <p:cNvPr id="7" name="Содержимое 3" descr="MDS0294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24170" y="1907295"/>
            <a:ext cx="3312622" cy="4505498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11 Участие педагога в профессиональных конкурсах</a:t>
            </a:r>
            <a:endParaRPr lang="ru-RU" sz="3200" dirty="0" smtClean="0"/>
          </a:p>
        </p:txBody>
      </p:sp>
      <p:pic>
        <p:nvPicPr>
          <p:cNvPr id="6" name="Содержимое 5" descr="MDS029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3923" y="1906588"/>
            <a:ext cx="3213117" cy="4506912"/>
          </a:xfrm>
        </p:spPr>
      </p:pic>
      <p:pic>
        <p:nvPicPr>
          <p:cNvPr id="8" name="Содержимое 7" descr="MDS029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48752" y="1906588"/>
            <a:ext cx="3205721" cy="4506912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11 Участие педагога в профессиональных конкурсах</a:t>
            </a:r>
            <a:endParaRPr lang="ru-RU" sz="3200" dirty="0" smtClean="0"/>
          </a:p>
        </p:txBody>
      </p:sp>
      <p:pic>
        <p:nvPicPr>
          <p:cNvPr id="7" name="Содержимое 6" descr="MDS029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55761" y="1906588"/>
            <a:ext cx="3249441" cy="4506912"/>
          </a:xfrm>
        </p:spPr>
      </p:pic>
      <p:pic>
        <p:nvPicPr>
          <p:cNvPr id="10" name="Содержимое 9" descr="MDS029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65704" y="1906588"/>
            <a:ext cx="3171816" cy="450691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628800"/>
            <a:ext cx="7789862" cy="2952328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Педагогический опыт музыкального руководителя структурного подразделения «Детский сад № 4 комбинированного вида» МБДОУ «Детский сад «Радуга» комбинированного вида» 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Цибаревой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Дарьи Вячеславовны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представлен на сайте: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https://ds4ruz.schoolrm.ru/sveden/employees/19272/248268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12. Наставничество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7795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13. Награды и поощрения педагога в </a:t>
            </a:r>
            <a:r>
              <a:rPr lang="ru-RU" altLang="ru-RU" sz="2800" dirty="0" err="1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межаттестационный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период 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7797800" cy="4514850"/>
          </a:xfrm>
        </p:spPr>
        <p:txBody>
          <a:bodyPr/>
          <a:lstStyle/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4000" b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Муниципальный уровень: 3</a:t>
            </a: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4000" b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Республиканский уровень:3</a:t>
            </a: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4000" b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Российский уровень: 0</a:t>
            </a: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4000" b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Международный:1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13. Награды и поощрения педагога в </a:t>
            </a:r>
            <a:r>
              <a:rPr lang="ru-RU" altLang="ru-RU" sz="3600" dirty="0" err="1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межаттестационный</a:t>
            </a:r>
            <a:r>
              <a:rPr lang="ru-RU" altLang="ru-RU" sz="36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период </a:t>
            </a:r>
            <a:endParaRPr lang="ru-RU" sz="3600" dirty="0" smtClean="0"/>
          </a:p>
        </p:txBody>
      </p:sp>
      <p:pic>
        <p:nvPicPr>
          <p:cNvPr id="6" name="Содержимое 5" descr="MDS029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61578" y="1907295"/>
            <a:ext cx="3237807" cy="4505498"/>
          </a:xfrm>
        </p:spPr>
      </p:pic>
      <p:pic>
        <p:nvPicPr>
          <p:cNvPr id="8" name="Содержимое 7" descr="MDS029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55569" y="1907295"/>
            <a:ext cx="3192087" cy="45054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13. Награды и поощрения педагога в </a:t>
            </a:r>
            <a:r>
              <a:rPr lang="ru-RU" altLang="ru-RU" sz="3200" dirty="0" err="1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межаттестационный</a:t>
            </a:r>
            <a:r>
              <a:rPr lang="ru-RU" altLang="ru-RU" sz="32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период </a:t>
            </a:r>
            <a:endParaRPr lang="ru-RU" sz="3200" dirty="0"/>
          </a:p>
        </p:txBody>
      </p:sp>
      <p:pic>
        <p:nvPicPr>
          <p:cNvPr id="5" name="Содержимое 4" descr="MDS029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50406" y="1906588"/>
            <a:ext cx="3260150" cy="4506912"/>
          </a:xfrm>
        </p:spPr>
      </p:pic>
      <p:pic>
        <p:nvPicPr>
          <p:cNvPr id="6" name="Содержимое 5" descr="MDS029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57370" y="1906588"/>
            <a:ext cx="3188484" cy="4506912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13. Награды и поощрения педагога в </a:t>
            </a:r>
            <a:r>
              <a:rPr lang="ru-RU" altLang="ru-RU" sz="3200" dirty="0" err="1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межаттестационный</a:t>
            </a:r>
            <a:r>
              <a:rPr lang="ru-RU" altLang="ru-RU" sz="32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период </a:t>
            </a:r>
            <a:endParaRPr lang="ru-RU" sz="3200" dirty="0"/>
          </a:p>
        </p:txBody>
      </p:sp>
      <p:pic>
        <p:nvPicPr>
          <p:cNvPr id="5" name="Содержимое 4" descr="MDS029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3929" y="1906588"/>
            <a:ext cx="3213105" cy="4506912"/>
          </a:xfrm>
        </p:spPr>
      </p:pic>
      <p:pic>
        <p:nvPicPr>
          <p:cNvPr id="6" name="Содержимое 5" descr="MDS029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49470" y="1906588"/>
            <a:ext cx="3204284" cy="4506912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13. Награды и поощрения педагога в </a:t>
            </a:r>
            <a:r>
              <a:rPr lang="ru-RU" altLang="ru-RU" sz="3600" dirty="0" err="1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межаттестационный</a:t>
            </a:r>
            <a:r>
              <a:rPr lang="ru-RU" altLang="ru-RU" sz="36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период </a:t>
            </a:r>
            <a:endParaRPr lang="ru-RU" sz="3600" dirty="0" smtClean="0"/>
          </a:p>
        </p:txBody>
      </p:sp>
      <p:pic>
        <p:nvPicPr>
          <p:cNvPr id="37891" name="Содержимое 10" descr="MDS0152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46650" y="1906588"/>
            <a:ext cx="3209925" cy="4506912"/>
          </a:xfrm>
        </p:spPr>
      </p:pic>
      <p:pic>
        <p:nvPicPr>
          <p:cNvPr id="37892" name="Содержимое 5" descr="MDS0254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84250" y="1906588"/>
            <a:ext cx="3192463" cy="4506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13. Награды и поощрения педагога в </a:t>
            </a:r>
            <a:r>
              <a:rPr lang="ru-RU" altLang="ru-RU" sz="3200" dirty="0" err="1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межаттестационный</a:t>
            </a:r>
            <a:r>
              <a:rPr lang="ru-RU" altLang="ru-RU" sz="32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период </a:t>
            </a:r>
            <a:endParaRPr lang="ru-RU" sz="3200" dirty="0" smtClean="0"/>
          </a:p>
        </p:txBody>
      </p:sp>
      <p:pic>
        <p:nvPicPr>
          <p:cNvPr id="8" name="Содержимое 7" descr="258e15938bfa080c326b56576d5a68d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49767" y="1906588"/>
            <a:ext cx="3403690" cy="4506912"/>
          </a:xfrm>
        </p:spPr>
      </p:pic>
      <p:pic>
        <p:nvPicPr>
          <p:cNvPr id="7" name="Содержимое 6" descr="MDS0291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74481" y="1906588"/>
            <a:ext cx="3212001" cy="4506912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13. Награды и поощрения педагога в </a:t>
            </a:r>
            <a:r>
              <a:rPr lang="ru-RU" altLang="ru-RU" sz="3200" dirty="0" err="1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межаттестационный</a:t>
            </a:r>
            <a:r>
              <a:rPr lang="ru-RU" altLang="ru-RU" sz="32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период </a:t>
            </a:r>
            <a:endParaRPr lang="ru-RU" sz="3200" dirty="0"/>
          </a:p>
        </p:txBody>
      </p:sp>
      <p:pic>
        <p:nvPicPr>
          <p:cNvPr id="4" name="Содержимое 3" descr="MDS029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0711" y="1906588"/>
            <a:ext cx="3211466" cy="450691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1. Наличие авторских программ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dirty="0" smtClean="0">
                <a:solidFill>
                  <a:srgbClr val="C00000"/>
                </a:solidFill>
              </a:rPr>
              <a:t>2. Организация партнерского взаимодействия с родителями для решения воспитательных и образовательных задач</a:t>
            </a:r>
            <a:endParaRPr lang="ru-RU" sz="2000" dirty="0" smtClean="0"/>
          </a:p>
        </p:txBody>
      </p:sp>
      <p:pic>
        <p:nvPicPr>
          <p:cNvPr id="7" name="Содержимое 6" descr="MDS0298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4281" y="1906588"/>
            <a:ext cx="3212401" cy="4506912"/>
          </a:xfrm>
        </p:spPr>
      </p:pic>
      <p:pic>
        <p:nvPicPr>
          <p:cNvPr id="8" name="Содержимое 7" descr="MDS0299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54822" y="1906588"/>
            <a:ext cx="3193580" cy="4506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3. Участие в инновационной (экспериментальной) деятельности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MDS0299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82212" y="1906588"/>
            <a:ext cx="3196538" cy="4506912"/>
          </a:xfrm>
        </p:spPr>
      </p:pic>
      <p:pic>
        <p:nvPicPr>
          <p:cNvPr id="7" name="Содержимое 6" descr="MDS0299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49485" y="1906588"/>
            <a:ext cx="3204254" cy="450691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4. Результаты участия воспитанников в: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-конкурсах;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-выставках;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-турнирах;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-соревнованиях;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-акциях;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-фестивалях</a:t>
            </a:r>
            <a:endParaRPr lang="ru-RU" sz="18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Муниципальный уровень: 1</a:t>
            </a:r>
          </a:p>
          <a:p>
            <a:pPr eaLnBrk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Участие- 1</a:t>
            </a:r>
          </a:p>
          <a:p>
            <a:pPr eaLnBrk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Победы и призовые места- 0</a:t>
            </a:r>
          </a:p>
          <a:p>
            <a:pPr eaLnBrk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Республиканский уровень: 1</a:t>
            </a:r>
          </a:p>
          <a:p>
            <a:pPr eaLnBrk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Участие-1</a:t>
            </a:r>
          </a:p>
          <a:p>
            <a:pPr eaLnBrk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Победы и призовые места- 0</a:t>
            </a:r>
          </a:p>
          <a:p>
            <a:pPr eaLnBrk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Российский уровень: 5</a:t>
            </a:r>
          </a:p>
          <a:p>
            <a:pPr eaLnBrk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Участие- 0</a:t>
            </a:r>
          </a:p>
          <a:p>
            <a:pPr eaLnBrk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 Победы и призовые места- 5</a:t>
            </a:r>
          </a:p>
          <a:p>
            <a:pPr eaLnBrk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Международный уровень: 0</a:t>
            </a:r>
          </a:p>
          <a:p>
            <a:pPr eaLnBrk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Участие-0</a:t>
            </a:r>
          </a:p>
          <a:p>
            <a:endParaRPr lang="ru-RU" sz="2400" dirty="0"/>
          </a:p>
        </p:txBody>
      </p:sp>
      <p:pic>
        <p:nvPicPr>
          <p:cNvPr id="6" name="Содержимое 5" descr="MDS0298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46702" y="1906588"/>
            <a:ext cx="3209820" cy="450691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4. Результаты участия воспитанников в: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-конкурсах;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-выставках;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-турнирах;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-соревнованиях;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-акциях;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-фестивалях</a:t>
            </a:r>
            <a:endParaRPr lang="ru-RU" sz="1800" dirty="0"/>
          </a:p>
        </p:txBody>
      </p:sp>
      <p:pic>
        <p:nvPicPr>
          <p:cNvPr id="5" name="Содержимое 5" descr="MDS029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80281" y="1907295"/>
            <a:ext cx="3200400" cy="4505498"/>
          </a:xfrm>
        </p:spPr>
      </p:pic>
      <p:pic>
        <p:nvPicPr>
          <p:cNvPr id="6" name="Содержимое 7" descr="MDS029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61803" y="1907295"/>
            <a:ext cx="3179618" cy="450549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4. Результаты участия воспитанников в: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-конкурсах;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-выставках;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-турнирах;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-соревнованиях;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-акциях;</a:t>
            </a:r>
            <a:b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-фестивалях</a:t>
            </a:r>
            <a:endParaRPr lang="ru-RU" sz="1800" dirty="0"/>
          </a:p>
        </p:txBody>
      </p:sp>
      <p:pic>
        <p:nvPicPr>
          <p:cNvPr id="9" name="Содержимое 8" descr="MDS029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3089" y="1906588"/>
            <a:ext cx="3214784" cy="4506912"/>
          </a:xfrm>
        </p:spPr>
      </p:pic>
      <p:pic>
        <p:nvPicPr>
          <p:cNvPr id="12" name="Содержимое 11" descr="MDS029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5452" y="1906588"/>
            <a:ext cx="3232321" cy="4506912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2148</TotalTime>
  <Words>485</Words>
  <Application>Microsoft Office PowerPoint</Application>
  <PresentationFormat>Экран (4:3)</PresentationFormat>
  <Paragraphs>79</Paragraphs>
  <Slides>37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1_Тема Office</vt:lpstr>
      <vt:lpstr>                                 Министерство образования РМ                                 Портфолио                       Цибаревой Дарьи Вячеславовны,                                  музыкального руководителя                                структурного подразделения                               «Детский сад № 4 комбинированного вида»               МБДОУ «Детский сад «Радуга»                         комбинированного вида» г. Рузаевка </vt:lpstr>
      <vt:lpstr>Слайд 2</vt:lpstr>
      <vt:lpstr>Педагогический опыт музыкального руководителя структурного подразделения «Детский сад № 4 комбинированного вида» МБДОУ «Детский сад «Радуга» комбинированного вида»  Цибаревой Дарьи Вячеславовны представлен на сайте: https://ds4ruz.schoolrm.ru/sveden/employees/19272/248268/</vt:lpstr>
      <vt:lpstr>1. Наличие авторских программ</vt:lpstr>
      <vt:lpstr>2. Организация партнерского взаимодействия с родителями для решения воспитательных и образовательных задач</vt:lpstr>
      <vt:lpstr>3. Участие в инновационной (экспериментальной) деятельности</vt:lpstr>
      <vt:lpstr>4. Результаты участия воспитанников в:  -конкурсах; -выставках; -турнирах; -соревнованиях; -акциях; -фестивалях</vt:lpstr>
      <vt:lpstr>4. Результаты участия воспитанников в:  -конкурсах; -выставках; -турнирах; -соревнованиях; -акциях; -фестивалях</vt:lpstr>
      <vt:lpstr>4. Результаты участия воспитанников в:  -конкурсах; -выставках; -турнирах; -соревнованиях; -акциях; -фестивалях</vt:lpstr>
      <vt:lpstr>4. Результаты участия воспитанников в:  -конкурсах; -выставках; -турнирах; -соревнованиях; -акциях; -фестивалях</vt:lpstr>
      <vt:lpstr>5. Наличие публикаций</vt:lpstr>
      <vt:lpstr>5. Наличие публикаций</vt:lpstr>
      <vt:lpstr>5. Наличие публикаций</vt:lpstr>
      <vt:lpstr>5. Наличие публикаций</vt:lpstr>
      <vt:lpstr>5. Наличие публикаций</vt:lpstr>
      <vt:lpstr>5. Наличие публикаций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7. Проведение открытых занятий,  мастер-классов, мероприятий</vt:lpstr>
      <vt:lpstr>7. Проведение открытых занятий,  мастер-классов, мероприятий</vt:lpstr>
      <vt:lpstr>8.Экспертная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</vt:lpstr>
      <vt:lpstr>10. Реализация регионального компонента в образовательном процессе</vt:lpstr>
      <vt:lpstr>11 Участие педагога в профессиональных конкурсах</vt:lpstr>
      <vt:lpstr>11 Участие педагога в профессиональных конкурсах</vt:lpstr>
      <vt:lpstr>11 Участие педагога в профессиональных конкурсах</vt:lpstr>
      <vt:lpstr>11 Участие педагога в профессиональных конкурсах</vt:lpstr>
      <vt:lpstr>12. Наставничество</vt:lpstr>
      <vt:lpstr>13. Награды и поощрения педагога в межаттестационный период </vt:lpstr>
      <vt:lpstr>13. Награды и поощрения педагога в межаттестационный период </vt:lpstr>
      <vt:lpstr>13. Награды и поощрения педагога в межаттестационный период </vt:lpstr>
      <vt:lpstr>13. Награды и поощрения педагога в межаттестационный период </vt:lpstr>
      <vt:lpstr>13. Награды и поощрения педагога в межаттестационный период </vt:lpstr>
      <vt:lpstr>13. Награды и поощрения педагога в межаттестационный период </vt:lpstr>
      <vt:lpstr>13. Награды и поощрения педагога в межаттестационный период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Home</cp:lastModifiedBy>
  <cp:revision>272</cp:revision>
  <cp:lastPrinted>1601-01-01T00:00:00Z</cp:lastPrinted>
  <dcterms:created xsi:type="dcterms:W3CDTF">2010-08-04T11:06:49Z</dcterms:created>
  <dcterms:modified xsi:type="dcterms:W3CDTF">2020-08-14T05:37:35Z</dcterms:modified>
</cp:coreProperties>
</file>