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6" r:id="rId2"/>
    <p:sldId id="259" r:id="rId3"/>
    <p:sldId id="260" r:id="rId4"/>
    <p:sldId id="261" r:id="rId5"/>
    <p:sldId id="262" r:id="rId6"/>
    <p:sldId id="266" r:id="rId7"/>
    <p:sldId id="264" r:id="rId8"/>
    <p:sldId id="267" r:id="rId9"/>
    <p:sldId id="265" r:id="rId10"/>
    <p:sldId id="320" r:id="rId11"/>
    <p:sldId id="269" r:id="rId12"/>
    <p:sldId id="270" r:id="rId13"/>
    <p:sldId id="271" r:id="rId14"/>
    <p:sldId id="274" r:id="rId15"/>
    <p:sldId id="327" r:id="rId16"/>
    <p:sldId id="281" r:id="rId17"/>
    <p:sldId id="280" r:id="rId18"/>
    <p:sldId id="276" r:id="rId19"/>
    <p:sldId id="310" r:id="rId20"/>
    <p:sldId id="283" r:id="rId21"/>
    <p:sldId id="277" r:id="rId22"/>
    <p:sldId id="282" r:id="rId23"/>
    <p:sldId id="286" r:id="rId24"/>
    <p:sldId id="301" r:id="rId25"/>
    <p:sldId id="288" r:id="rId26"/>
    <p:sldId id="279" r:id="rId27"/>
    <p:sldId id="284" r:id="rId28"/>
    <p:sldId id="290" r:id="rId29"/>
    <p:sldId id="285" r:id="rId30"/>
    <p:sldId id="297" r:id="rId31"/>
    <p:sldId id="289" r:id="rId32"/>
    <p:sldId id="324" r:id="rId33"/>
    <p:sldId id="304" r:id="rId34"/>
    <p:sldId id="325" r:id="rId35"/>
    <p:sldId id="302" r:id="rId36"/>
    <p:sldId id="32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Грузинцева" initials="ИГ" lastIdx="1" clrIdx="0">
    <p:extLst>
      <p:ext uri="{19B8F6BF-5375-455C-9EA6-DF929625EA0E}">
        <p15:presenceInfo xmlns:p15="http://schemas.microsoft.com/office/powerpoint/2012/main" userId="2854403c0f3d48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35" autoAdjust="0"/>
  </p:normalViewPr>
  <p:slideViewPr>
    <p:cSldViewPr snapToGrid="0">
      <p:cViewPr varScale="1">
        <p:scale>
          <a:sx n="79" d="100"/>
          <a:sy n="79" d="100"/>
        </p:scale>
        <p:origin x="-5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commentAuthors" Target="commentAuthor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5E844-360B-4B18-B750-F354022E1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A95F78-C811-46EF-8EAA-F081DA527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AE60EA-051A-487A-B3D9-53191E1B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827EB-A17D-46B4-98D5-62DE143D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686D2-6C52-4C86-9BB4-AE5736E6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6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44888-B2F2-407B-9702-A39CD9D8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058AF4-F51E-4988-A420-D15EC5BAF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6ACEB-FB05-4792-ACA1-414126A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80AC1-D582-4F75-B190-E100F946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49FDB-4E94-4A5C-94F6-2B66A482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47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7A989-6BC5-4992-B50F-730C96D47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55F7BD-C9EF-4689-B8AA-679037CA0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B6612-3DE4-44E0-93DF-E0BF6F6C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B93A2E-5D2D-490D-99D3-2D5BDC79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AB0AEC-8533-4A22-AE5A-73BA5284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09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BE763-73CC-4A94-A854-BEF414AB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AC5F70-26F7-4090-954E-A0D32E43C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C56B38-CB07-46E0-AB8C-B08C90AC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0BD008-4AB1-4A0D-B365-FE8B3ED2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693C7-DDF5-4A49-9C72-1F8ABB8B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0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0C262-2E1A-4E30-94EA-539C6720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B9F2C7-2026-41B6-8415-0F5AF607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52AA23-5586-4C35-8C83-7FFF2F246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DD71BA-03E5-48CC-A6FA-29D8B9B4E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D6BCE-4BD7-4115-B410-D740D07E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6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BB84D-CF8D-4210-9977-F6A8F3C7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CCBAB8-86B3-4EE5-BC2C-E30BCE457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BD9251-B698-42BD-BE34-49DCAF83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359DF9-D29F-4F0B-86F5-18780ADF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399521-7E89-438A-AF9B-D592CCBE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B9CF6-16EE-4368-9520-B0E2D6033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2FCA6-C260-4A6E-A9F0-E9520854E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8576A3-B4EA-4167-A3DE-12E8D69B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1A328-7806-42ED-8770-7E4CFF04B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712F61-09D5-4FE2-BFD5-72AAA3389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5A62FB-CEAB-4890-BE1F-D5014AEE92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A80845-1C50-4ED9-8799-C784E7BC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8209CD-5681-4F6E-BD79-802096D9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E05B53-7DD5-4798-96FB-82795B28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1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C0A9E-3DA0-47E7-B553-A1459FD1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58F3A9-97F4-44D2-BCE6-51029C2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AB70E1-36BA-40C7-98D4-8E98A0B5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52EE70-5627-4B90-9A42-6181291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9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F7B2E7-99A3-4022-A4D5-48F72B22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F14015-8DE3-4936-9B72-E29AD816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58DED-0F31-4D1B-8B60-A0DC0BB60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95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9A5D3-49A6-47A0-8759-2CBC0E1A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A37F4-03FD-456D-98CD-D670265F8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4ED8B2-F81D-49EC-823B-2F66868C3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4BA066-2C2D-4BB7-9D56-D158840A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7004A-CA6D-4F8C-985D-9C4446D6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A6A006-E40E-487E-845A-D34528C2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00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EC627-83E5-4D6C-86F2-81A05F1F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029F22-5AC1-41F8-A658-D3F60721A2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A3DCEA-1C52-4ADA-85AD-6B937B4CC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1A5145-AC98-4916-B904-D325209EC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0AA6E4-6CC9-4A92-B500-E616906C7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527E6C-FF99-4932-A284-154228663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9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A369E7-3C6D-4DD0-8E61-4408B9659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C93F77-36AF-41A2-AFDA-CEEB8AE0E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8B3D7F-72E0-4FE5-88AB-761C3A13F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3426E6-55AA-4624-8094-4287B63A3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FC6807-A21B-4B1E-BC9E-F9FC40F28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4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5.jpeg" /><Relationship Id="rId4" Type="http://schemas.openxmlformats.org/officeDocument/2006/relationships/image" Target="../media/image14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8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1.jpeg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4.jpeg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7.jpe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29.jpe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6.jpe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8.jpeg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7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1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8808B4-C055-4BC7-80AF-C3D910E541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3487EA9-4B4C-4ACB-8CDE-1A9C6E16D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847" y="422031"/>
            <a:ext cx="11852030" cy="1524000"/>
          </a:xfrm>
        </p:spPr>
        <p:txBody>
          <a:bodyPr>
            <a:normAutofit/>
          </a:bodyPr>
          <a:lstStyle/>
          <a:p>
            <a:r>
              <a:rPr lang="ru-RU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4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614EEDCA-97C1-4E6B-A9F7-1E152B380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1524000" y="2333625"/>
            <a:ext cx="9519138" cy="1785936"/>
          </a:xfrm>
        </p:spPr>
        <p:txBody>
          <a:bodyPr>
            <a:normAutofit/>
          </a:bodyPr>
          <a:lstStyle/>
          <a:p>
            <a:r>
              <a:rPr lang="ru-RU" sz="8000" b="1" kern="10" dirty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63500" dir="2212194" algn="ctr" rotWithShape="0">
                    <a:schemeClr val="tx2">
                      <a:alpha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Портфолио</a:t>
            </a:r>
            <a:endParaRPr lang="ru-RU" sz="4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8">
            <a:extLst>
              <a:ext uri="{FF2B5EF4-FFF2-40B4-BE49-F238E27FC236}">
                <a16:creationId xmlns:a16="http://schemas.microsoft.com/office/drawing/2014/main" id="{867A959B-55CF-F802-A1F9-F1ABBEE1CD4D}"/>
              </a:ext>
            </a:extLst>
          </p:cNvPr>
          <p:cNvSpPr txBox="1">
            <a:spLocks/>
          </p:cNvSpPr>
          <p:nvPr/>
        </p:nvSpPr>
        <p:spPr>
          <a:xfrm rot="10800000" flipV="1">
            <a:off x="2224088" y="2486025"/>
            <a:ext cx="9144000" cy="1785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74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779D650B-CB73-49C5-BF7A-A4CF8F60A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87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7298CF6-B0D9-178B-A1EA-279BE9DEB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6219"/>
            <a:ext cx="10287000" cy="65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8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2F93AF20-25F7-4EE3-9705-D1EE14A5E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84AF1-4395-48A1-8BEB-A354CAD82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5928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Наличие публикаций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D9D125-D44A-49C1-AC69-608562E39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2652" y="1681162"/>
            <a:ext cx="7573618" cy="481171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  - 2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Муниципальный уровень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Российский  уровень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Международный уровень - 0</a:t>
            </a: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8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28984C7A-B5CA-44F1-AC8B-37B1F2CFD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7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EE519B-2678-F928-5AEA-FEAA71F09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44" y="468788"/>
            <a:ext cx="3905250" cy="5920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6B385-7E29-AC07-5D6B-94C97CEA1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57" y="416720"/>
            <a:ext cx="3905250" cy="59204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D8ED0-BD80-C139-94FC-1202C4BB0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" y="468788"/>
            <a:ext cx="3905249" cy="592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3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AAD7A84-4B73-4770-8ECC-BCB0EC8BCC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94"/>
            <a:ext cx="12192000" cy="6882987"/>
          </a:xfrm>
          <a:prstGeom prst="rect">
            <a:avLst/>
          </a:prstGeom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82178B66-80F1-1E1E-F0EB-0B7516281F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8" y="345282"/>
            <a:ext cx="5072063" cy="6346030"/>
          </a:xfrm>
        </p:spPr>
      </p:pic>
    </p:spTree>
    <p:extLst>
      <p:ext uri="{BB962C8B-B14F-4D97-AF65-F5344CB8AC3E}">
        <p14:creationId xmlns:p14="http://schemas.microsoft.com/office/powerpoint/2010/main" val="3943192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DAA79EE9-AE80-47EC-BA07-4C421235FD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281451" cy="693751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724BC-864E-4BB2-93FB-314F7DA58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636" y="805070"/>
            <a:ext cx="10152752" cy="144117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Результаты участия воспитанников в конкурсах, выставках, турнирах, соревнованиях,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акциях, фестивалях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2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CB6CEA-C4BD-47DD-A4CE-05904FF59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165" y="2017643"/>
            <a:ext cx="9586221" cy="6549887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 - 2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 - 3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мероприятиях - 0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мероприятиях -0</a:t>
            </a:r>
          </a:p>
          <a:p>
            <a:endParaRPr lang="ru-RU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3200" b="1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834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E2AF00CF-DF6B-4A60-A34C-A3941E0375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3"/>
            <a:ext cx="12281451" cy="69375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8E67C9-421D-6750-41B3-E0BDDF3A8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9" y="476251"/>
            <a:ext cx="4523941" cy="6000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34860E-1B03-6F4C-2ED1-684682AAA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38" y="476251"/>
            <a:ext cx="44018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2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554032-EF98-A365-83E0-DBF4822C0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79" y="345282"/>
            <a:ext cx="4619384" cy="63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91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8C7F4B-8D5D-0921-95FB-45D89660C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8" y="273842"/>
            <a:ext cx="4555269" cy="634603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28CB86-8647-215C-C9A3-557CF97AC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78" y="273843"/>
            <a:ext cx="4349091" cy="6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89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5DE8681C-6004-4E3C-B194-1FA29577AE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6362-7357-4C9E-92C8-5F2CA04A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944217"/>
            <a:ext cx="11807687" cy="175922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8FDC9-77E1-4404-A5F8-3F59F0DC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7458" y="2703445"/>
            <a:ext cx="8557592" cy="3081130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организации- 1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- 0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effectLst/>
                <a:latin typeface="Times New Roman" pitchFamily="18" charset="0"/>
                <a:cs typeface="Times New Roman" pitchFamily="18" charset="0"/>
              </a:rPr>
              <a:t>Российский уровень -0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Международный уровень -0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727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A218D760-44BF-4F42-A120-ED78454AE2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4765" cy="6858000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443379-8970-3406-5461-FBF0C6C7E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719666"/>
            <a:ext cx="4095750" cy="59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BB6E30-1917-4C1B-BB48-A2C80221B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0" y="791053"/>
            <a:ext cx="4006423" cy="5437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CAE807-CDD7-4109-9C38-9B45C5A223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56"/>
            <a:ext cx="12238220" cy="6925455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008B2F30-4ED5-419F-95E9-6EC17A50C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59047" y="571500"/>
            <a:ext cx="7407129" cy="2032506"/>
          </a:xfrm>
        </p:spPr>
        <p:txBody>
          <a:bodyPr>
            <a:normAutofit fontScale="25000" lnSpcReduction="20000"/>
          </a:bodyPr>
          <a:lstStyle/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 </a:t>
            </a:r>
            <a:r>
              <a:rPr lang="ru-RU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КОМБИНИРОВАННОГО ВИДА» </a:t>
            </a:r>
          </a:p>
          <a:p>
            <a:pPr algn="ctr" eaLnBrk="1" hangingPunct="1"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A507D3-E2C7-4AFF-ADC1-AE8EDF204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03644" y="2405270"/>
            <a:ext cx="7934576" cy="445273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9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23.05.1989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г.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высшее, МГПИ им. М. Е. </a:t>
            </a:r>
            <a:r>
              <a:rPr lang="ru-RU" sz="2900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, специальность «Педагогика и методика дошкольного образования», 2012 г. </a:t>
            </a:r>
            <a:endParaRPr lang="ru-RU" sz="2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11 лет.</a:t>
            </a:r>
          </a:p>
          <a:p>
            <a:pPr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работы в данной организации:</a:t>
            </a:r>
            <a:r>
              <a:rPr lang="ru-RU" sz="29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лет.</a:t>
            </a:r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900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Соответствие занимаемой должности.</a:t>
            </a:r>
            <a:endParaRPr lang="ru-RU" sz="2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2900" b="1" dirty="0">
                <a:solidFill>
                  <a:schemeClr val="tx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03.11.2020 г., выписка из протокола  N°1 по структурному подразделению «Детский сад № 8 комбинированного вида» МБДОУ «Детский сад «Радуга» комбинированного вида» Рузаевского муниципального района</a:t>
            </a:r>
          </a:p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14FB1C4-4F13-44C0-4CBF-C2B19A21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656" y="-627425"/>
            <a:ext cx="10393466" cy="1796332"/>
          </a:xfrm>
        </p:spPr>
        <p:txBody>
          <a:bodyPr>
            <a:normAutofit/>
          </a:bodyPr>
          <a:lstStyle/>
          <a:p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Юртайкина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Алсу </a:t>
            </a:r>
            <a:r>
              <a:rPr lang="ru-RU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Шикуровна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031E1-D3CC-DC6C-42A0-70FA92EFA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2" y="834497"/>
            <a:ext cx="4191864" cy="539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0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BA69F-BB49-7D0B-87D5-9F169EC0B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2" y="439206"/>
            <a:ext cx="3870476" cy="55443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8E4492-0DFD-6AEB-FC38-C568C6015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3840" y="-561488"/>
            <a:ext cx="5544347" cy="763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34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281A6CFC-87E4-4095-AD2F-03F42BF1BE6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50" y="-1"/>
            <a:ext cx="12461950" cy="7035387"/>
          </a:xfr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1032258A-6C78-4EEC-93C7-010E4BDF7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230DF0-C4B2-487A-A98C-0E946F4F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4610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Проведение открытых занятий, мастер-классов, мероприятий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2D2E8-1440-4F04-B1DE-4F3DA60B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2044" y="2240377"/>
            <a:ext cx="6848060" cy="353425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- 2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- 1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Республиканский уровень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Российский уровень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- 0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978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764FC-71E1-A95C-FB29-6CFA0DA84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481" y="719666"/>
            <a:ext cx="4067738" cy="57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55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3772CB-2889-A038-826F-11E442017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7" y="136260"/>
            <a:ext cx="3993378" cy="64240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CDDAB-DEC7-DF0C-BA30-4D1C44230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3860" y="-420897"/>
            <a:ext cx="6238884" cy="75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151" y="0"/>
            <a:ext cx="22797689" cy="76403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306" y="668338"/>
            <a:ext cx="10515600" cy="1714639"/>
          </a:xfrm>
        </p:spPr>
        <p:txBody>
          <a:bodyPr>
            <a:normAutofit/>
          </a:bodyPr>
          <a:lstStyle/>
          <a:p>
            <a:pPr algn="ctr"/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 Экспертная деятельность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E6C951-8F23-CD1E-E879-536BC818F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5143" y="2780110"/>
            <a:ext cx="3949701" cy="1458516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53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236C7-43D9-66EE-7491-EDD91617A9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440532"/>
            <a:ext cx="4572000" cy="62626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EE5EEE-5281-5D49-6A59-BA1052A52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9" y="440532"/>
            <a:ext cx="4294973" cy="611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23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CE85E488-3468-4DA4-8E97-765E40D9B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C1F0B-7A35-4856-9578-5580F369B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89837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  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AD5329-00EC-4D5F-8FAC-734657A5A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9328" y="2415209"/>
            <a:ext cx="7543800" cy="341906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Член педагогических Интернет сообществ - 1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 методического объединения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Председатель профсоюзного комитета ОО - 0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муниципальном уровне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на республиканском уровне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на российском уровне – 0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на международном уровне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685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F27785E1-BCDE-4E5F-92E4-E7FC5ECF440C}"/>
              </a:ext>
            </a:extLst>
          </p:cNvPr>
          <p:cNvCxnSpPr>
            <a:cxnSpLocks/>
          </p:cNvCxnSpPr>
          <p:nvPr/>
        </p:nvCxnSpPr>
        <p:spPr>
          <a:xfrm>
            <a:off x="6798365" y="1977887"/>
            <a:ext cx="98397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DA08E2-3BBE-5792-86C1-C98835746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44" y="273854"/>
            <a:ext cx="4405311" cy="60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04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18E39209-BEC3-4F39-BF7A-B82FE7077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65AAC-2D10-42E3-A3D2-3BDBDBD0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5678"/>
            <a:ext cx="10515600" cy="133184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  Позитивные результаты работы 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воспитанниками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2D3E2-2F93-4105-8011-12EEF5553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938130"/>
            <a:ext cx="10265397" cy="44924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системы воспитательной работы;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качественной, эстетически оформленной документации;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индивидуального подхода;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простудной заболеваемости воспитанников;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-отлаженная система взаимодействия с родителями;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-отсутствие жалоб и обращений родителей на неправомерные действия;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в воспитательном процессе;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-духовно-нравственное воспитание и народные традиции.</a:t>
            </a:r>
          </a:p>
          <a:p>
            <a:pPr algn="ctr" eaLnBrk="1" hangingPunct="1">
              <a:defRPr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72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541A2A1-CE47-4F15-9E8E-83E6EC875BAB}"/>
              </a:ext>
            </a:extLst>
          </p:cNvPr>
          <p:cNvCxnSpPr>
            <a:cxnSpLocks/>
          </p:cNvCxnSpPr>
          <p:nvPr/>
        </p:nvCxnSpPr>
        <p:spPr>
          <a:xfrm>
            <a:off x="10783957" y="4303643"/>
            <a:ext cx="13077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26518-4BB9-39A6-EA03-32C26B813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" y="119073"/>
            <a:ext cx="3924018" cy="61197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6097B-8A0E-6E23-A613-C755C1EA2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38" y="119074"/>
            <a:ext cx="3941783" cy="61197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5B7AA1-2188-D77E-93E0-69326BA46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45" y="119069"/>
            <a:ext cx="3655262" cy="61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3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3CDB28-2B06-4A1B-8AC4-0EC8FA0A4C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6" y="-29816"/>
            <a:ext cx="12245005" cy="688781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92E6C-7E5C-41F7-8F3D-66A405DBF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189" y="967930"/>
            <a:ext cx="8547653" cy="1162877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опыт размещен на сайте ДОО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C9AC2E-FBED-42BA-B46C-448393CEE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23599" y="2130807"/>
            <a:ext cx="9660835" cy="924338"/>
          </a:xfrm>
        </p:spPr>
        <p:txBody>
          <a:bodyPr/>
          <a:lstStyle/>
          <a:p>
            <a:pPr algn="ctr"/>
            <a:r>
              <a:rPr lang="ru-RU" sz="22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https://ds8ruz.schoolrm.ru/sveden/employees/19280/207388/</a:t>
            </a:r>
          </a:p>
          <a:p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0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6713"/>
            <a:ext cx="10515600" cy="1153975"/>
          </a:xfrm>
        </p:spPr>
        <p:txBody>
          <a:bodyPr>
            <a:normAutofit fontScale="90000"/>
          </a:bodyPr>
          <a:lstStyle/>
          <a:p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   Качество взаимодействия с родителями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21621F-AE4C-47DA-9843-3A0A2AC4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6612" y="1681162"/>
            <a:ext cx="10518776" cy="3775421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систематическое проведение родительских собраний;</a:t>
            </a:r>
          </a:p>
          <a:p>
            <a:pPr algn="ctr" eaLnBrk="1" hangingPunct="1">
              <a:defRPr/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pPr algn="ctr" eaLnBrk="1" hangingPunct="1">
              <a:defRPr/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-проведение экскурсий, образовательных путешествий с детьми;</a:t>
            </a:r>
          </a:p>
          <a:p>
            <a:pPr algn="ctr" eaLnBrk="1" hangingPunct="1">
              <a:defRPr/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совместных конкурсов, выставок;</a:t>
            </a:r>
          </a:p>
          <a:p>
            <a:pPr algn="ctr" eaLnBrk="1" hangingPunct="1">
              <a:defRPr/>
            </a:pPr>
            <a:r>
              <a:rPr 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организация родителей на субботниках, благоустройстве участков, создание развивающей среды группы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573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E0514605-E744-4BE1-BAC6-2995D80FA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BD30EF5A-426D-2B57-A297-55211C03F2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14374"/>
            <a:ext cx="4333875" cy="5667375"/>
          </a:xfrm>
        </p:spPr>
      </p:pic>
    </p:spTree>
    <p:extLst>
      <p:ext uri="{BB962C8B-B14F-4D97-AF65-F5344CB8AC3E}">
        <p14:creationId xmlns:p14="http://schemas.microsoft.com/office/powerpoint/2010/main" val="456176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30229EE8-D739-4E11-AEC6-33BC0522E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475C1-ADE2-E67D-9E3A-DF0D2AED3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5" y="898258"/>
            <a:ext cx="3822443" cy="54186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55A45-DD0F-103C-1C80-7523B3658C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8258"/>
            <a:ext cx="3873038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7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712153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10. Участие педагога в профессиональных конкурсах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923A12-4D0E-4D6D-AAAB-755917324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0225" y="1893094"/>
            <a:ext cx="10863469" cy="428376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 сети «Интернет» различных уровней - 1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очных муниципальных конкурсах - 1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очных конкурсах республиканского уровня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- 0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конкурсах - 0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республиканского уровня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российского уровня  - 0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международного уровня  - 0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179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>
            <a:extLst>
              <a:ext uri="{FF2B5EF4-FFF2-40B4-BE49-F238E27FC236}">
                <a16:creationId xmlns:a16="http://schemas.microsoft.com/office/drawing/2014/main" id="{5E212E81-1144-41E4-8678-BC5CB9D77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D1B1D8-BF4F-D6A3-2893-A8B87EDB3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6" y="830764"/>
            <a:ext cx="3810417" cy="54186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157C77-3A45-6CB2-CE7F-EA4E5D2BE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72" y="830764"/>
            <a:ext cx="383294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72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F3F24D28-0E2E-4356-8C9F-7B47166DD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46278-8D35-4099-B5D1-64A37F30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64892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Награды и поощрения педагога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период 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923A12-4D0E-4D6D-AAAB-755917324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30627"/>
            <a:ext cx="11233468" cy="546652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порталов сети Интернет - 1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Поощрения республиканского уровня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Поощрения российского уровня -0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международного уровня - 0</a:t>
            </a:r>
          </a:p>
          <a:p>
            <a:pPr algn="ctr"/>
            <a:r>
              <a:rPr lang="ru-RU" sz="2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Независимо от года поощрения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Почетная грамота Министерства образования Российской Федерации - 0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Почетный работник просвещения (образования) /отличник образования - 0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Заслуженный работник образования РМ (РФ) - 0 </a:t>
            </a:r>
            <a:endParaRPr lang="ru-RU" sz="2200" b="1" dirty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8207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2431498B-85E3-4C62-8C23-894EC114E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28ABDC-CC6C-079A-0B09-4BFAC7F94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06" y="607220"/>
            <a:ext cx="4381065" cy="61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43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1BB26ACB-E1BF-42D3-8054-F5F3263565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2926" cy="727115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D88F1-D859-4BAE-9CDC-DB1AF7A03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5009"/>
            <a:ext cx="10515600" cy="19182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(экспериментальной) </a:t>
            </a:r>
            <a:b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b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489903-E728-4A0C-B575-FD3385652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8557" y="2425148"/>
            <a:ext cx="8905460" cy="443285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 участия на уровне образовательной организации 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 участия на муниципальном уровне  - 1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Результат участия на республиканском уровне - 1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effectLst/>
                <a:latin typeface="Times New Roman" pitchFamily="18" charset="0"/>
                <a:cs typeface="Times New Roman" pitchFamily="18" charset="0"/>
              </a:rPr>
              <a:t>Результат участия на российском  уровне - 0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 участия на международном уровне - 0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1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3622048-CA76-43EE-A05A-951BE04753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764FBC81-E958-40D3-A925-F03D5A63E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A3745C-0A5F-130E-529B-72489924BA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61" y="369094"/>
            <a:ext cx="4822031" cy="64067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F20B01-F56C-9E9A-38DA-131A25603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69094"/>
            <a:ext cx="4762499" cy="639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8009C234-7438-4CEA-AB48-BAEFD672B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77" y="0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751140-5325-9CF2-A560-B5A1A068C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91041"/>
            <a:ext cx="4643438" cy="60073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05022-D8A3-5609-9B42-26F5C5150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39156"/>
            <a:ext cx="4643438" cy="605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1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3B93C577-8080-4738-92A2-CC887802C8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87"/>
            <a:ext cx="12192000" cy="6882987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A512E52-8CB3-4623-81D4-19A5B13AA641}"/>
              </a:ext>
            </a:extLst>
          </p:cNvPr>
          <p:cNvCxnSpPr>
            <a:cxnSpLocks/>
          </p:cNvCxnSpPr>
          <p:nvPr/>
        </p:nvCxnSpPr>
        <p:spPr>
          <a:xfrm>
            <a:off x="7434470" y="795130"/>
            <a:ext cx="1878495" cy="19879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1A2884-E2B9-0B36-76E4-31764539E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41" y="196506"/>
            <a:ext cx="4624991" cy="64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0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63683BF3-2185-4BAE-831D-F5E0BC749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87"/>
          </a:xfrm>
          <a:prstGeom prst="rect">
            <a:avLst/>
          </a:prstGeom>
        </p:spPr>
      </p:pic>
      <p:pic>
        <p:nvPicPr>
          <p:cNvPr id="3" name="Содержимое 6" descr="IMG_20240205_141959.jpg">
            <a:extLst>
              <a:ext uri="{FF2B5EF4-FFF2-40B4-BE49-F238E27FC236}">
                <a16:creationId xmlns:a16="http://schemas.microsoft.com/office/drawing/2014/main" id="{5F992763-CA7E-C25F-8892-82619C3AFD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18359" y="488155"/>
            <a:ext cx="444698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>
            <a:extLst>
              <a:ext uri="{FF2B5EF4-FFF2-40B4-BE49-F238E27FC236}">
                <a16:creationId xmlns:a16="http://schemas.microsoft.com/office/drawing/2014/main" id="{ADF693D8-B253-4E62-873E-A61A6D02B7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9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6566C6-6194-E53C-5A35-EA781B347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33" y="665269"/>
            <a:ext cx="4545772" cy="5916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B8F491-49AF-49ED-1A03-823DEAC43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47" y="575972"/>
            <a:ext cx="4545772" cy="60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579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645</Words>
  <Application>Microsoft Office PowerPoint</Application>
  <PresentationFormat>Широкоэкранный</PresentationFormat>
  <Paragraphs>107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Министерство образования Республики Мордовия </vt:lpstr>
      <vt:lpstr>Юртайкина Алсу Шикуровна</vt:lpstr>
      <vt:lpstr> Педагогический опыт размещен на сайте ДОО </vt:lpstr>
      <vt:lpstr> 1. Участие в инновационной  (экспериментальной)  деятельности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Наличие публикаций </vt:lpstr>
      <vt:lpstr>Презентация PowerPoint</vt:lpstr>
      <vt:lpstr>Презентация PowerPoint</vt:lpstr>
      <vt:lpstr>3. Результаты участия воспитанников в конкурсах, выставках, турнирах, соревнованиях, акциях, фестивалях  </vt:lpstr>
      <vt:lpstr>Презентация PowerPoint</vt:lpstr>
      <vt:lpstr>Презентация PowerPoint</vt:lpstr>
      <vt:lpstr>Презентация PowerPoint</vt:lpstr>
      <vt:lpstr>4.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Презентация PowerPoint</vt:lpstr>
      <vt:lpstr>Презентация PowerPoint</vt:lpstr>
      <vt:lpstr>5. Проведение открытых занятий, мастер-классов, мероприятий </vt:lpstr>
      <vt:lpstr>Презентация PowerPoint</vt:lpstr>
      <vt:lpstr>Презентация PowerPoint</vt:lpstr>
      <vt:lpstr> 6.  Экспертная деятельность </vt:lpstr>
      <vt:lpstr>Презентация PowerPoint</vt:lpstr>
      <vt:lpstr>7.   Общественно-педагогическая активность педагога: участие в комиссиях, педагогических сообществах, в жюри конкурсов  </vt:lpstr>
      <vt:lpstr>Презентация PowerPoint</vt:lpstr>
      <vt:lpstr> 8.   Позитивные результаты работы  с воспитанниками </vt:lpstr>
      <vt:lpstr>Презентация PowerPoint</vt:lpstr>
      <vt:lpstr> 9.    Качество взаимодействия с родителями </vt:lpstr>
      <vt:lpstr>Презентация PowerPoint</vt:lpstr>
      <vt:lpstr>Презентация PowerPoint</vt:lpstr>
      <vt:lpstr> 10. Участие педагога в профессиональных конкурсах </vt:lpstr>
      <vt:lpstr>Презентация PowerPoint</vt:lpstr>
      <vt:lpstr>  11. Награды и поощрения педагога За межаттестационный период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Грузинцева</dc:creator>
  <cp:lastModifiedBy>Юртайкина Алсу</cp:lastModifiedBy>
  <cp:revision>86</cp:revision>
  <dcterms:created xsi:type="dcterms:W3CDTF">2022-01-20T15:36:46Z</dcterms:created>
  <dcterms:modified xsi:type="dcterms:W3CDTF">2024-04-05T12:35:10Z</dcterms:modified>
</cp:coreProperties>
</file>