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7" r:id="rId4"/>
    <p:sldId id="258" r:id="rId5"/>
    <p:sldId id="259" r:id="rId7"/>
    <p:sldId id="260" r:id="rId8"/>
    <p:sldId id="261" r:id="rId9"/>
    <p:sldId id="298" r:id="rId10"/>
    <p:sldId id="262" r:id="rId11"/>
    <p:sldId id="263" r:id="rId12"/>
    <p:sldId id="278" r:id="rId13"/>
    <p:sldId id="279" r:id="rId14"/>
    <p:sldId id="264" r:id="rId15"/>
    <p:sldId id="265" r:id="rId16"/>
    <p:sldId id="267" r:id="rId17"/>
    <p:sldId id="280" r:id="rId18"/>
    <p:sldId id="322" r:id="rId19"/>
    <p:sldId id="268" r:id="rId20"/>
    <p:sldId id="281" r:id="rId21"/>
    <p:sldId id="299" r:id="rId22"/>
    <p:sldId id="269" r:id="rId23"/>
    <p:sldId id="273" r:id="rId24"/>
    <p:sldId id="270" r:id="rId25"/>
    <p:sldId id="271" r:id="rId26"/>
    <p:sldId id="272" r:id="rId27"/>
    <p:sldId id="275" r:id="rId28"/>
    <p:sldId id="282" r:id="rId29"/>
    <p:sldId id="274" r:id="rId30"/>
    <p:sldId id="296" r:id="rId31"/>
    <p:sldId id="27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1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64" autoAdjust="0"/>
  </p:normalViewPr>
  <p:slideViewPr>
    <p:cSldViewPr>
      <p:cViewPr>
        <p:scale>
          <a:sx n="80" d="100"/>
          <a:sy n="80" d="100"/>
        </p:scale>
        <p:origin x="-1086" y="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EADD7-3AE3-4275-A387-C123F544AC27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8E591-1DE5-45A8-8986-9799B58F271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8E591-1DE5-45A8-8986-9799B58F271F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EEFB-B590-483A-863D-5A7E4B112A4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F140C-1598-4D75-A2D8-E51F8ECB5B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hyperlink" Target="https://nsportal.ru/sites/default/files/2021/11/14/pedagogicheskiy_opyt.docx" TargetMode="External"/><Relationship Id="rId4" Type="http://schemas.openxmlformats.org/officeDocument/2006/relationships/hyperlink" Target="https://www.maam.ru/detskijsad/tema-opyta-sistema-metodicheskoi-raboty-po-hudozhestveno-yesteticheskomu-razvitiyu-detei-cherez-razlichnye-formy-tvorcheskoi-deja.html" TargetMode="External"/><Relationship Id="rId3" Type="http://schemas.openxmlformats.org/officeDocument/2006/relationships/hyperlink" Target="https://upload2.schoolrm.ru/iblock/dd9/dd97bc6ceffc1fe1a09a8f1bd7afd11c/Pedagogicheskiy-opyt-_1_.docx" TargetMode="Externa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1.pn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youtu.be/3IHkQCUBftU" TargetMode="External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hyperlink" Target="https://www.maam.ru/detskijsad/zanjatie-po-razvitiyu-rechi-pereskaz-skazki-petuh-i-sobaka.html" TargetMode="External"/><Relationship Id="rId8" Type="http://schemas.openxmlformats.org/officeDocument/2006/relationships/hyperlink" Target="https://www.maam.ru/detskijsad/proekt-sinichkin-den-1292086.html" TargetMode="External"/><Relationship Id="rId7" Type="http://schemas.openxmlformats.org/officeDocument/2006/relationships/hyperlink" Target="https://www.maam.ru/detskijsad/geroi-nashego-vremeni-1312105.html" TargetMode="External"/><Relationship Id="rId6" Type="http://schemas.openxmlformats.org/officeDocument/2006/relationships/hyperlink" Target="https://nsportal.ru/detskiy-sad/regionalnyy-komponent/2021/03/14/ukrashenie-platochka-mordovskimi-uzorami" TargetMode="External"/><Relationship Id="rId5" Type="http://schemas.openxmlformats.org/officeDocument/2006/relationships/hyperlink" Target="https://nsportal.ru/detskiy-sad/raznoe/2020/02/13/pasport-mini-muzeya-russkaya-matreshka" TargetMode="External"/><Relationship Id="rId4" Type="http://schemas.openxmlformats.org/officeDocument/2006/relationships/hyperlink" Target="https://nsportal.ru/sites/default/files/2019/12/19/za_zdorovem_v_detskiy_sad.pptx" TargetMode="External"/><Relationship Id="rId3" Type="http://schemas.openxmlformats.org/officeDocument/2006/relationships/hyperlink" Target="https://nsportal.ru/sites/default/files/2020/12/09/sinichkin_den.pptx" TargetMode="External"/><Relationship Id="rId2" Type="http://schemas.openxmlformats.org/officeDocument/2006/relationships/hyperlink" Target="https://nsportal.ru/sites/default/files/2019/05/18/gotovyy_proekt_9_maya.docx" TargetMode="External"/><Relationship Id="rId13" Type="http://schemas.openxmlformats.org/officeDocument/2006/relationships/slideLayout" Target="../slideLayouts/slideLayout7.xml"/><Relationship Id="rId12" Type="http://schemas.openxmlformats.org/officeDocument/2006/relationships/hyperlink" Target="https://nsportal.ru/detskiy-sad/materialy-dlya-roditeley/2020/09/10/rabota-s-roditelyami-bezopasnosti-na-dorogah-i" TargetMode="External"/><Relationship Id="rId11" Type="http://schemas.openxmlformats.org/officeDocument/2006/relationships/hyperlink" Target="https://nsportal.ru/detskiy-sad/zdorovyy-obraz-zhizni/2019/02/20/fizicheskoe-razvitie-na-otkrytom-vozduhe-v-sredney" TargetMode="External"/><Relationship Id="rId10" Type="http://schemas.openxmlformats.org/officeDocument/2006/relationships/hyperlink" Target="https://www.maam.ru/blogs/download111617.html" TargetMode="Externa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Домашний\Desktop\Все фотки с телефона\IMG_20210219_080330.jpg"/>
          <p:cNvPicPr>
            <a:picLocks noChangeAspect="1" noChangeArrowheads="1"/>
          </p:cNvPicPr>
          <p:nvPr/>
        </p:nvPicPr>
        <p:blipFill>
          <a:blip r:embed="rId2" cstate="print"/>
          <a:srcRect t="6434" r="13864"/>
          <a:stretch>
            <a:fillRect/>
          </a:stretch>
        </p:blipFill>
        <p:spPr bwMode="auto">
          <a:xfrm>
            <a:off x="6732240" y="2780928"/>
            <a:ext cx="2137632" cy="310884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1600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332656"/>
            <a:ext cx="518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endParaRPr lang="ru-RU" alt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59633" y="1124744"/>
            <a:ext cx="741682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ПОРТФОЛИО</a:t>
            </a:r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Кудашкиной</a:t>
            </a:r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Лидии Александровны</a:t>
            </a:r>
            <a:endParaRPr lang="ru-RU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dirty="0" smtClean="0">
              <a:latin typeface="Arial Black" panose="020B0A04020102020204" pitchFamily="34" charset="0"/>
            </a:endParaRPr>
          </a:p>
          <a:p>
            <a:pPr lvl="0"/>
            <a:r>
              <a:rPr lang="ru-RU" altLang="ru-RU" sz="1400" b="1" kern="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воспитателя МДОУ «Детский сад № 20 комбинированного вида» </a:t>
            </a:r>
            <a:br>
              <a:rPr lang="ru-RU" altLang="ru-RU" sz="1400" b="1" kern="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altLang="ru-RU" sz="1400" b="1" kern="0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                 г.о.Саранск</a:t>
            </a:r>
            <a:endParaRPr lang="ru-RU" sz="1400" kern="0" dirty="0" smtClean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2708920"/>
            <a:ext cx="633670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:16.02.1987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высшее, Мордовский Государственный Университет  имени Н. П. Огарева. 2004 - 2009 гг.,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Специальность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"Актерское искусство ".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регистрационный номер 181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 1 июля 2009 года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г. - по программе "Дошкольное образование" в Мордовский Государственный Педагогический Институт  им. М. Е.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 "Воспитатель".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10 лет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10лет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СЗД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Домашний\Desktop\Дипломы и грамоты\IMG_20211108_102749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 rot="5400000">
            <a:off x="5600178" y="3192910"/>
            <a:ext cx="3743798" cy="2775819"/>
          </a:xfrm>
          <a:prstGeom prst="rect">
            <a:avLst/>
          </a:prstGeom>
          <a:noFill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2592288" cy="349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:\Users\Домашний\Desktop\Все фотки с телефона\Viber\IMG-2d7ef4004d98ec2a76a63492b08bcd58-V.jpg"/>
          <p:cNvPicPr>
            <a:picLocks noChangeAspect="1" noChangeArrowheads="1"/>
          </p:cNvPicPr>
          <p:nvPr/>
        </p:nvPicPr>
        <p:blipFill>
          <a:blip r:embed="rId4" cstate="print"/>
          <a:srcRect l="7212" t="11538" r="4808" b="9615"/>
          <a:stretch>
            <a:fillRect/>
          </a:stretch>
        </p:blipFill>
        <p:spPr bwMode="auto">
          <a:xfrm rot="5400000">
            <a:off x="2270274" y="2418358"/>
            <a:ext cx="4378325" cy="29432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188640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Домашний\Desktop\Дипломы и грамоты\IMG_20211108_102803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 rot="5400000">
            <a:off x="-323176" y="1771448"/>
            <a:ext cx="3888433" cy="2883058"/>
          </a:xfrm>
          <a:prstGeom prst="rect">
            <a:avLst/>
          </a:prstGeom>
          <a:noFill/>
        </p:spPr>
      </p:pic>
      <p:pic>
        <p:nvPicPr>
          <p:cNvPr id="3075" name="Picture 3" descr="C:\Users\Домашний\Desktop\Дипломы и грамоты\IMG_20211108_102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47571" y="3317525"/>
            <a:ext cx="3593726" cy="2664549"/>
          </a:xfrm>
          <a:prstGeom prst="rect">
            <a:avLst/>
          </a:prstGeom>
          <a:noFill/>
        </p:spPr>
      </p:pic>
      <p:pic>
        <p:nvPicPr>
          <p:cNvPr id="3076" name="Picture 4" descr="C:\Users\Домашний\Desktop\Дипломы и грамоты\3773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276872"/>
            <a:ext cx="2629309" cy="37170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35696" y="260648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332657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dirty="0"/>
          </a:p>
        </p:txBody>
      </p:sp>
      <p:pic>
        <p:nvPicPr>
          <p:cNvPr id="7170" name="Picture 2" descr="C:\Users\Домашний\Desktop\Все фотки с телефона\IMG_20210331_160632.jpg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 l="1724" t="1377" r="1772"/>
          <a:stretch>
            <a:fillRect/>
          </a:stretch>
        </p:blipFill>
        <p:spPr bwMode="auto">
          <a:xfrm>
            <a:off x="4826046" y="1196752"/>
            <a:ext cx="3922418" cy="5156199"/>
          </a:xfrm>
          <a:prstGeom prst="rect">
            <a:avLst/>
          </a:prstGeom>
          <a:noFill/>
        </p:spPr>
      </p:pic>
      <p:pic>
        <p:nvPicPr>
          <p:cNvPr id="4098" name="Picture 2" descr="C:\Users\Домашний\Desktop\Дипломы и грамоты\IMG_20211108_135204.jpg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l="1844"/>
          <a:stretch>
            <a:fillRect/>
          </a:stretch>
        </p:blipFill>
        <p:spPr bwMode="auto">
          <a:xfrm>
            <a:off x="611560" y="1124744"/>
            <a:ext cx="3833075" cy="5266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476672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научно практических конференциях, педагогических чтениях, семинарах, секциях, форумах, радиопередачах.</a:t>
            </a:r>
            <a:endParaRPr lang="ru-RU" dirty="0"/>
          </a:p>
        </p:txBody>
      </p:sp>
      <p:pic>
        <p:nvPicPr>
          <p:cNvPr id="2051" name="Picture 3" descr="C:\Users\Домашний\Desktop\Все фотки с телефона\IMG_20210331_200110.jpg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 rot="10800000">
            <a:off x="4954985" y="1485542"/>
            <a:ext cx="3495241" cy="2591529"/>
          </a:xfrm>
          <a:prstGeom prst="rect">
            <a:avLst/>
          </a:prstGeom>
          <a:noFill/>
        </p:spPr>
      </p:pic>
      <p:pic>
        <p:nvPicPr>
          <p:cNvPr id="4" name="Изображение 3" descr="IMG_20211116_094822"/>
          <p:cNvPicPr>
            <a:picLocks noChangeAspect="1"/>
          </p:cNvPicPr>
          <p:nvPr/>
        </p:nvPicPr>
        <p:blipFill>
          <a:blip r:embed="rId3">
            <a:lum bright="18000"/>
          </a:blip>
          <a:srcRect l="4199"/>
          <a:stretch>
            <a:fillRect/>
          </a:stretch>
        </p:blipFill>
        <p:spPr>
          <a:xfrm>
            <a:off x="680085" y="1628775"/>
            <a:ext cx="3216275" cy="45281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32125" y="299720"/>
            <a:ext cx="39878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Изображение 3" descr="IMG_20211112_104145"/>
          <p:cNvPicPr>
            <a:picLocks noChangeAspect="1"/>
          </p:cNvPicPr>
          <p:nvPr/>
        </p:nvPicPr>
        <p:blipFill>
          <a:blip r:embed="rId2" cstate="print">
            <a:lum bright="12000"/>
          </a:blip>
          <a:srcRect l="2806" b="1851"/>
          <a:stretch>
            <a:fillRect/>
          </a:stretch>
        </p:blipFill>
        <p:spPr>
          <a:xfrm rot="5400000">
            <a:off x="1651635" y="1381125"/>
            <a:ext cx="6047740" cy="45278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69845" y="164465"/>
            <a:ext cx="445008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Текстовое поле 3"/>
          <p:cNvSpPr txBox="1"/>
          <p:nvPr/>
        </p:nvSpPr>
        <p:spPr>
          <a:xfrm>
            <a:off x="-1767840" y="233045"/>
            <a:ext cx="124841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9. Общественно- педагогическая активность педагога: участие в комиссиях,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педагогических сообществах, в жюри конкурсов.</a:t>
            </a:r>
            <a:endParaRPr lang="ru-RU" altLang="en-US" dirty="0"/>
          </a:p>
        </p:txBody>
      </p:sp>
      <p:pic>
        <p:nvPicPr>
          <p:cNvPr id="5" name="Изображение 4" descr="IMG_20211112_104101"/>
          <p:cNvPicPr>
            <a:picLocks noChangeAspect="1"/>
          </p:cNvPicPr>
          <p:nvPr/>
        </p:nvPicPr>
        <p:blipFill>
          <a:blip r:embed="rId2" cstate="print">
            <a:lum bright="12000"/>
          </a:blip>
          <a:srcRect t="1982" b="2883"/>
          <a:stretch>
            <a:fillRect/>
          </a:stretch>
        </p:blipFill>
        <p:spPr>
          <a:xfrm rot="5400000">
            <a:off x="-118745" y="1895475"/>
            <a:ext cx="5229225" cy="3688080"/>
          </a:xfrm>
          <a:prstGeom prst="rect">
            <a:avLst/>
          </a:prstGeom>
        </p:spPr>
      </p:pic>
      <p:pic>
        <p:nvPicPr>
          <p:cNvPr id="6" name="Изображение 5" descr="IMG_20211112_104251"/>
          <p:cNvPicPr>
            <a:picLocks noChangeAspect="1"/>
          </p:cNvPicPr>
          <p:nvPr/>
        </p:nvPicPr>
        <p:blipFill>
          <a:blip r:embed="rId3" cstate="print">
            <a:lum bright="12000"/>
          </a:blip>
          <a:srcRect t="2976" b="3903"/>
          <a:stretch>
            <a:fillRect/>
          </a:stretch>
        </p:blipFill>
        <p:spPr>
          <a:xfrm rot="5400000">
            <a:off x="4255135" y="1941195"/>
            <a:ext cx="5266055" cy="36360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188640"/>
            <a:ext cx="684076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3074" name="Picture 2" descr="C:\Users\Домашний\Desktop\Все фотки с телефона\IMG_20210331_200035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 rot="16200000">
            <a:off x="4145123" y="1479550"/>
            <a:ext cx="3302030" cy="2448272"/>
          </a:xfrm>
          <a:prstGeom prst="rect">
            <a:avLst/>
          </a:prstGeom>
          <a:noFill/>
        </p:spPr>
      </p:pic>
      <p:pic>
        <p:nvPicPr>
          <p:cNvPr id="3075" name="Picture 3" descr="C:\Users\Домашний\Desktop\Все фотки с телефона\IMG_20210331_200051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 rot="16200000">
            <a:off x="6260851" y="3900389"/>
            <a:ext cx="3089329" cy="2290567"/>
          </a:xfrm>
          <a:prstGeom prst="rect">
            <a:avLst/>
          </a:prstGeom>
          <a:noFill/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284984"/>
            <a:ext cx="2376264" cy="3361069"/>
          </a:xfrm>
          <a:prstGeom prst="rect">
            <a:avLst/>
          </a:prstGeom>
        </p:spPr>
      </p:pic>
      <p:pic>
        <p:nvPicPr>
          <p:cNvPr id="16386" name="Picture 2" descr="https://www.maam.ru/diploms/1440849-148-149-sert.jpg?31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2631491" cy="37222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18864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9. Общественно- педагогическая активность педагога: участие в комиссиях,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педагогических сообществах, в жюри конкурсов.</a:t>
            </a:r>
            <a:endParaRPr lang="ru-RU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Домашний\Desktop\Дипломы и грамоты\IMG_20211108_102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2901950" cy="3915410"/>
          </a:xfrm>
          <a:prstGeom prst="rect">
            <a:avLst/>
          </a:prstGeom>
          <a:noFill/>
        </p:spPr>
      </p:pic>
      <p:pic>
        <p:nvPicPr>
          <p:cNvPr id="5124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844824"/>
            <a:ext cx="2903220" cy="4105910"/>
          </a:xfrm>
          <a:prstGeom prst="rect">
            <a:avLst/>
          </a:prstGeom>
          <a:noFill/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Arial Narrow" pitchFamily="34" charset="0"/>
                <a:cs typeface="Arial" panose="020B0604020202020204" pitchFamily="34" charset="0"/>
              </a:rPr>
              <a:t>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53340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4530" y="3247390"/>
            <a:ext cx="276352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rgbClr val="BE1260"/>
                </a:solidFill>
              </a:rPr>
              <a:t>Кудашкина Лидия Александровна</a:t>
            </a:r>
            <a:endParaRPr lang="ru-RU" sz="1100" b="1" dirty="0">
              <a:solidFill>
                <a:srgbClr val="BE1260"/>
              </a:solidFill>
            </a:endParaRPr>
          </a:p>
        </p:txBody>
      </p:sp>
      <p:pic>
        <p:nvPicPr>
          <p:cNvPr id="3076" name="Picture 4" descr="C:\Users\Домашний\Desktop\Все фотки с телефона\IMG_20210331_200128.jpg"/>
          <p:cNvPicPr>
            <a:picLocks noChangeAspect="1" noChangeArrowheads="1"/>
          </p:cNvPicPr>
          <p:nvPr/>
        </p:nvPicPr>
        <p:blipFill>
          <a:blip r:embed="rId4" cstate="print">
            <a:lum bright="12000" contrast="-42000"/>
          </a:blip>
          <a:srcRect/>
          <a:stretch>
            <a:fillRect/>
          </a:stretch>
        </p:blipFill>
        <p:spPr bwMode="auto">
          <a:xfrm rot="16200000">
            <a:off x="5430520" y="3218180"/>
            <a:ext cx="3941445" cy="292290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99592" y="18864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9. Общественно- педагогическая активность педагога: участие в комиссиях,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педагогических сообществах, в жюри конкурсов.</a:t>
            </a:r>
            <a:endParaRPr lang="ru-RU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Arial Narrow" pitchFamily="34" charset="0"/>
                <a:cs typeface="Arial" panose="020B0604020202020204" pitchFamily="34" charset="0"/>
              </a:rPr>
              <a:t>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0" y="53340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9" name="Picture 9" descr="C:\Users\Домашний\Desktop\Дипломы и грамоты\IMG_20211108_102416.jpg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4788025" y="887564"/>
            <a:ext cx="3600400" cy="2669718"/>
          </a:xfrm>
          <a:prstGeom prst="rect">
            <a:avLst/>
          </a:prstGeom>
          <a:noFill/>
        </p:spPr>
      </p:pic>
      <p:pic>
        <p:nvPicPr>
          <p:cNvPr id="5130" name="Picture 10" descr="C:\Users\Домашний\Desktop\Дипломы и грамоты\IMG_20211108_102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631" y="3759084"/>
            <a:ext cx="3888586" cy="2883651"/>
          </a:xfrm>
          <a:prstGeom prst="rect">
            <a:avLst/>
          </a:prstGeom>
          <a:noFill/>
        </p:spPr>
      </p:pic>
      <p:pic>
        <p:nvPicPr>
          <p:cNvPr id="3" name="Изображение 2" descr="IMG_20211108_1025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161286" y="375158"/>
            <a:ext cx="2740592" cy="36960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592" y="18864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9. Общественно- педагогическая активность педагога: участие в комиссиях,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педагогических сообществах, в жюри конкурсов.</a:t>
            </a:r>
            <a:endParaRPr lang="ru-RU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54868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Представление педагогического опыта</a:t>
            </a:r>
            <a:endParaRPr lang="ru-RU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Изображение 3" descr="IMG_20211112_103749"/>
          <p:cNvPicPr>
            <a:picLocks noChangeAspect="1"/>
          </p:cNvPicPr>
          <p:nvPr/>
        </p:nvPicPr>
        <p:blipFill>
          <a:blip r:embed="rId2" cstate="print">
            <a:lum bright="12000"/>
          </a:blip>
          <a:srcRect l="3552"/>
          <a:stretch>
            <a:fillRect/>
          </a:stretch>
        </p:blipFill>
        <p:spPr>
          <a:xfrm>
            <a:off x="611560" y="1556792"/>
            <a:ext cx="3121025" cy="43643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3968" y="2132856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https://upload2.schoolrm.ru/iblock/dd9/dd97bc6ceffc1fe1a09a8f1bd7afd11c/Pedagogicheskiy-opyt-_1_.docx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211960" y="1052736"/>
            <a:ext cx="493204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опыта: «Система  методической работы  по художественно-эстетическому развитию детей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различные формы творческой деятельности».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3573016"/>
            <a:ext cx="39604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https://www.maam.ru/detskijsad/tema-opyta-sistema-metodicheskoi-raboty-po-hudozhestveno-yesteticheskomu-razvitiyu-detei-cherez-razlichnye-formy-tvorcheskoi-deja.html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566124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https://nsportal.ru/sites/default/files/2021/11/14/pedagogicheskiy_opyt.docx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476673"/>
            <a:ext cx="5742384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воспитанниками.</a:t>
            </a:r>
            <a:endParaRPr lang="ru-RU" dirty="0"/>
          </a:p>
        </p:txBody>
      </p:sp>
      <p:pic>
        <p:nvPicPr>
          <p:cNvPr id="4" name="Изображение 3" descr="IMG_20211112_103449"/>
          <p:cNvPicPr>
            <a:picLocks noChangeAspect="1"/>
          </p:cNvPicPr>
          <p:nvPr/>
        </p:nvPicPr>
        <p:blipFill>
          <a:blip r:embed="rId2" cstate="print">
            <a:lum bright="6000"/>
          </a:blip>
          <a:srcRect t="1889"/>
          <a:stretch>
            <a:fillRect/>
          </a:stretch>
        </p:blipFill>
        <p:spPr>
          <a:xfrm>
            <a:off x="467360" y="1330325"/>
            <a:ext cx="3950970" cy="5228590"/>
          </a:xfrm>
          <a:prstGeom prst="rect">
            <a:avLst/>
          </a:prstGeom>
        </p:spPr>
      </p:pic>
      <p:pic>
        <p:nvPicPr>
          <p:cNvPr id="5" name="Изображение 4" descr="IMG_20211112_1035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5" y="1341120"/>
            <a:ext cx="3867785" cy="52177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Изображение 2" descr="IMG_20211112_103526"/>
          <p:cNvPicPr>
            <a:picLocks noChangeAspect="1"/>
          </p:cNvPicPr>
          <p:nvPr/>
        </p:nvPicPr>
        <p:blipFill>
          <a:blip r:embed="rId2" cstate="print">
            <a:lum bright="12000"/>
          </a:blip>
          <a:srcRect l="2797"/>
          <a:stretch>
            <a:fillRect/>
          </a:stretch>
        </p:blipFill>
        <p:spPr>
          <a:xfrm>
            <a:off x="156210" y="548640"/>
            <a:ext cx="4192905" cy="5817870"/>
          </a:xfrm>
          <a:prstGeom prst="rect">
            <a:avLst/>
          </a:prstGeom>
        </p:spPr>
      </p:pic>
      <p:pic>
        <p:nvPicPr>
          <p:cNvPr id="4" name="Изображение 3" descr="IMG_20211112_103542"/>
          <p:cNvPicPr>
            <a:picLocks noChangeAspect="1"/>
          </p:cNvPicPr>
          <p:nvPr/>
        </p:nvPicPr>
        <p:blipFill>
          <a:blip r:embed="rId3" cstate="print">
            <a:lum bright="12000" contrast="6000"/>
          </a:blip>
          <a:srcRect b="4173"/>
          <a:stretch>
            <a:fillRect/>
          </a:stretch>
        </p:blipFill>
        <p:spPr>
          <a:xfrm rot="5400000">
            <a:off x="3837305" y="1390650"/>
            <a:ext cx="5817870" cy="41335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97075" y="287020"/>
            <a:ext cx="482092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родителями.</a:t>
            </a:r>
            <a:endParaRPr lang="ru-RU" dirty="0"/>
          </a:p>
        </p:txBody>
      </p:sp>
      <p:pic>
        <p:nvPicPr>
          <p:cNvPr id="4" name="Изображение 3" descr="IMG_20211112_103615"/>
          <p:cNvPicPr>
            <a:picLocks noChangeAspect="1"/>
          </p:cNvPicPr>
          <p:nvPr/>
        </p:nvPicPr>
        <p:blipFill>
          <a:blip r:embed="rId2" cstate="print">
            <a:lum bright="12000"/>
          </a:blip>
          <a:srcRect t="1963" b="3711"/>
          <a:stretch>
            <a:fillRect/>
          </a:stretch>
        </p:blipFill>
        <p:spPr>
          <a:xfrm rot="5400000">
            <a:off x="-434340" y="1748155"/>
            <a:ext cx="5584825" cy="3905885"/>
          </a:xfrm>
          <a:prstGeom prst="rect">
            <a:avLst/>
          </a:prstGeom>
        </p:spPr>
      </p:pic>
      <p:pic>
        <p:nvPicPr>
          <p:cNvPr id="6" name="Изображение 5" descr="IMG_20211112_103730"/>
          <p:cNvPicPr>
            <a:picLocks noChangeAspect="1"/>
          </p:cNvPicPr>
          <p:nvPr/>
        </p:nvPicPr>
        <p:blipFill>
          <a:blip r:embed="rId3">
            <a:lum bright="12000"/>
          </a:blip>
          <a:srcRect l="4354"/>
          <a:stretch>
            <a:fillRect/>
          </a:stretch>
        </p:blipFill>
        <p:spPr>
          <a:xfrm>
            <a:off x="4716145" y="908685"/>
            <a:ext cx="3942080" cy="55594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476673"/>
            <a:ext cx="662473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 Работа с детьми из социально-неблагополучных семей.</a:t>
            </a:r>
            <a:endParaRPr lang="ru-RU" dirty="0"/>
          </a:p>
        </p:txBody>
      </p:sp>
      <p:pic>
        <p:nvPicPr>
          <p:cNvPr id="5122" name="Picture 2" descr="C:\Users\Домашний\Desktop\Все фотки с телефона\IMG_20210331_151615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t="959"/>
          <a:stretch>
            <a:fillRect/>
          </a:stretch>
        </p:blipFill>
        <p:spPr bwMode="auto">
          <a:xfrm>
            <a:off x="4859655" y="1140460"/>
            <a:ext cx="3880485" cy="5183505"/>
          </a:xfrm>
          <a:prstGeom prst="rect">
            <a:avLst/>
          </a:prstGeom>
          <a:noFill/>
        </p:spPr>
      </p:pic>
      <p:pic>
        <p:nvPicPr>
          <p:cNvPr id="4" name="Изображение 3" descr="IMG_20211116_094835"/>
          <p:cNvPicPr>
            <a:picLocks noChangeAspect="1"/>
          </p:cNvPicPr>
          <p:nvPr/>
        </p:nvPicPr>
        <p:blipFill>
          <a:blip r:embed="rId3">
            <a:lum bright="30000"/>
          </a:blip>
          <a:srcRect l="4021" t="3093" r="3085"/>
          <a:stretch>
            <a:fillRect/>
          </a:stretch>
        </p:blipFill>
        <p:spPr>
          <a:xfrm>
            <a:off x="683260" y="1125220"/>
            <a:ext cx="3669665" cy="51631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332657"/>
            <a:ext cx="6102424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dirty="0"/>
          </a:p>
        </p:txBody>
      </p:sp>
      <p:pic>
        <p:nvPicPr>
          <p:cNvPr id="7170" name="Picture 2" descr="C:\Users\Домашний\Desktop\Все фотки с телефона\IMG_20210329_182830.jpg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324163" y="981244"/>
            <a:ext cx="2880320" cy="3884739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 rot="5400000">
            <a:off x="2784435" y="2264371"/>
            <a:ext cx="3801282" cy="281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C:\Users\Домашний\Desktop\Дипломы и грамоты\759072Ф1.Б.2020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780928"/>
            <a:ext cx="2712108" cy="38347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3312299" cy="466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Изображение 4" descr="IMG_20211108_1023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390" y="1700808"/>
            <a:ext cx="3502586" cy="4725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260648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26064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3700" r="5097" b="1520"/>
          <a:stretch>
            <a:fillRect/>
          </a:stretch>
        </p:blipFill>
        <p:spPr bwMode="auto">
          <a:xfrm>
            <a:off x="170180" y="939800"/>
            <a:ext cx="3031490" cy="447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F:\АТТЕСТАЦИЯ КОНДРАКОВА Е.И\13 участие педагога\004.jpg"/>
          <p:cNvPicPr>
            <a:picLocks noChangeAspect="1" noChangeArrowheads="1"/>
          </p:cNvPicPr>
          <p:nvPr/>
        </p:nvPicPr>
        <p:blipFill>
          <a:blip r:embed="rId3" cstate="print"/>
          <a:srcRect l="3592"/>
          <a:stretch>
            <a:fillRect/>
          </a:stretch>
        </p:blipFill>
        <p:spPr bwMode="auto">
          <a:xfrm rot="10800000">
            <a:off x="6299835" y="2493010"/>
            <a:ext cx="2693035" cy="3842385"/>
          </a:xfrm>
          <a:prstGeom prst="rect">
            <a:avLst/>
          </a:prstGeom>
          <a:noFill/>
        </p:spPr>
      </p:pic>
      <p:pic>
        <p:nvPicPr>
          <p:cNvPr id="7170" name="Picture 2" descr="F:\к аттестации сканы\пп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687" r="2284" b="1741"/>
          <a:stretch>
            <a:fillRect/>
          </a:stretch>
        </p:blipFill>
        <p:spPr bwMode="auto">
          <a:xfrm>
            <a:off x="3275965" y="1628775"/>
            <a:ext cx="2971800" cy="405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79631" y="260648"/>
            <a:ext cx="2784737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поощрения.</a:t>
            </a:r>
            <a:endParaRPr lang="ru-RU" dirty="0"/>
          </a:p>
        </p:txBody>
      </p:sp>
      <p:pic>
        <p:nvPicPr>
          <p:cNvPr id="6" name="Изображение 5" descr="33306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705" y="629920"/>
            <a:ext cx="2814955" cy="3980180"/>
          </a:xfrm>
          <a:prstGeom prst="rect">
            <a:avLst/>
          </a:prstGeom>
        </p:spPr>
      </p:pic>
      <p:pic>
        <p:nvPicPr>
          <p:cNvPr id="9218" name="Picture 2" descr="C:\Users\Домашний\Desktop\Все фотки с телефона\IMG_20210329_183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5510" y="2493010"/>
            <a:ext cx="3006090" cy="4054475"/>
          </a:xfrm>
          <a:prstGeom prst="rect">
            <a:avLst/>
          </a:prstGeom>
          <a:noFill/>
        </p:spPr>
      </p:pic>
      <p:pic>
        <p:nvPicPr>
          <p:cNvPr id="7" name="Изображение 6" descr="БЛАГОДАРНОСТЬ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0065" y="1341120"/>
            <a:ext cx="2857500" cy="402526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овое поле 2"/>
          <p:cNvSpPr txBox="1"/>
          <p:nvPr/>
        </p:nvSpPr>
        <p:spPr>
          <a:xfrm>
            <a:off x="2267744" y="404664"/>
            <a:ext cx="3667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dirty="0">
                <a:solidFill>
                  <a:srgbClr val="C00000"/>
                </a:solidFill>
              </a:rPr>
              <a:t>Приложение</a:t>
            </a:r>
            <a:endParaRPr lang="ru-RU" altLang="en-US" sz="24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9501" y="2636912"/>
            <a:ext cx="7704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 smtClean="0">
                <a:solidFill>
                  <a:srgbClr val="C00000"/>
                </a:solidFill>
                <a:hlinkClick r:id="rId2"/>
              </a:rPr>
              <a:t>https://youtu.be/3IHkQCUBftU</a:t>
            </a:r>
            <a:endParaRPr lang="ru-RU" sz="3600" u="sng" dirty="0" smtClean="0">
              <a:solidFill>
                <a:srgbClr val="C00000"/>
              </a:solidFill>
            </a:endParaRPr>
          </a:p>
          <a:p>
            <a:endParaRPr lang="ru-RU" sz="3600" u="sng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980728"/>
            <a:ext cx="5976664" cy="129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ООД по Аппликации для </a:t>
            </a:r>
            <a:r>
              <a:rPr lang="ru-RU" sz="2000" dirty="0" smtClean="0"/>
              <a:t>воспитателей ДОУ  с детьми старшей </a:t>
            </a:r>
            <a:r>
              <a:rPr lang="ru-RU" sz="2000" dirty="0" smtClean="0"/>
              <a:t>группы  № 5 «Поможем </a:t>
            </a:r>
            <a:r>
              <a:rPr lang="ru-RU" sz="2000" dirty="0" smtClean="0"/>
              <a:t>весне». </a:t>
            </a:r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2492896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36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548680"/>
            <a:ext cx="679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1.Участие в инновационной (экспериментальной ) деятельности.</a:t>
            </a:r>
            <a:endParaRPr lang="ru-RU" dirty="0"/>
          </a:p>
        </p:txBody>
      </p:sp>
      <p:pic>
        <p:nvPicPr>
          <p:cNvPr id="10" name="Picture 4" descr="001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096344" cy="439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96752"/>
            <a:ext cx="5457818" cy="397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548680"/>
            <a:ext cx="6555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участия на уровне образовательной организации.</a:t>
            </a:r>
            <a:endParaRPr lang="ru-RU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4099" name="Picture 3" descr="C:\Users\Домашний\Desktop\Все фотки с телефона\IMG_20210323_135137.jpg"/>
          <p:cNvPicPr>
            <a:picLocks noChangeAspect="1" noChangeArrowheads="1"/>
          </p:cNvPicPr>
          <p:nvPr/>
        </p:nvPicPr>
        <p:blipFill>
          <a:blip r:embed="rId2" cstate="print"/>
          <a:srcRect l="11044" r="14603"/>
          <a:stretch>
            <a:fillRect/>
          </a:stretch>
        </p:blipFill>
        <p:spPr bwMode="auto">
          <a:xfrm>
            <a:off x="5364088" y="1079500"/>
            <a:ext cx="2880320" cy="5225415"/>
          </a:xfrm>
          <a:prstGeom prst="rect">
            <a:avLst/>
          </a:prstGeom>
          <a:noFill/>
        </p:spPr>
      </p:pic>
      <p:pic>
        <p:nvPicPr>
          <p:cNvPr id="4" name="Изображение 3" descr="IMG_20211112_104134"/>
          <p:cNvPicPr>
            <a:picLocks noChangeAspect="1"/>
          </p:cNvPicPr>
          <p:nvPr/>
        </p:nvPicPr>
        <p:blipFill>
          <a:blip r:embed="rId3" cstate="print"/>
          <a:srcRect b="3283"/>
          <a:stretch>
            <a:fillRect/>
          </a:stretch>
        </p:blipFill>
        <p:spPr>
          <a:xfrm rot="5400000">
            <a:off x="21590" y="1908810"/>
            <a:ext cx="5034915" cy="36106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620688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Наставничество.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75656" y="404664"/>
            <a:ext cx="576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публикаций.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порталах сети Интернет.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1844824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hlinkClick r:id="rId2"/>
              </a:rPr>
              <a:t>https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nsportal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ru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smtClean="0">
                <a:hlinkClick r:id="rId2"/>
              </a:rPr>
              <a:t>sites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smtClean="0">
                <a:hlinkClick r:id="rId2"/>
              </a:rPr>
              <a:t>default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smtClean="0">
                <a:hlinkClick r:id="rId2"/>
              </a:rPr>
              <a:t>files</a:t>
            </a:r>
            <a:r>
              <a:rPr lang="ru-RU" u="sng" dirty="0" smtClean="0">
                <a:hlinkClick r:id="rId2"/>
              </a:rPr>
              <a:t>/2019/05/18/</a:t>
            </a:r>
            <a:r>
              <a:rPr lang="en-US" u="sng" dirty="0" err="1" smtClean="0">
                <a:hlinkClick r:id="rId2"/>
              </a:rPr>
              <a:t>gotovyy</a:t>
            </a:r>
            <a:r>
              <a:rPr lang="ru-RU" u="sng" dirty="0" smtClean="0">
                <a:hlinkClick r:id="rId2"/>
              </a:rPr>
              <a:t>_</a:t>
            </a:r>
            <a:r>
              <a:rPr lang="en-US" u="sng" dirty="0" err="1" smtClean="0">
                <a:hlinkClick r:id="rId2"/>
              </a:rPr>
              <a:t>proekt</a:t>
            </a:r>
            <a:r>
              <a:rPr lang="ru-RU" u="sng" dirty="0" smtClean="0">
                <a:hlinkClick r:id="rId2"/>
              </a:rPr>
              <a:t>_9_</a:t>
            </a:r>
            <a:r>
              <a:rPr lang="en-US" u="sng" dirty="0" err="1" smtClean="0">
                <a:hlinkClick r:id="rId2"/>
              </a:rPr>
              <a:t>maya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docx</a:t>
            </a:r>
            <a:endParaRPr lang="ru-RU" dirty="0" smtClean="0"/>
          </a:p>
          <a:p>
            <a:r>
              <a:rPr lang="en-US" u="sng" dirty="0" smtClean="0">
                <a:hlinkClick r:id="rId3"/>
              </a:rPr>
              <a:t>https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err="1" smtClean="0">
                <a:hlinkClick r:id="rId3"/>
              </a:rPr>
              <a:t>nsportal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ru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smtClean="0">
                <a:hlinkClick r:id="rId3"/>
              </a:rPr>
              <a:t>sites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smtClean="0">
                <a:hlinkClick r:id="rId3"/>
              </a:rPr>
              <a:t>default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smtClean="0">
                <a:hlinkClick r:id="rId3"/>
              </a:rPr>
              <a:t>files</a:t>
            </a:r>
            <a:r>
              <a:rPr lang="ru-RU" u="sng" dirty="0" smtClean="0">
                <a:hlinkClick r:id="rId3"/>
              </a:rPr>
              <a:t>/2020/12/09/</a:t>
            </a:r>
            <a:r>
              <a:rPr lang="en-US" u="sng" dirty="0" err="1" smtClean="0">
                <a:hlinkClick r:id="rId3"/>
              </a:rPr>
              <a:t>sinichkin</a:t>
            </a:r>
            <a:r>
              <a:rPr lang="ru-RU" u="sng" dirty="0" smtClean="0">
                <a:hlinkClick r:id="rId3"/>
              </a:rPr>
              <a:t>_</a:t>
            </a:r>
            <a:r>
              <a:rPr lang="en-US" u="sng" dirty="0" smtClean="0">
                <a:hlinkClick r:id="rId3"/>
              </a:rPr>
              <a:t>den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pptx</a:t>
            </a:r>
            <a:endParaRPr lang="ru-RU" dirty="0" smtClean="0"/>
          </a:p>
          <a:p>
            <a:r>
              <a:rPr lang="en-US" u="sng" dirty="0" smtClean="0">
                <a:hlinkClick r:id="rId4"/>
              </a:rPr>
              <a:t>https</a:t>
            </a:r>
            <a:r>
              <a:rPr lang="ru-RU" u="sng" dirty="0" smtClean="0">
                <a:hlinkClick r:id="rId4"/>
              </a:rPr>
              <a:t>://</a:t>
            </a:r>
            <a:r>
              <a:rPr lang="en-US" u="sng" dirty="0" err="1" smtClean="0">
                <a:hlinkClick r:id="rId4"/>
              </a:rPr>
              <a:t>nsportal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ru</a:t>
            </a:r>
            <a:r>
              <a:rPr lang="ru-RU" u="sng" dirty="0" smtClean="0">
                <a:hlinkClick r:id="rId4"/>
              </a:rPr>
              <a:t>/</a:t>
            </a:r>
            <a:r>
              <a:rPr lang="en-US" u="sng" dirty="0" smtClean="0">
                <a:hlinkClick r:id="rId4"/>
              </a:rPr>
              <a:t>sites</a:t>
            </a:r>
            <a:r>
              <a:rPr lang="ru-RU" u="sng" dirty="0" smtClean="0">
                <a:hlinkClick r:id="rId4"/>
              </a:rPr>
              <a:t>/</a:t>
            </a:r>
            <a:r>
              <a:rPr lang="en-US" u="sng" dirty="0" smtClean="0">
                <a:hlinkClick r:id="rId4"/>
              </a:rPr>
              <a:t>default</a:t>
            </a:r>
            <a:r>
              <a:rPr lang="ru-RU" u="sng" dirty="0" smtClean="0">
                <a:hlinkClick r:id="rId4"/>
              </a:rPr>
              <a:t>/</a:t>
            </a:r>
            <a:r>
              <a:rPr lang="en-US" u="sng" dirty="0" smtClean="0">
                <a:hlinkClick r:id="rId4"/>
              </a:rPr>
              <a:t>files</a:t>
            </a:r>
            <a:r>
              <a:rPr lang="ru-RU" u="sng" dirty="0" smtClean="0">
                <a:hlinkClick r:id="rId4"/>
              </a:rPr>
              <a:t>/2019/12/19/</a:t>
            </a:r>
            <a:r>
              <a:rPr lang="en-US" u="sng" dirty="0" err="1" smtClean="0">
                <a:hlinkClick r:id="rId4"/>
              </a:rPr>
              <a:t>za</a:t>
            </a:r>
            <a:r>
              <a:rPr lang="ru-RU" u="sng" dirty="0" smtClean="0">
                <a:hlinkClick r:id="rId4"/>
              </a:rPr>
              <a:t>_</a:t>
            </a:r>
            <a:r>
              <a:rPr lang="en-US" u="sng" dirty="0" err="1" smtClean="0">
                <a:hlinkClick r:id="rId4"/>
              </a:rPr>
              <a:t>zdorovem</a:t>
            </a:r>
            <a:r>
              <a:rPr lang="ru-RU" u="sng" dirty="0" smtClean="0">
                <a:hlinkClick r:id="rId4"/>
              </a:rPr>
              <a:t>_</a:t>
            </a:r>
            <a:r>
              <a:rPr lang="en-US" u="sng" dirty="0" smtClean="0">
                <a:hlinkClick r:id="rId4"/>
              </a:rPr>
              <a:t>v</a:t>
            </a:r>
            <a:r>
              <a:rPr lang="ru-RU" u="sng" dirty="0" smtClean="0">
                <a:hlinkClick r:id="rId4"/>
              </a:rPr>
              <a:t>_</a:t>
            </a:r>
            <a:r>
              <a:rPr lang="en-US" u="sng" dirty="0" err="1" smtClean="0">
                <a:hlinkClick r:id="rId4"/>
              </a:rPr>
              <a:t>detskiy</a:t>
            </a:r>
            <a:r>
              <a:rPr lang="ru-RU" u="sng" dirty="0" smtClean="0">
                <a:hlinkClick r:id="rId4"/>
              </a:rPr>
              <a:t>_</a:t>
            </a:r>
            <a:r>
              <a:rPr lang="en-US" u="sng" dirty="0" smtClean="0">
                <a:hlinkClick r:id="rId4"/>
              </a:rPr>
              <a:t>sad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pptx</a:t>
            </a:r>
            <a:endParaRPr lang="ru-RU" dirty="0" smtClean="0"/>
          </a:p>
          <a:p>
            <a:r>
              <a:rPr lang="en-US" u="sng" dirty="0" smtClean="0">
                <a:hlinkClick r:id="rId5"/>
              </a:rPr>
              <a:t>https</a:t>
            </a:r>
            <a:r>
              <a:rPr lang="ru-RU" u="sng" dirty="0" smtClean="0">
                <a:hlinkClick r:id="rId5"/>
              </a:rPr>
              <a:t>://</a:t>
            </a:r>
            <a:r>
              <a:rPr lang="en-US" u="sng" dirty="0" err="1" smtClean="0">
                <a:hlinkClick r:id="rId5"/>
              </a:rPr>
              <a:t>nsportal</a:t>
            </a:r>
            <a:r>
              <a:rPr lang="ru-RU" u="sng" dirty="0" smtClean="0">
                <a:hlinkClick r:id="rId5"/>
              </a:rPr>
              <a:t>.</a:t>
            </a:r>
            <a:r>
              <a:rPr lang="en-US" u="sng" dirty="0" err="1" smtClean="0">
                <a:hlinkClick r:id="rId5"/>
              </a:rPr>
              <a:t>ru</a:t>
            </a:r>
            <a:r>
              <a:rPr lang="ru-RU" u="sng" dirty="0" smtClean="0">
                <a:hlinkClick r:id="rId5"/>
              </a:rPr>
              <a:t>/</a:t>
            </a:r>
            <a:r>
              <a:rPr lang="en-US" u="sng" dirty="0" err="1" smtClean="0">
                <a:hlinkClick r:id="rId5"/>
              </a:rPr>
              <a:t>detskiy</a:t>
            </a:r>
            <a:r>
              <a:rPr lang="ru-RU" u="sng" dirty="0" smtClean="0">
                <a:hlinkClick r:id="rId5"/>
              </a:rPr>
              <a:t>-</a:t>
            </a:r>
            <a:r>
              <a:rPr lang="en-US" u="sng" dirty="0" smtClean="0">
                <a:hlinkClick r:id="rId5"/>
              </a:rPr>
              <a:t>sad</a:t>
            </a:r>
            <a:r>
              <a:rPr lang="ru-RU" u="sng" dirty="0" smtClean="0">
                <a:hlinkClick r:id="rId5"/>
              </a:rPr>
              <a:t>/</a:t>
            </a:r>
            <a:r>
              <a:rPr lang="en-US" u="sng" dirty="0" err="1" smtClean="0">
                <a:hlinkClick r:id="rId5"/>
              </a:rPr>
              <a:t>raznoe</a:t>
            </a:r>
            <a:r>
              <a:rPr lang="ru-RU" u="sng" dirty="0" smtClean="0">
                <a:hlinkClick r:id="rId5"/>
              </a:rPr>
              <a:t>/2020/02/13/</a:t>
            </a:r>
            <a:r>
              <a:rPr lang="en-US" u="sng" dirty="0" err="1" smtClean="0">
                <a:hlinkClick r:id="rId5"/>
              </a:rPr>
              <a:t>pasport</a:t>
            </a:r>
            <a:r>
              <a:rPr lang="ru-RU" u="sng" dirty="0" smtClean="0">
                <a:hlinkClick r:id="rId5"/>
              </a:rPr>
              <a:t>-</a:t>
            </a:r>
            <a:r>
              <a:rPr lang="en-US" u="sng" dirty="0" smtClean="0">
                <a:hlinkClick r:id="rId5"/>
              </a:rPr>
              <a:t>mini</a:t>
            </a:r>
            <a:r>
              <a:rPr lang="ru-RU" u="sng" dirty="0" smtClean="0">
                <a:hlinkClick r:id="rId5"/>
              </a:rPr>
              <a:t>-</a:t>
            </a:r>
            <a:r>
              <a:rPr lang="en-US" u="sng" dirty="0" err="1" smtClean="0">
                <a:hlinkClick r:id="rId5"/>
              </a:rPr>
              <a:t>muzeya</a:t>
            </a:r>
            <a:r>
              <a:rPr lang="ru-RU" u="sng" dirty="0" smtClean="0">
                <a:hlinkClick r:id="rId5"/>
              </a:rPr>
              <a:t>-</a:t>
            </a:r>
            <a:r>
              <a:rPr lang="en-US" u="sng" dirty="0" err="1" smtClean="0">
                <a:hlinkClick r:id="rId5"/>
              </a:rPr>
              <a:t>russkaya</a:t>
            </a:r>
            <a:r>
              <a:rPr lang="ru-RU" u="sng" dirty="0" smtClean="0">
                <a:hlinkClick r:id="rId5"/>
              </a:rPr>
              <a:t>-</a:t>
            </a:r>
            <a:r>
              <a:rPr lang="en-US" u="sng" dirty="0" err="1" smtClean="0">
                <a:hlinkClick r:id="rId5"/>
              </a:rPr>
              <a:t>matreshka</a:t>
            </a:r>
            <a:endParaRPr lang="ru-RU" dirty="0" smtClean="0"/>
          </a:p>
          <a:p>
            <a:r>
              <a:rPr lang="en-US" u="sng" dirty="0" smtClean="0">
                <a:hlinkClick r:id="rId6"/>
              </a:rPr>
              <a:t>https</a:t>
            </a:r>
            <a:r>
              <a:rPr lang="ru-RU" u="sng" dirty="0" smtClean="0">
                <a:hlinkClick r:id="rId6"/>
              </a:rPr>
              <a:t>://</a:t>
            </a:r>
            <a:r>
              <a:rPr lang="en-US" u="sng" dirty="0" err="1" smtClean="0">
                <a:hlinkClick r:id="rId6"/>
              </a:rPr>
              <a:t>nsportal</a:t>
            </a:r>
            <a:r>
              <a:rPr lang="ru-RU" u="sng" dirty="0" smtClean="0">
                <a:hlinkClick r:id="rId6"/>
              </a:rPr>
              <a:t>.</a:t>
            </a:r>
            <a:r>
              <a:rPr lang="en-US" u="sng" dirty="0" err="1" smtClean="0">
                <a:hlinkClick r:id="rId6"/>
              </a:rPr>
              <a:t>ru</a:t>
            </a:r>
            <a:r>
              <a:rPr lang="ru-RU" u="sng" dirty="0" smtClean="0">
                <a:hlinkClick r:id="rId6"/>
              </a:rPr>
              <a:t>/</a:t>
            </a:r>
            <a:r>
              <a:rPr lang="en-US" u="sng" dirty="0" err="1" smtClean="0">
                <a:hlinkClick r:id="rId6"/>
              </a:rPr>
              <a:t>detskiy</a:t>
            </a:r>
            <a:r>
              <a:rPr lang="ru-RU" u="sng" dirty="0" smtClean="0">
                <a:hlinkClick r:id="rId6"/>
              </a:rPr>
              <a:t>-</a:t>
            </a:r>
            <a:r>
              <a:rPr lang="en-US" u="sng" dirty="0" smtClean="0">
                <a:hlinkClick r:id="rId6"/>
              </a:rPr>
              <a:t>sad</a:t>
            </a:r>
            <a:r>
              <a:rPr lang="ru-RU" u="sng" dirty="0" smtClean="0">
                <a:hlinkClick r:id="rId6"/>
              </a:rPr>
              <a:t>/</a:t>
            </a:r>
            <a:r>
              <a:rPr lang="en-US" u="sng" dirty="0" err="1" smtClean="0">
                <a:hlinkClick r:id="rId6"/>
              </a:rPr>
              <a:t>regionalnyy</a:t>
            </a:r>
            <a:r>
              <a:rPr lang="ru-RU" u="sng" dirty="0" smtClean="0">
                <a:hlinkClick r:id="rId6"/>
              </a:rPr>
              <a:t>-</a:t>
            </a:r>
            <a:r>
              <a:rPr lang="en-US" u="sng" dirty="0" err="1" smtClean="0">
                <a:hlinkClick r:id="rId6"/>
              </a:rPr>
              <a:t>komponent</a:t>
            </a:r>
            <a:r>
              <a:rPr lang="ru-RU" u="sng" dirty="0" smtClean="0">
                <a:hlinkClick r:id="rId6"/>
              </a:rPr>
              <a:t>/2021/03/14/</a:t>
            </a:r>
            <a:r>
              <a:rPr lang="en-US" u="sng" dirty="0" err="1" smtClean="0">
                <a:hlinkClick r:id="rId6"/>
              </a:rPr>
              <a:t>ukrashenie</a:t>
            </a:r>
            <a:r>
              <a:rPr lang="ru-RU" u="sng" dirty="0" smtClean="0">
                <a:hlinkClick r:id="rId6"/>
              </a:rPr>
              <a:t>-</a:t>
            </a:r>
            <a:r>
              <a:rPr lang="en-US" u="sng" dirty="0" err="1" smtClean="0">
                <a:hlinkClick r:id="rId6"/>
              </a:rPr>
              <a:t>platochka</a:t>
            </a:r>
            <a:r>
              <a:rPr lang="ru-RU" u="sng" dirty="0" smtClean="0">
                <a:hlinkClick r:id="rId6"/>
              </a:rPr>
              <a:t>-</a:t>
            </a:r>
            <a:r>
              <a:rPr lang="en-US" u="sng" dirty="0" err="1" smtClean="0">
                <a:hlinkClick r:id="rId6"/>
              </a:rPr>
              <a:t>mordovskimi</a:t>
            </a:r>
            <a:r>
              <a:rPr lang="ru-RU" u="sng" dirty="0" smtClean="0">
                <a:hlinkClick r:id="rId6"/>
              </a:rPr>
              <a:t>-</a:t>
            </a:r>
            <a:r>
              <a:rPr lang="en-US" u="sng" dirty="0" err="1" smtClean="0">
                <a:hlinkClick r:id="rId6"/>
              </a:rPr>
              <a:t>uzorami</a:t>
            </a:r>
            <a:endParaRPr lang="ru-RU" dirty="0" smtClean="0"/>
          </a:p>
          <a:p>
            <a:r>
              <a:rPr lang="en-US" u="sng" dirty="0" smtClean="0">
                <a:hlinkClick r:id="rId7"/>
              </a:rPr>
              <a:t>https</a:t>
            </a:r>
            <a:r>
              <a:rPr lang="ru-RU" u="sng" dirty="0" smtClean="0">
                <a:hlinkClick r:id="rId7"/>
              </a:rPr>
              <a:t>://</a:t>
            </a:r>
            <a:r>
              <a:rPr lang="en-US" u="sng" dirty="0" smtClean="0">
                <a:hlinkClick r:id="rId7"/>
              </a:rPr>
              <a:t>www</a:t>
            </a:r>
            <a:r>
              <a:rPr lang="ru-RU" u="sng" dirty="0" smtClean="0">
                <a:hlinkClick r:id="rId7"/>
              </a:rPr>
              <a:t>.</a:t>
            </a:r>
            <a:r>
              <a:rPr lang="en-US" u="sng" dirty="0" err="1" smtClean="0">
                <a:hlinkClick r:id="rId7"/>
              </a:rPr>
              <a:t>maam</a:t>
            </a:r>
            <a:r>
              <a:rPr lang="ru-RU" u="sng" dirty="0" smtClean="0">
                <a:hlinkClick r:id="rId7"/>
              </a:rPr>
              <a:t>.</a:t>
            </a:r>
            <a:r>
              <a:rPr lang="en-US" u="sng" dirty="0" err="1" smtClean="0">
                <a:hlinkClick r:id="rId7"/>
              </a:rPr>
              <a:t>ru</a:t>
            </a:r>
            <a:r>
              <a:rPr lang="ru-RU" u="sng" dirty="0" smtClean="0">
                <a:hlinkClick r:id="rId7"/>
              </a:rPr>
              <a:t>/</a:t>
            </a:r>
            <a:r>
              <a:rPr lang="en-US" u="sng" dirty="0" err="1" smtClean="0">
                <a:hlinkClick r:id="rId7"/>
              </a:rPr>
              <a:t>detskijsad</a:t>
            </a:r>
            <a:r>
              <a:rPr lang="ru-RU" u="sng" dirty="0" smtClean="0">
                <a:hlinkClick r:id="rId7"/>
              </a:rPr>
              <a:t>/</a:t>
            </a:r>
            <a:r>
              <a:rPr lang="en-US" u="sng" dirty="0" err="1" smtClean="0">
                <a:hlinkClick r:id="rId7"/>
              </a:rPr>
              <a:t>geroi</a:t>
            </a:r>
            <a:r>
              <a:rPr lang="ru-RU" u="sng" dirty="0" smtClean="0">
                <a:hlinkClick r:id="rId7"/>
              </a:rPr>
              <a:t>-</a:t>
            </a:r>
            <a:r>
              <a:rPr lang="en-US" u="sng" dirty="0" err="1" smtClean="0">
                <a:hlinkClick r:id="rId7"/>
              </a:rPr>
              <a:t>nashego</a:t>
            </a:r>
            <a:r>
              <a:rPr lang="ru-RU" u="sng" dirty="0" smtClean="0">
                <a:hlinkClick r:id="rId7"/>
              </a:rPr>
              <a:t>-</a:t>
            </a:r>
            <a:r>
              <a:rPr lang="en-US" u="sng" dirty="0" err="1" smtClean="0">
                <a:hlinkClick r:id="rId7"/>
              </a:rPr>
              <a:t>vremeni</a:t>
            </a:r>
            <a:r>
              <a:rPr lang="ru-RU" u="sng" dirty="0" smtClean="0">
                <a:hlinkClick r:id="rId7"/>
              </a:rPr>
              <a:t>-1312105.</a:t>
            </a:r>
            <a:r>
              <a:rPr lang="en-US" u="sng" dirty="0" smtClean="0">
                <a:hlinkClick r:id="rId7"/>
              </a:rPr>
              <a:t>html</a:t>
            </a:r>
            <a:endParaRPr lang="ru-RU" dirty="0" smtClean="0"/>
          </a:p>
          <a:p>
            <a:r>
              <a:rPr lang="ru-RU" u="sng" dirty="0" smtClean="0">
                <a:hlinkClick r:id="rId8"/>
              </a:rPr>
              <a:t>https://www.maam.ru/detskijsad/proekt-sinichkin-den-1292086.html</a:t>
            </a:r>
            <a:endParaRPr lang="ru-RU" dirty="0" smtClean="0"/>
          </a:p>
          <a:p>
            <a:r>
              <a:rPr lang="ru-RU" u="sng" dirty="0" smtClean="0">
                <a:hlinkClick r:id="rId9"/>
              </a:rPr>
              <a:t>https://www.maam.ru/detskijsad/zanjatie-po-razvitiyu-rechi-pereskaz-skazki-petuh-i-sobaka.html</a:t>
            </a:r>
            <a:endParaRPr lang="ru-RU" dirty="0" smtClean="0"/>
          </a:p>
          <a:p>
            <a:r>
              <a:rPr lang="ru-RU" u="sng" dirty="0" smtClean="0">
                <a:hlinkClick r:id="rId10"/>
              </a:rPr>
              <a:t>https://www.maam.ru/blogs/download111617.html</a:t>
            </a:r>
            <a:endParaRPr lang="ru-RU" dirty="0" smtClean="0"/>
          </a:p>
          <a:p>
            <a:r>
              <a:rPr lang="ru-RU" u="sng" dirty="0" smtClean="0">
                <a:hlinkClick r:id="rId11"/>
              </a:rPr>
              <a:t>https://nsportal.ru/detskiy-sad/zdorovyy-obraz-zhizni/2019/02/20/fizicheskoe-razvitie-na-otkrytom-vozduhe-v-sredney</a:t>
            </a:r>
            <a:endParaRPr lang="ru-RU" dirty="0" smtClean="0"/>
          </a:p>
          <a:p>
            <a:r>
              <a:rPr lang="ru-RU" u="sng" dirty="0" smtClean="0">
                <a:hlinkClick r:id="rId12"/>
              </a:rPr>
              <a:t>https://nsportal.ru/detskiy-sad/materialy-dlya-roditeley/2020/09/10/rabota-s-roditelyami-bezopasnosti-na-dorogah-i</a:t>
            </a:r>
            <a:endParaRPr lang="ru-RU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404664"/>
            <a:ext cx="727280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4" name="Изображение 3" descr="1377605-149-150-sert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2821112" cy="3990924"/>
          </a:xfrm>
          <a:prstGeom prst="rect">
            <a:avLst/>
          </a:prstGeom>
        </p:spPr>
      </p:pic>
      <p:pic>
        <p:nvPicPr>
          <p:cNvPr id="5" name="Изображение 4" descr="1377599-149-150-sert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708920"/>
            <a:ext cx="2803525" cy="3965575"/>
          </a:xfrm>
          <a:prstGeom prst="rect">
            <a:avLst/>
          </a:prstGeom>
        </p:spPr>
      </p:pic>
      <p:pic>
        <p:nvPicPr>
          <p:cNvPr id="6" name="Изображение 5" descr="Кудашкина Л.  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628800"/>
            <a:ext cx="2952224" cy="41725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67744" y="18864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публикаций.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порталах сети Интернет.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404664"/>
            <a:ext cx="727280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3075" name="Picture 3" descr="C:\Users\Домашний\Desktop\Все фотки с телефона\IMG_20210331_144445.jpg"/>
          <p:cNvPicPr>
            <a:picLocks noChangeAspect="1" noChangeArrowheads="1"/>
          </p:cNvPicPr>
          <p:nvPr/>
        </p:nvPicPr>
        <p:blipFill>
          <a:blip r:embed="rId2" cstate="print"/>
          <a:srcRect l="3448"/>
          <a:stretch>
            <a:fillRect/>
          </a:stretch>
        </p:blipFill>
        <p:spPr bwMode="auto">
          <a:xfrm>
            <a:off x="0" y="404664"/>
            <a:ext cx="2515870" cy="3514090"/>
          </a:xfrm>
          <a:prstGeom prst="rect">
            <a:avLst/>
          </a:prstGeom>
          <a:noFill/>
        </p:spPr>
      </p:pic>
      <p:pic>
        <p:nvPicPr>
          <p:cNvPr id="3076" name="Picture 4" descr="C:\Users\Домашний\Desktop\Все фотки с телефона\IMG_20210331_144520.jpg"/>
          <p:cNvPicPr>
            <a:picLocks noChangeAspect="1" noChangeArrowheads="1"/>
          </p:cNvPicPr>
          <p:nvPr/>
        </p:nvPicPr>
        <p:blipFill>
          <a:blip r:embed="rId3" cstate="print"/>
          <a:srcRect r="3571"/>
          <a:stretch>
            <a:fillRect/>
          </a:stretch>
        </p:blipFill>
        <p:spPr bwMode="auto">
          <a:xfrm>
            <a:off x="2339752" y="1268760"/>
            <a:ext cx="2499995" cy="3496310"/>
          </a:xfrm>
          <a:prstGeom prst="rect">
            <a:avLst/>
          </a:prstGeom>
          <a:noFill/>
        </p:spPr>
      </p:pic>
      <p:pic>
        <p:nvPicPr>
          <p:cNvPr id="3077" name="Picture 5" descr="C:\Users\Домашний\Desktop\Все фотки с телефона\IMG_20210331_144530.jpg"/>
          <p:cNvPicPr>
            <a:picLocks noChangeAspect="1" noChangeArrowheads="1"/>
          </p:cNvPicPr>
          <p:nvPr/>
        </p:nvPicPr>
        <p:blipFill>
          <a:blip r:embed="rId4" cstate="print"/>
          <a:srcRect t="2773"/>
          <a:stretch>
            <a:fillRect/>
          </a:stretch>
        </p:blipFill>
        <p:spPr bwMode="auto">
          <a:xfrm>
            <a:off x="6521450" y="3212976"/>
            <a:ext cx="2622550" cy="3440430"/>
          </a:xfrm>
          <a:prstGeom prst="rect">
            <a:avLst/>
          </a:prstGeom>
          <a:noFill/>
        </p:spPr>
      </p:pic>
      <p:pic>
        <p:nvPicPr>
          <p:cNvPr id="3078" name="Picture 6" descr="C:\Users\Домашний\Desktop\Все фотки с телефона\IMG_20210331_144500.jpg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 bwMode="auto">
          <a:xfrm>
            <a:off x="4643755" y="1772920"/>
            <a:ext cx="2677160" cy="346837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55776" y="2606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публикаций.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порталах сети Интернет.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4225" y="126365"/>
            <a:ext cx="7819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  <p:pic>
        <p:nvPicPr>
          <p:cNvPr id="1026" name="Picture 2" descr="C:\Users\Домашний\Desktop\Дипломы и грамоты\IMG_20211108_102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79145" y="1639901"/>
            <a:ext cx="3981858" cy="2952328"/>
          </a:xfrm>
          <a:prstGeom prst="rect">
            <a:avLst/>
          </a:prstGeom>
          <a:noFill/>
        </p:spPr>
      </p:pic>
      <p:pic>
        <p:nvPicPr>
          <p:cNvPr id="1027" name="Picture 3" descr="C:\Users\Домашний\Desktop\Дипломы и грамоты\IMG_20211108_102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20" y="2085340"/>
            <a:ext cx="2925445" cy="3945890"/>
          </a:xfrm>
          <a:prstGeom prst="rect">
            <a:avLst/>
          </a:prstGeom>
          <a:noFill/>
        </p:spPr>
      </p:pic>
      <p:pic>
        <p:nvPicPr>
          <p:cNvPr id="2051" name="Picture 3" descr="C:\Users\Домашний\Desktop\Дипломы и грамоты\IMG_20211108_102701.jpg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6228080" y="2781300"/>
            <a:ext cx="2828925" cy="3815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tildacdn.com/tild3334-6565-4232-a465-623338303461/27559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Домашний\Desktop\Дипломы и грамоты\IMG_20211108_102103.jpg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251520" y="1124744"/>
            <a:ext cx="2730504" cy="3682680"/>
          </a:xfrm>
          <a:prstGeom prst="rect">
            <a:avLst/>
          </a:prstGeom>
          <a:noFill/>
        </p:spPr>
      </p:pic>
      <p:pic>
        <p:nvPicPr>
          <p:cNvPr id="1028" name="Picture 4" descr="C:\Users\Домашний\Desktop\Дипломы и грамоты\IMG_20211108_102042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6012468" y="2061379"/>
            <a:ext cx="3053427" cy="4118212"/>
          </a:xfrm>
          <a:prstGeom prst="rect">
            <a:avLst/>
          </a:prstGeom>
          <a:noFill/>
        </p:spPr>
      </p:pic>
      <p:pic>
        <p:nvPicPr>
          <p:cNvPr id="2050" name="Picture 2" descr="C:\Users\Домашний\Desktop\Дипломы и грамоты\Бикмурзина К. А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628800"/>
            <a:ext cx="2738632" cy="38711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188640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Результаты участия воспитанников в конкурсах, выставках, турнирах, соревнованиях, акциях, фестивалях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4226</Words>
  <Application>WPS Presentation</Application>
  <PresentationFormat>Экран (4:3)</PresentationFormat>
  <Paragraphs>132</Paragraphs>
  <Slides>29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Arial Black</vt:lpstr>
      <vt:lpstr>Calibri</vt:lpstr>
      <vt:lpstr>Microsoft YaHei</vt:lpstr>
      <vt:lpstr>Arial Unicode MS</vt:lpstr>
      <vt:lpstr>Arial Narrow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пк</cp:lastModifiedBy>
  <cp:revision>61</cp:revision>
  <dcterms:created xsi:type="dcterms:W3CDTF">2021-03-31T08:09:00Z</dcterms:created>
  <dcterms:modified xsi:type="dcterms:W3CDTF">2021-11-16T07:16:59Z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526DD9AFC1C64CD09F4A864E8172A428</vt:lpwstr>
  </property>
  <property fmtid="{D5CDD505-2E9C-101B-9397-08002B2CF9AE}" pid="3" name="KSOProductBuildVer">
    <vt:lpwstr>1049-11.2.0.10265</vt:lpwstr>
  </property>
</Properties>
</file>