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CCB340-0ECF-4C36-AEDD-098FE3E707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B426C77-F9E0-40B4-A540-3C556EA7E6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5DACC0-5924-4008-995B-EE4749D4D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DBA5-AB1F-4803-B461-4F635DEF87A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EECD23-8D18-42DF-BD81-D102E093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19BA84-8060-4AC9-B006-7E726EB74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9516-068A-423B-AF18-B9780514A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47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2D51B5-8E8F-4BDD-9020-DEE7A870E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2D4F2DF-5C08-413E-B00C-BE35497006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E8F4D3-A358-4F01-BCA6-DF01B6CA5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DBA5-AB1F-4803-B461-4F635DEF87A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E7655F-9E6A-4F51-A1B6-711ACAD19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FD404F-9502-40C2-A6F1-405F5E8F8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9516-068A-423B-AF18-B9780514A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13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87D73F2-39FE-4753-BA2C-EA46DCFF3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AEBF7C4-B7CD-4CC3-B96C-AA8D9523A7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4D9FF7-03F3-4EF9-96F9-66ECE051F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DBA5-AB1F-4803-B461-4F635DEF87A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E2A1C2-4747-4666-A067-816851532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E3C371-311E-4FFA-B2E0-1B69A27B1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9516-068A-423B-AF18-B9780514A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397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868EBB-BAE2-4077-B374-E41081EDB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5ACE46-DE39-435E-BF2D-2039F8AA3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8A30EB-9E96-4E61-97EE-899AB57A2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DBA5-AB1F-4803-B461-4F635DEF87A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93005D-63E6-46E8-BDEA-E99F745DA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325256-7EEA-44AD-980D-456292954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9516-068A-423B-AF18-B9780514A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427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9C3EA5-D641-492C-8456-D0989C3C0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9FC8CE4-697D-4C3A-A560-EE0FDBF8C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76E3ED-F0C4-441D-8FB3-B81802E2C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DBA5-AB1F-4803-B461-4F635DEF87A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11A7CB-42D6-47B1-A247-05FADD73B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5DFC66-87B0-4F87-AB1F-98850337F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9516-068A-423B-AF18-B9780514A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352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472191-6CBA-48D3-842A-854FC8FAC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C2461C-9E52-4721-ADF0-C4B8487AE0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7D0165-7CFB-4D8F-98F5-9FE197FD8F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6EF0D55-6A71-46D8-A2C9-AD614E383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DBA5-AB1F-4803-B461-4F635DEF87A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42C218-B722-44FF-8CFB-8DECCEC10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6591F0-4091-4970-B883-03155BF31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9516-068A-423B-AF18-B9780514A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959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EDA675-4744-44CF-B5AE-775E61E7F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09354D8-25B9-417B-BEE9-A00D41D84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13E692A-AA35-4640-B6C9-1001323DA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A6E0381-B874-405C-B0E7-B443E46404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B51BB91-9984-46EC-93F5-E5F926CCF9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E3681AB-BD43-48B5-9922-E028B868F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DBA5-AB1F-4803-B461-4F635DEF87A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F46A2AE-DA4D-4AFC-B19A-B679A7D3C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70ED63C-09FC-4124-AD02-E9C15360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9516-068A-423B-AF18-B9780514A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897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878257-F031-421E-8150-F980A9DA4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6C8B582-164D-45A4-9291-60FC9454B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DBA5-AB1F-4803-B461-4F635DEF87A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47E2A16-E229-4677-A734-018F68137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28D80DF-2B21-44AF-8DF0-DE5FABAB2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9516-068A-423B-AF18-B9780514A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41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71B114D-59D7-41E7-A920-B1381F9F9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DBA5-AB1F-4803-B461-4F635DEF87A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2B4BEB8-312E-4C0F-8806-7B53B362F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FB4C830-14E5-40A1-A80B-D79B7F15D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9516-068A-423B-AF18-B9780514A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552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98CE20-A5BE-4322-9678-28C90B770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955A69-F689-4C53-BE69-E7BD8331E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D123159-99E4-42FB-9312-051D05F60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3F919E3-2649-4032-B957-F35E5284C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DBA5-AB1F-4803-B461-4F635DEF87A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57B8C05-406E-4CD0-892C-A0E42166E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A8EBDE-C972-4334-8F99-D6CB4B88C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9516-068A-423B-AF18-B9780514A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73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31504A-C718-48FF-B8E5-B8BE9E498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EA807BE-11C6-41CF-B600-CBD8F4AD9E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3DC305F-ABF7-4752-8600-2427493DD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D16FD68-5A7B-437A-A123-B9BC272D6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1DBA5-AB1F-4803-B461-4F635DEF87A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881527F-91A0-4BF3-9CC5-132DF7F53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B53489-F8E8-4447-8B68-4913EAE05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9516-068A-423B-AF18-B9780514A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64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65F052-50DF-4173-8C4E-D24DA573C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79EB3FC-3091-4057-803D-35FC3FC28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838208-DC82-4179-B5FB-36CC87D4E1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1DBA5-AB1F-4803-B461-4F635DEF87A4}" type="datetimeFigureOut">
              <a:rPr lang="ru-RU" smtClean="0"/>
              <a:t>20.04.2020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7B77B5-B20F-4D91-BCDB-140200783D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2EE285-9E93-4CAB-81F1-9FB1E8475F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79516-068A-423B-AF18-B9780514A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903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FCA9ADE-C007-456A-84D0-C5FFB2AACA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20AA22-0132-4A8A-9CD0-E65780AFC905}"/>
              </a:ext>
            </a:extLst>
          </p:cNvPr>
          <p:cNvSpPr txBox="1"/>
          <p:nvPr/>
        </p:nvSpPr>
        <p:spPr>
          <a:xfrm>
            <a:off x="1401289" y="261257"/>
            <a:ext cx="9678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недели (20.04.20 г. – 24.04.20 г.): деревья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DB0631-7D1A-4642-8B14-B04540D4DEDD}"/>
              </a:ext>
            </a:extLst>
          </p:cNvPr>
          <p:cNvSpPr txBox="1"/>
          <p:nvPr/>
        </p:nvSpPr>
        <p:spPr>
          <a:xfrm>
            <a:off x="3705101" y="5645627"/>
            <a:ext cx="5498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Воспитатели: Ганина И. Г., Мулюхина Н. Н.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366029-382B-4377-ADD8-13E7D49CD4AC}"/>
              </a:ext>
            </a:extLst>
          </p:cNvPr>
          <p:cNvSpPr txBox="1"/>
          <p:nvPr/>
        </p:nvSpPr>
        <p:spPr>
          <a:xfrm>
            <a:off x="1401289" y="1484416"/>
            <a:ext cx="8894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/>
              <a:t>СИДИМДОМА</a:t>
            </a:r>
          </a:p>
        </p:txBody>
      </p:sp>
    </p:spTree>
    <p:extLst>
      <p:ext uri="{BB962C8B-B14F-4D97-AF65-F5344CB8AC3E}">
        <p14:creationId xmlns:p14="http://schemas.microsoft.com/office/powerpoint/2010/main" val="4087822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FCA9ADE-C007-456A-84D0-C5FFB2AACA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5335" cy="69411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20AA22-0132-4A8A-9CD0-E65780AFC905}"/>
              </a:ext>
            </a:extLst>
          </p:cNvPr>
          <p:cNvSpPr txBox="1"/>
          <p:nvPr/>
        </p:nvSpPr>
        <p:spPr>
          <a:xfrm>
            <a:off x="1401289" y="261257"/>
            <a:ext cx="9678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ООД «Речевое развитие»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DB0631-7D1A-4642-8B14-B04540D4DEDD}"/>
              </a:ext>
            </a:extLst>
          </p:cNvPr>
          <p:cNvSpPr txBox="1"/>
          <p:nvPr/>
        </p:nvSpPr>
        <p:spPr>
          <a:xfrm>
            <a:off x="3491346" y="5562500"/>
            <a:ext cx="5498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693491-D0AF-41FD-BEB0-09DC87CCB7A4}"/>
              </a:ext>
            </a:extLst>
          </p:cNvPr>
          <p:cNvSpPr txBox="1"/>
          <p:nvPr/>
        </p:nvSpPr>
        <p:spPr>
          <a:xfrm>
            <a:off x="0" y="661367"/>
            <a:ext cx="12192000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32510" algn="ctr">
              <a:spcAft>
                <a:spcPts val="0"/>
              </a:spcAft>
            </a:pP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Интегрированное занятие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2510" algn="ctr">
              <a:spcAft>
                <a:spcPts val="0"/>
              </a:spcAft>
            </a:pP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 ознакомлению с природой и развитию речи (старшая группа)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2510" algn="ctr">
              <a:spcAft>
                <a:spcPts val="0"/>
              </a:spcAft>
            </a:pPr>
            <a:r>
              <a:rPr lang="ru-RU" sz="11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Деревья и кустарники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46050" algn="ctr">
              <a:spcAft>
                <a:spcPts val="0"/>
              </a:spcAft>
            </a:pP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Программное содержание.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4605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Воспитательные задачи: воспитывать бережное отношение к природе. Развивающие задачи: уточнять и закреплять знания о деревьях и кустарниках. Обучающие задачи: упражнять в согласовании существительных с прилагательными, существительных в родительном падеже множественного числа.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46050" algn="ctr">
              <a:spcAft>
                <a:spcPts val="0"/>
              </a:spcAft>
            </a:pP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Материал: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найти картинки с изображением деревьев и кустарников по теме занятия.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0" algn="ctr">
              <a:spcAft>
                <a:spcPts val="0"/>
              </a:spcAft>
            </a:pPr>
            <a:r>
              <a:rPr lang="ru-RU" sz="11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Ход занятия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54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Родитель: я приглашаю нас в гости, а куда — отгадай.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21410" marR="140208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Есть у ребят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зеленый друг,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21410" marR="140208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Веселый друг, хороший,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21410" marR="140208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Он им протянет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сотни рук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21410" marR="140208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тысячи ладошек.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Ребёнок.  Это лес!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540" marR="26670" indent="14351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Родитель: отправляемся в путь! Вот мы и пришли. Отгадай имена лесных жильцов.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06170" marR="146304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Что же это за девица?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06170" marR="146304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швея, не мастерица,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06170" marR="146304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Ничего сама не шьет,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06170" marR="146304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 в иголках круглый год. </a:t>
            </a:r>
            <a:r>
              <a:rPr lang="ru-RU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(Елка)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9860" algn="ctr">
              <a:spcAft>
                <a:spcPts val="0"/>
              </a:spcAft>
            </a:pPr>
            <a:r>
              <a:rPr lang="ru-RU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Молодец, 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верно! Попробуем еще.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06170" marR="146304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Они до небес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06170" marR="146304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Хотят дорасти,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06170" marR="146304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Небо ветвями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06170" marR="146304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Хотят подмести.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06170" marR="146304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Чтобы в течение года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06170" marR="146304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Ясной стояла погода. </a:t>
            </a:r>
            <a:r>
              <a:rPr lang="ru-RU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(Сосна)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" indent="14351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 знаешь ли ты еще одно очень интересное дерево, оно летом все в иголках, а зимой уже без них. </a:t>
            </a:r>
            <a:r>
              <a:rPr lang="ru-RU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(Лиственница.) 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 называются леса, в которых растут эти деревья? </a:t>
            </a:r>
            <a:r>
              <a:rPr lang="ru-RU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(Хвойные.) 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 почему? </a:t>
            </a:r>
            <a:r>
              <a:rPr lang="ru-RU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(Вместо листьев у них хвоя.) 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 как назвать одну иголку? </a:t>
            </a:r>
            <a:r>
              <a:rPr lang="ru-RU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(Хвоинка.)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" marR="11430" indent="14605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Родитель: отгадай ещё загадку: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15060" marR="146304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заботясь о погоде,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15060" marR="146304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сарафане белом ходит,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15060" marR="146304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 в один из теплых дней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15060" marR="146304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Май сережки дарит ей.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ru-RU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(Береза)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" indent="14351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Родитель. А как ты догадалась (</a:t>
            </a:r>
            <a:r>
              <a:rPr lang="ru-RU" sz="11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ся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)? Чем каждой весной береза нас угощает? Есть примета: если из березы весной течет много сока, то лето будет дождливое. А что можно сделать из древесины? </a:t>
            </a:r>
            <a:r>
              <a:rPr lang="ru-RU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(Мебель, фанеру, из бересты плетут лапти, корзины, сумки.) 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 что применяют в медицине? </a:t>
            </a:r>
            <a:r>
              <a:rPr lang="ru-RU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(Почки.) 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108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FCA9ADE-C007-456A-84D0-C5FFB2AACA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5335" cy="69411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20AA22-0132-4A8A-9CD0-E65780AFC905}"/>
              </a:ext>
            </a:extLst>
          </p:cNvPr>
          <p:cNvSpPr txBox="1"/>
          <p:nvPr/>
        </p:nvSpPr>
        <p:spPr>
          <a:xfrm>
            <a:off x="1401289" y="261257"/>
            <a:ext cx="9678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ООД «Речевое развитие»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DB0631-7D1A-4642-8B14-B04540D4DEDD}"/>
              </a:ext>
            </a:extLst>
          </p:cNvPr>
          <p:cNvSpPr txBox="1"/>
          <p:nvPr/>
        </p:nvSpPr>
        <p:spPr>
          <a:xfrm>
            <a:off x="3491346" y="5562500"/>
            <a:ext cx="5498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7E61F7-A307-4E26-8AD9-779BA6696D83}"/>
              </a:ext>
            </a:extLst>
          </p:cNvPr>
          <p:cNvSpPr txBox="1"/>
          <p:nvPr/>
        </p:nvSpPr>
        <p:spPr>
          <a:xfrm>
            <a:off x="-1" y="558140"/>
            <a:ext cx="12255335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890" indent="14351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А это дерево так о себе рассказывает: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03630" marR="139065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Выросла я, липка,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03630" marR="139065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Тоненькой и гибкой,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03630" marR="139065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ломай меня.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03630" marR="139065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Зацвету я летом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03630" marR="139065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Медоносным цветом,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03630" marR="139065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Береги меня.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5240" indent="15240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Какого цвета у липы ствол? </a:t>
            </a:r>
            <a:r>
              <a:rPr lang="ru-RU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(Черный.) 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 листочки перед дождем прикрывают цветки. Из древесины умельцы делают различные поделки. А чем полезна липа для медиков, ты знаешь? (</a:t>
            </a:r>
            <a:r>
              <a:rPr lang="ru-RU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Цветы лечебные, их заваривают от простуды, пчелы нам дарят липовый мед.) 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08710" marR="139065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Осень в сад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08710" marR="139065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нам пришла,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08710" marR="139065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Красный факел зажгла.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0871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Здесь дрозды,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0871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Скворцы снуют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1252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И, галдя, его клюют.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(Рябина)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540" marR="8890" indent="13716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Чем же полезна рябина? </a:t>
            </a:r>
            <a:r>
              <a:rPr lang="ru-RU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(Ее ягоды 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 </a:t>
            </a:r>
            <a:r>
              <a:rPr lang="ru-RU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корм для птиц, из них варят варенье, джем, компот.) 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 рябины варят варенье, значит, оно какое? </a:t>
            </a:r>
            <a:r>
              <a:rPr lang="ru-RU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(Рябиновое.) 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 если сварят джем, то он какой? </a:t>
            </a:r>
            <a:r>
              <a:rPr lang="ru-RU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(Рябиновый.) 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Есть примета: если много рябины, то зима будет холодной.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12520" marR="139065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Кудри в речку опустила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12520" marR="139065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о чем-то загрустила.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12520" marR="139065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 о чем она грустит —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12520" marR="139065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Никому не говорит.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(Ива)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" indent="15240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Ивы любят влажную землю. Деревья эти высокие, раскидистые, веточки длинные, спускающиеся вниз, даже ствола не видно. А какие листья у ивы? (Ответы ребёнка) Ива зацветает первой и листья сбрасывает первой. 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890" indent="15240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Есть тонкое и хрупкое дерево. Его никто не пугает, а оно все равно дрожит. Что это за дерево? (Ответы ребёнка)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9728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Летом снег!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0363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Просто смех.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0617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Снег по городу летает,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0617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Почему же он не тает?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(Тополиный пух)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5240" indent="14605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Родитель: посмотри, какой у тополя сильный ствол, пышные ветки. Такое дерево дает много кислорода, воздух рядом с ним чище и свежее.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8890" indent="14605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Родитель. А какое это дерево? Какой формы листья у клена? (Ответы ребёнка) Отгадай еще одну загадку.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06170" marR="121920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Все детки на ветках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06170" marR="121920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рожденья в беретках.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06170" marR="121920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деревьев упадут —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06170" marR="121920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Береток не найдут.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(Желуди)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0" marR="6350" indent="146050" algn="ctr">
              <a:spcAft>
                <a:spcPts val="0"/>
              </a:spcAft>
            </a:pP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Родитель. С какого дерева эти детки? (С </a:t>
            </a:r>
            <a:r>
              <a:rPr lang="ru-RU" sz="11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дуба.) </a:t>
            </a:r>
            <a:r>
              <a:rPr lang="ru-RU" sz="1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Ты видел это дерево и можешь описать его и его листья? (Ребёнок описывает)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050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FCA9ADE-C007-456A-84D0-C5FFB2AACA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5335" cy="69411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20AA22-0132-4A8A-9CD0-E65780AFC905}"/>
              </a:ext>
            </a:extLst>
          </p:cNvPr>
          <p:cNvSpPr txBox="1"/>
          <p:nvPr/>
        </p:nvSpPr>
        <p:spPr>
          <a:xfrm>
            <a:off x="1401289" y="261257"/>
            <a:ext cx="9678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ООД «Речевое развитие»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DB0631-7D1A-4642-8B14-B04540D4DEDD}"/>
              </a:ext>
            </a:extLst>
          </p:cNvPr>
          <p:cNvSpPr txBox="1"/>
          <p:nvPr/>
        </p:nvSpPr>
        <p:spPr>
          <a:xfrm>
            <a:off x="3491346" y="5562500"/>
            <a:ext cx="5498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7E61F7-A307-4E26-8AD9-779BA6696D83}"/>
              </a:ext>
            </a:extLst>
          </p:cNvPr>
          <p:cNvSpPr txBox="1"/>
          <p:nvPr/>
        </p:nvSpPr>
        <p:spPr>
          <a:xfrm>
            <a:off x="0" y="546264"/>
            <a:ext cx="12223667" cy="635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/>
              <a:t>Проводится игра</a:t>
            </a:r>
            <a:r>
              <a:rPr lang="ru-RU" sz="1100" dirty="0"/>
              <a:t> «С какой ветки детки».</a:t>
            </a:r>
          </a:p>
          <a:p>
            <a:pPr algn="ctr"/>
            <a:r>
              <a:rPr lang="ru-RU" sz="1100" dirty="0"/>
              <a:t>Родитель: скажи, у каких деревьев бывают сережки? </a:t>
            </a:r>
            <a:r>
              <a:rPr lang="ru-RU" sz="1100" i="1" dirty="0"/>
              <a:t>(У березы, тополя, осины.) </a:t>
            </a:r>
            <a:r>
              <a:rPr lang="ru-RU" sz="1100" dirty="0"/>
              <a:t>У какого дерева черный ствол? (У </a:t>
            </a:r>
            <a:r>
              <a:rPr lang="ru-RU" sz="1100" i="1" dirty="0"/>
              <a:t>липы.) </a:t>
            </a:r>
            <a:r>
              <a:rPr lang="ru-RU" sz="1100" dirty="0"/>
              <a:t>У какого дерева зеленовато-лиловый ствол? (У </a:t>
            </a:r>
            <a:r>
              <a:rPr lang="ru-RU" sz="1100" i="1" dirty="0"/>
              <a:t>осины.) </a:t>
            </a:r>
            <a:r>
              <a:rPr lang="ru-RU" sz="1100" dirty="0"/>
              <a:t>У какого дерева белый ствол? (У </a:t>
            </a:r>
            <a:r>
              <a:rPr lang="ru-RU" sz="1100" i="1" dirty="0"/>
              <a:t>березы.) </a:t>
            </a:r>
            <a:r>
              <a:rPr lang="ru-RU" sz="1100" dirty="0"/>
              <a:t>Весной мы пьем сок какого дерева? </a:t>
            </a:r>
            <a:r>
              <a:rPr lang="ru-RU" sz="1100" i="1" dirty="0"/>
              <a:t>(Березы.) </a:t>
            </a:r>
            <a:r>
              <a:rPr lang="ru-RU" sz="1100" dirty="0"/>
              <a:t>У какого дерева семена-крылатки? </a:t>
            </a:r>
            <a:r>
              <a:rPr lang="ru-RU" sz="1100" i="1" dirty="0"/>
              <a:t>(У клена.) </a:t>
            </a:r>
            <a:r>
              <a:rPr lang="ru-RU" sz="1100" dirty="0"/>
              <a:t>Давай представим, что мы оказались на большой поляне, она приглашает нас потанцевать.</a:t>
            </a:r>
          </a:p>
          <a:p>
            <a:pPr algn="ctr"/>
            <a:r>
              <a:rPr lang="ru-RU" sz="1100" b="1" dirty="0"/>
              <a:t>Проводится физкультминутка.</a:t>
            </a:r>
            <a:r>
              <a:rPr lang="ru-RU" sz="1100" dirty="0"/>
              <a:t> Под уравновешенную музыку, выполняются танцевальные движения.</a:t>
            </a:r>
          </a:p>
          <a:p>
            <a:pPr algn="ctr"/>
            <a:r>
              <a:rPr lang="ru-RU" sz="1100" dirty="0"/>
              <a:t>Родитель. Посмотрим, отгадаешь ли ты названия кустарников!</a:t>
            </a:r>
          </a:p>
          <a:p>
            <a:pPr algn="ctr"/>
            <a:r>
              <a:rPr lang="ru-RU" sz="1100" dirty="0"/>
              <a:t>Очень густо он растет,</a:t>
            </a:r>
          </a:p>
          <a:p>
            <a:pPr algn="ctr"/>
            <a:r>
              <a:rPr lang="ru-RU" sz="1100" dirty="0"/>
              <a:t>Незаметно он цветет,</a:t>
            </a:r>
          </a:p>
          <a:p>
            <a:pPr algn="ctr"/>
            <a:r>
              <a:rPr lang="ru-RU" sz="1100" dirty="0"/>
              <a:t>А когда проходит лето,</a:t>
            </a:r>
          </a:p>
          <a:p>
            <a:pPr algn="ctr"/>
            <a:r>
              <a:rPr lang="ru-RU" sz="1100" dirty="0"/>
              <a:t>Мы едим его конфеты.</a:t>
            </a:r>
          </a:p>
          <a:p>
            <a:pPr algn="ctr"/>
            <a:r>
              <a:rPr lang="ru-RU" sz="1100" dirty="0"/>
              <a:t>                         Не в бумажке, а в скорлупке —</a:t>
            </a:r>
          </a:p>
          <a:p>
            <a:pPr algn="ctr"/>
            <a:r>
              <a:rPr lang="ru-RU" sz="1100" dirty="0"/>
              <a:t>Берегите, дети, зубки!</a:t>
            </a:r>
          </a:p>
          <a:p>
            <a:pPr algn="ctr"/>
            <a:r>
              <a:rPr lang="ru-RU" sz="1100" dirty="0"/>
              <a:t>Ты можешь описать листья орешника? (Ответы ребёнка) </a:t>
            </a:r>
          </a:p>
          <a:p>
            <a:pPr algn="ctr"/>
            <a:r>
              <a:rPr lang="ru-RU" sz="1100" dirty="0"/>
              <a:t>Вот шиповника цветы —</a:t>
            </a:r>
          </a:p>
          <a:p>
            <a:pPr algn="ctr"/>
            <a:r>
              <a:rPr lang="ru-RU" sz="1100" dirty="0"/>
              <a:t>Просто чудо красоты!</a:t>
            </a:r>
          </a:p>
          <a:p>
            <a:pPr algn="ctr"/>
            <a:r>
              <a:rPr lang="ru-RU" sz="1100" dirty="0"/>
              <a:t>Яркие, пахучие...</a:t>
            </a:r>
          </a:p>
          <a:p>
            <a:pPr algn="ctr"/>
            <a:r>
              <a:rPr lang="ru-RU" sz="1100" dirty="0"/>
              <a:t>Ай-ай-ай! Колючие.</a:t>
            </a:r>
          </a:p>
          <a:p>
            <a:pPr algn="ctr"/>
            <a:r>
              <a:rPr lang="ru-RU" sz="1100" dirty="0"/>
              <a:t>А что ты знаешь о шиповнике? (Ответы ребёнка) </a:t>
            </a:r>
          </a:p>
          <a:p>
            <a:pPr algn="ctr"/>
            <a:r>
              <a:rPr lang="ru-RU" sz="1100" dirty="0"/>
              <a:t>В сенокос — горька,</a:t>
            </a:r>
          </a:p>
          <a:p>
            <a:pPr algn="ctr"/>
            <a:r>
              <a:rPr lang="ru-RU" sz="1100" dirty="0"/>
              <a:t>А в мороз — сладка.</a:t>
            </a:r>
          </a:p>
          <a:p>
            <a:pPr algn="ctr"/>
            <a:r>
              <a:rPr lang="ru-RU" sz="1100" dirty="0"/>
              <a:t>Что за ягодка?     </a:t>
            </a:r>
            <a:r>
              <a:rPr lang="ru-RU" sz="1100" i="1" dirty="0"/>
              <a:t>(Калина)</a:t>
            </a:r>
            <a:endParaRPr lang="ru-RU" sz="1100" dirty="0"/>
          </a:p>
          <a:p>
            <a:pPr algn="ctr"/>
            <a:r>
              <a:rPr lang="ru-RU" sz="1100" dirty="0"/>
              <a:t>Ягоды у калины красные, горькие, но лекарственные. Посмотри, это боярышник (показывает иллюстрацию), листья у него резные, густо покрывают ветки. Плоды сидят пучками по десять—двадцать ягодок, красные и довольно вкусные. Но если протянешь за ними руку, то можешь уколоться. Колючки длинные и очень острые. (Показывает иллюстрацию с изображением акации). Скажи, из плодов какого кустарника вы летом делаете свистульки? А как цветет акация? </a:t>
            </a:r>
            <a:r>
              <a:rPr lang="ru-RU" sz="1100" i="1" dirty="0"/>
              <a:t>(Желтыми, приятно пахнущими цветами.) </a:t>
            </a:r>
            <a:r>
              <a:rPr lang="ru-RU" sz="1100" dirty="0"/>
              <a:t>(Показывает иллюстрацию с изображением сирени.) Расскажи, что ты знаешь об этом кустарнике. (Ответы ребенка) (Показывает иллюстрацию с изображением жасмина.) Посмотри, какой красивый кустарник. Как красиво он цветет! Сухие цветы жасмина делают чай очень ароматным. Живя летом в деревне или на даче, мы собираем с кустарников ягоды.</a:t>
            </a:r>
          </a:p>
          <a:p>
            <a:pPr algn="ctr"/>
            <a:r>
              <a:rPr lang="ru-RU" sz="1100" dirty="0"/>
              <a:t>Низок, да колюч,</a:t>
            </a:r>
          </a:p>
          <a:p>
            <a:pPr algn="ctr"/>
            <a:r>
              <a:rPr lang="ru-RU" sz="1100" dirty="0"/>
              <a:t>Сладок, да пахуч.</a:t>
            </a:r>
          </a:p>
          <a:p>
            <a:pPr algn="ctr"/>
            <a:r>
              <a:rPr lang="ru-RU" sz="1100" dirty="0"/>
              <a:t>Ягоду сорвешь —</a:t>
            </a:r>
          </a:p>
          <a:p>
            <a:pPr algn="ctr"/>
            <a:r>
              <a:rPr lang="ru-RU" sz="1100" dirty="0"/>
              <a:t>Всю руку обдерешь. </a:t>
            </a:r>
            <a:r>
              <a:rPr lang="ru-RU" sz="1100" i="1" dirty="0"/>
              <a:t>(Крыжовник)</a:t>
            </a:r>
            <a:endParaRPr lang="ru-RU" sz="1100" dirty="0"/>
          </a:p>
          <a:p>
            <a:pPr algn="ctr"/>
            <a:r>
              <a:rPr lang="ru-RU" sz="1100" dirty="0"/>
              <a:t>Три сестры летом зелены,</a:t>
            </a:r>
          </a:p>
          <a:p>
            <a:pPr algn="ctr"/>
            <a:r>
              <a:rPr lang="ru-RU" sz="1100" dirty="0"/>
              <a:t>К осени одна краснеет,</a:t>
            </a:r>
          </a:p>
          <a:p>
            <a:pPr algn="ctr"/>
            <a:r>
              <a:rPr lang="ru-RU" sz="1100" dirty="0"/>
              <a:t>Другая белеет,</a:t>
            </a:r>
          </a:p>
          <a:p>
            <a:pPr algn="ctr"/>
            <a:r>
              <a:rPr lang="ru-RU" sz="1100" dirty="0"/>
              <a:t>А третья чернеет. </a:t>
            </a:r>
            <a:r>
              <a:rPr lang="ru-RU" sz="1100" i="1" dirty="0"/>
              <a:t>(Смородина)</a:t>
            </a:r>
            <a:endParaRPr lang="ru-RU" sz="1100" dirty="0"/>
          </a:p>
          <a:p>
            <a:pPr algn="ctr"/>
            <a:r>
              <a:rPr lang="ru-RU" sz="1100" dirty="0"/>
              <a:t>Красненька матрёшка,</a:t>
            </a:r>
          </a:p>
          <a:p>
            <a:pPr algn="ctr"/>
            <a:r>
              <a:rPr lang="ru-RU" sz="1100" dirty="0"/>
              <a:t>Беленько сердечко. </a:t>
            </a:r>
            <a:r>
              <a:rPr lang="ru-RU" sz="1100" i="1" dirty="0"/>
              <a:t>(Малина)</a:t>
            </a:r>
            <a:endParaRPr lang="ru-RU" sz="1100" dirty="0"/>
          </a:p>
          <a:p>
            <a:pPr algn="ctr"/>
            <a:r>
              <a:rPr lang="ru-RU" sz="1100" dirty="0"/>
              <a:t>Наварим варенье из малины, и зимой его съедим. Какое оно? </a:t>
            </a:r>
            <a:r>
              <a:rPr lang="ru-RU" sz="1100" i="1" dirty="0"/>
              <a:t>(Малиновое.) </a:t>
            </a:r>
            <a:r>
              <a:rPr lang="ru-RU" sz="1100" dirty="0"/>
              <a:t>Из смородины? </a:t>
            </a:r>
            <a:r>
              <a:rPr lang="ru-RU" sz="1100" i="1" dirty="0"/>
              <a:t>(Смородиновое.) </a:t>
            </a:r>
            <a:r>
              <a:rPr lang="ru-RU" sz="1100" dirty="0"/>
              <a:t>А сварим компот из малины, значит, он </a:t>
            </a:r>
          </a:p>
        </p:txBody>
      </p:sp>
    </p:spTree>
    <p:extLst>
      <p:ext uri="{BB962C8B-B14F-4D97-AF65-F5344CB8AC3E}">
        <p14:creationId xmlns:p14="http://schemas.microsoft.com/office/powerpoint/2010/main" val="1275704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FCA9ADE-C007-456A-84D0-C5FFB2AACA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57"/>
            <a:ext cx="12255335" cy="69411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20AA22-0132-4A8A-9CD0-E65780AFC905}"/>
              </a:ext>
            </a:extLst>
          </p:cNvPr>
          <p:cNvSpPr txBox="1"/>
          <p:nvPr/>
        </p:nvSpPr>
        <p:spPr>
          <a:xfrm>
            <a:off x="1401289" y="261257"/>
            <a:ext cx="9678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ООД «Речевое развитие»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DB0631-7D1A-4642-8B14-B04540D4DEDD}"/>
              </a:ext>
            </a:extLst>
          </p:cNvPr>
          <p:cNvSpPr txBox="1"/>
          <p:nvPr/>
        </p:nvSpPr>
        <p:spPr>
          <a:xfrm>
            <a:off x="3491346" y="5562500"/>
            <a:ext cx="5498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22FFC6-2AE3-4F75-87B0-29EFD12396FC}"/>
              </a:ext>
            </a:extLst>
          </p:cNvPr>
          <p:cNvSpPr txBox="1"/>
          <p:nvPr/>
        </p:nvSpPr>
        <p:spPr>
          <a:xfrm>
            <a:off x="510639" y="895391"/>
            <a:ext cx="112578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какой? </a:t>
            </a:r>
            <a:r>
              <a:rPr lang="ru-RU" sz="1100" i="1" dirty="0"/>
              <a:t>(Малиновый.) </a:t>
            </a:r>
            <a:r>
              <a:rPr lang="ru-RU" sz="1100" dirty="0"/>
              <a:t>А из смородины? </a:t>
            </a:r>
            <a:r>
              <a:rPr lang="ru-RU" sz="1100" i="1" dirty="0"/>
              <a:t>(Смородиновый.) </a:t>
            </a:r>
            <a:r>
              <a:rPr lang="ru-RU" sz="1100" dirty="0"/>
              <a:t>Что можно делать с ягодами? </a:t>
            </a:r>
            <a:r>
              <a:rPr lang="ru-RU" sz="1100" i="1" dirty="0"/>
              <a:t>(Варить, мыть, сушить, тереть, давить, есть, мять, срывать, толочь, перекручивать.) </a:t>
            </a:r>
            <a:r>
              <a:rPr lang="ru-RU" sz="1100" dirty="0"/>
              <a:t>Какой из кустарников тебе понравился, о каком из них ты хочешь рассказать? (Ответы ребёнка)</a:t>
            </a:r>
          </a:p>
          <a:p>
            <a:pPr algn="ctr"/>
            <a:r>
              <a:rPr lang="ru-RU" sz="1100" dirty="0"/>
              <a:t>Летом мы ходим в лес. Если в лесу на деревьях хвоя, то это какой лес? Какие хвойные деревья ты видел (а)? (Ответы ребёнка) А если пришли в лес и там растут только деревья с листьями, то это какой лес? (</a:t>
            </a:r>
            <a:r>
              <a:rPr lang="ru-RU" sz="1100" i="1" dirty="0"/>
              <a:t>Лиственный.) </a:t>
            </a:r>
            <a:r>
              <a:rPr lang="ru-RU" sz="1100" dirty="0"/>
              <a:t>Какие лиственные деревья ты видел (а)? Пришли мы в лес, а там и лиственные деревья, и хвойные. Как такой лес назвать? (</a:t>
            </a:r>
            <a:r>
              <a:rPr lang="ru-RU" sz="1100" i="1" dirty="0"/>
              <a:t>Смешанный.) </a:t>
            </a:r>
            <a:r>
              <a:rPr lang="ru-RU" sz="1100" dirty="0"/>
              <a:t>Что общего в строении есть и у деревьев, и у кустарников? </a:t>
            </a:r>
            <a:r>
              <a:rPr lang="ru-RU" sz="1100" i="1" dirty="0"/>
              <a:t>(Корень.) </a:t>
            </a:r>
            <a:r>
              <a:rPr lang="ru-RU" sz="1100" dirty="0"/>
              <a:t>Назови различия в строении деревьев и кустарников. (У </a:t>
            </a:r>
            <a:r>
              <a:rPr lang="ru-RU" sz="1100" i="1" dirty="0"/>
              <a:t>дерева один ствол, а у кустарников их несколько, кустарники ниже деревьев.)</a:t>
            </a:r>
            <a:endParaRPr lang="ru-RU" sz="1100" dirty="0"/>
          </a:p>
          <a:p>
            <a:pPr algn="ctr"/>
            <a:r>
              <a:rPr lang="ru-RU" sz="1100" dirty="0"/>
              <a:t>Родитель: а знаешь ли ты, как называют лес, где растут одни сосны? </a:t>
            </a:r>
            <a:r>
              <a:rPr lang="ru-RU" sz="1100" i="1" dirty="0"/>
              <a:t>(Сосновый бор.) </a:t>
            </a:r>
            <a:r>
              <a:rPr lang="ru-RU" sz="1100" dirty="0"/>
              <a:t>А если одни березы? (</a:t>
            </a:r>
            <a:r>
              <a:rPr lang="ru-RU" sz="1100" i="1" dirty="0"/>
              <a:t>Березовая роща.) </a:t>
            </a:r>
            <a:r>
              <a:rPr lang="ru-RU" sz="1100" dirty="0"/>
              <a:t>А если одни дубы? </a:t>
            </a:r>
            <a:r>
              <a:rPr lang="ru-RU" sz="1100" i="1" dirty="0"/>
              <a:t>(Дубрава.) </a:t>
            </a:r>
            <a:r>
              <a:rPr lang="ru-RU" sz="1100" dirty="0"/>
              <a:t>В парках люди сажают с двух сторон аллеи одинаковые деревья. Если посажены березы, то это какая аллея? (</a:t>
            </a:r>
            <a:r>
              <a:rPr lang="ru-RU" sz="1100" i="1" dirty="0"/>
              <a:t>Березовая.) </a:t>
            </a:r>
            <a:r>
              <a:rPr lang="ru-RU" sz="1100" dirty="0"/>
              <a:t>Если тополя, то это какая аллея? </a:t>
            </a:r>
            <a:r>
              <a:rPr lang="ru-RU" sz="1100" i="1" dirty="0"/>
              <a:t>(Тополиная.)</a:t>
            </a:r>
            <a:endParaRPr lang="ru-RU" sz="1100" dirty="0"/>
          </a:p>
          <a:p>
            <a:pPr algn="ctr"/>
            <a:r>
              <a:rPr lang="ru-RU" sz="1100" dirty="0"/>
              <a:t>Родитель: в березовой роще много каких деревьев? </a:t>
            </a:r>
            <a:r>
              <a:rPr lang="ru-RU" sz="1100" i="1" dirty="0"/>
              <a:t>(Берез.) </a:t>
            </a:r>
            <a:r>
              <a:rPr lang="ru-RU" sz="1100" dirty="0"/>
              <a:t>В дубраве много... </a:t>
            </a:r>
            <a:r>
              <a:rPr lang="ru-RU" sz="1100" i="1" dirty="0"/>
              <a:t>(Дубов.) </a:t>
            </a:r>
            <a:r>
              <a:rPr lang="ru-RU" sz="1100" dirty="0"/>
              <a:t>В сосновом бору много... </a:t>
            </a:r>
            <a:r>
              <a:rPr lang="ru-RU" sz="1100" i="1" dirty="0"/>
              <a:t>(Сосен.) </a:t>
            </a:r>
            <a:r>
              <a:rPr lang="ru-RU" sz="1100" dirty="0"/>
              <a:t>На тополиной аллее посажено много... </a:t>
            </a:r>
            <a:r>
              <a:rPr lang="ru-RU" sz="1100" i="1" dirty="0"/>
              <a:t>(Тополей.) </a:t>
            </a:r>
            <a:r>
              <a:rPr lang="ru-RU" sz="1100" dirty="0"/>
              <a:t>На кленовой аллее растет много... </a:t>
            </a:r>
            <a:r>
              <a:rPr lang="ru-RU" sz="1100" i="1" dirty="0"/>
              <a:t>(Кленов.) </a:t>
            </a:r>
            <a:r>
              <a:rPr lang="ru-RU" sz="1100" dirty="0"/>
              <a:t>На липовой аллее растет много... </a:t>
            </a:r>
            <a:r>
              <a:rPr lang="ru-RU" sz="1100" i="1" dirty="0"/>
              <a:t>(Лип.)</a:t>
            </a:r>
            <a:endParaRPr lang="ru-RU" sz="1100" dirty="0"/>
          </a:p>
          <a:p>
            <a:pPr algn="ctr"/>
            <a:r>
              <a:rPr lang="ru-RU" sz="1100" dirty="0"/>
              <a:t>Родитель: много мы с тобой сегодня вспомнили и узнали о деревьях и кустарниках.</a:t>
            </a:r>
          </a:p>
          <a:p>
            <a:pPr algn="ctr"/>
            <a:r>
              <a:rPr lang="ru-RU" sz="1100" dirty="0"/>
              <a:t> Мы с тобой молодцы.</a:t>
            </a:r>
          </a:p>
        </p:txBody>
      </p:sp>
    </p:spTree>
    <p:extLst>
      <p:ext uri="{BB962C8B-B14F-4D97-AF65-F5344CB8AC3E}">
        <p14:creationId xmlns:p14="http://schemas.microsoft.com/office/powerpoint/2010/main" val="2226349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FCA9ADE-C007-456A-84D0-C5FFB2AACA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5335" cy="69411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20AA22-0132-4A8A-9CD0-E65780AFC905}"/>
              </a:ext>
            </a:extLst>
          </p:cNvPr>
          <p:cNvSpPr txBox="1"/>
          <p:nvPr/>
        </p:nvSpPr>
        <p:spPr>
          <a:xfrm>
            <a:off x="1401289" y="261257"/>
            <a:ext cx="9678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ООД «Рисование»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DB0631-7D1A-4642-8B14-B04540D4DEDD}"/>
              </a:ext>
            </a:extLst>
          </p:cNvPr>
          <p:cNvSpPr txBox="1"/>
          <p:nvPr/>
        </p:nvSpPr>
        <p:spPr>
          <a:xfrm>
            <a:off x="3491346" y="5562500"/>
            <a:ext cx="5498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25E7C6-0145-46FC-BB86-0F009E06E31A}"/>
              </a:ext>
            </a:extLst>
          </p:cNvPr>
          <p:cNvSpPr txBox="1"/>
          <p:nvPr/>
        </p:nvSpPr>
        <p:spPr>
          <a:xfrm>
            <a:off x="261257" y="661368"/>
            <a:ext cx="1141218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b="1" dirty="0"/>
              <a:t>Тема:</a:t>
            </a:r>
            <a:r>
              <a:rPr lang="ru-RU" dirty="0"/>
              <a:t> «Дерево весной»</a:t>
            </a:r>
          </a:p>
          <a:p>
            <a:pPr algn="ctr" fontAlgn="base"/>
            <a:r>
              <a:rPr lang="ru-RU" b="1" dirty="0"/>
              <a:t>Цель</a:t>
            </a:r>
            <a:r>
              <a:rPr lang="ru-RU" dirty="0"/>
              <a:t>: учить детей передавать образ весеннего дерева, его строение и пропорции.</a:t>
            </a:r>
          </a:p>
          <a:p>
            <a:pPr algn="ctr" fontAlgn="base"/>
            <a:r>
              <a:rPr lang="ru-RU" b="1" dirty="0"/>
              <a:t>Задачи:</a:t>
            </a:r>
            <a:endParaRPr lang="ru-RU" dirty="0"/>
          </a:p>
          <a:p>
            <a:pPr algn="ctr" fontAlgn="base"/>
            <a:r>
              <a:rPr lang="ru-RU" dirty="0"/>
              <a:t> - Закрепить умения и навыки рисования кистью, гуашью.</a:t>
            </a:r>
          </a:p>
          <a:p>
            <a:pPr algn="ctr" fontAlgn="base"/>
            <a:r>
              <a:rPr lang="ru-RU" dirty="0"/>
              <a:t> - Продолжать знакомство с техникой «</a:t>
            </a:r>
            <a:r>
              <a:rPr lang="ru-RU" dirty="0" err="1"/>
              <a:t>кляксография</a:t>
            </a:r>
            <a:r>
              <a:rPr lang="ru-RU" dirty="0"/>
              <a:t>» (живопись через соломинку).</a:t>
            </a:r>
          </a:p>
          <a:p>
            <a:pPr algn="ctr" fontAlgn="base"/>
            <a:r>
              <a:rPr lang="ru-RU" dirty="0"/>
              <a:t>- Развивать зрительное восприятие, мышление через анализ строения и пропорции дерева.</a:t>
            </a:r>
          </a:p>
          <a:p>
            <a:pPr algn="ctr" fontAlgn="base"/>
            <a:r>
              <a:rPr lang="ru-RU" dirty="0"/>
              <a:t> - Активизировать словарь детей по теме: «Природа весной» через определение характерных особенностей внешнего вида весенних деревьев.</a:t>
            </a:r>
          </a:p>
          <a:p>
            <a:pPr algn="ctr" fontAlgn="base"/>
            <a:r>
              <a:rPr lang="ru-RU" dirty="0"/>
              <a:t> - Воспитывать эмоциональную отзывчивость, бережное отношение к природе.</a:t>
            </a:r>
          </a:p>
          <a:p>
            <a:pPr algn="ctr" fontAlgn="base"/>
            <a:r>
              <a:rPr lang="ru-RU" b="1" dirty="0"/>
              <a:t>Материал и оборудование</a:t>
            </a:r>
            <a:r>
              <a:rPr lang="ru-RU" dirty="0"/>
              <a:t>: Тонированная бумага, кисть, гуашь: зеленого, коричневого, желтого цветов, емкость с водой, подставки, клеенка, соломинка для напитков, аудиокассета с записью «Времена года».</a:t>
            </a:r>
          </a:p>
          <a:p>
            <a:pPr algn="ctr" fontAlgn="base"/>
            <a:r>
              <a:rPr lang="ru-RU" b="1" dirty="0"/>
              <a:t>Предварительная работа</a:t>
            </a:r>
            <a:r>
              <a:rPr lang="ru-RU" dirty="0"/>
              <a:t>: во время наблюдения обратить внимание детей на то, что деревья разных видов имеют существенные отличия: цвет, </a:t>
            </a:r>
            <a:r>
              <a:rPr lang="ru-RU" dirty="0" err="1"/>
              <a:t>кору</a:t>
            </a:r>
            <a:r>
              <a:rPr lang="ru-RU" dirty="0"/>
              <a:t>, форму кроны, форму ствола и другие признаки.</a:t>
            </a:r>
          </a:p>
          <a:p>
            <a:pPr fontAlgn="base"/>
            <a:r>
              <a:rPr lang="ru-RU" b="1" dirty="0"/>
              <a:t>Этапы выполнения рисунка.</a:t>
            </a:r>
          </a:p>
          <a:p>
            <a:pPr fontAlgn="base"/>
            <a:r>
              <a:rPr lang="ru-RU" dirty="0"/>
              <a:t>1. Возьмите лист тонированной бумаги и тонкой кистью изобразите коричневый ствол дерева. Коричневые пятнышки – это кусты на горизонте.</a:t>
            </a:r>
          </a:p>
          <a:p>
            <a:pPr fontAlgn="base"/>
            <a:r>
              <a:rPr lang="ru-RU" dirty="0"/>
              <a:t>2. Нанесите капли краски на небольшие ветки и подуйте – это маленькие ветки.</a:t>
            </a:r>
          </a:p>
          <a:p>
            <a:pPr fontAlgn="base"/>
            <a:r>
              <a:rPr lang="ru-RU" dirty="0"/>
              <a:t>3. Нанесите на лист пятно желтой краски (это солнце) и раздуйте его, чтобы получились лучи. Подуйте на зеленую краску — это трава.</a:t>
            </a:r>
          </a:p>
          <a:p>
            <a:pPr fontAlgn="base"/>
            <a:r>
              <a:rPr lang="ru-RU" dirty="0"/>
              <a:t>4. Когда коричневая краска высохнет, нарисуйте листочки кончиком кисти.</a:t>
            </a:r>
          </a:p>
          <a:p>
            <a:pPr algn="ctr" fontAlgn="base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649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FCA9ADE-C007-456A-84D0-C5FFB2AACA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5335" cy="69411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20AA22-0132-4A8A-9CD0-E65780AFC905}"/>
              </a:ext>
            </a:extLst>
          </p:cNvPr>
          <p:cNvSpPr txBox="1"/>
          <p:nvPr/>
        </p:nvSpPr>
        <p:spPr>
          <a:xfrm>
            <a:off x="1401289" y="261257"/>
            <a:ext cx="9678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ООД «Рисование»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DB0631-7D1A-4642-8B14-B04540D4DEDD}"/>
              </a:ext>
            </a:extLst>
          </p:cNvPr>
          <p:cNvSpPr txBox="1"/>
          <p:nvPr/>
        </p:nvSpPr>
        <p:spPr>
          <a:xfrm>
            <a:off x="3491346" y="5562500"/>
            <a:ext cx="5498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25E7C6-0145-46FC-BB86-0F009E06E31A}"/>
              </a:ext>
            </a:extLst>
          </p:cNvPr>
          <p:cNvSpPr txBox="1"/>
          <p:nvPr/>
        </p:nvSpPr>
        <p:spPr>
          <a:xfrm>
            <a:off x="261257" y="661368"/>
            <a:ext cx="11412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F917442-98F1-44E4-AC48-EA3E44D737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480" y="771896"/>
            <a:ext cx="4868883" cy="608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201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FCA9ADE-C007-456A-84D0-C5FFB2AACA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5335" cy="69411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20AA22-0132-4A8A-9CD0-E65780AFC905}"/>
              </a:ext>
            </a:extLst>
          </p:cNvPr>
          <p:cNvSpPr txBox="1"/>
          <p:nvPr/>
        </p:nvSpPr>
        <p:spPr>
          <a:xfrm>
            <a:off x="1401289" y="261257"/>
            <a:ext cx="9678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ООД «Аппликация»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DB0631-7D1A-4642-8B14-B04540D4DEDD}"/>
              </a:ext>
            </a:extLst>
          </p:cNvPr>
          <p:cNvSpPr txBox="1"/>
          <p:nvPr/>
        </p:nvSpPr>
        <p:spPr>
          <a:xfrm>
            <a:off x="3491346" y="5562500"/>
            <a:ext cx="5498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25E7C6-0145-46FC-BB86-0F009E06E31A}"/>
              </a:ext>
            </a:extLst>
          </p:cNvPr>
          <p:cNvSpPr txBox="1"/>
          <p:nvPr/>
        </p:nvSpPr>
        <p:spPr>
          <a:xfrm>
            <a:off x="261257" y="661368"/>
            <a:ext cx="11412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2D4E5F-A745-496A-8C0B-C7A5478D12C0}"/>
              </a:ext>
            </a:extLst>
          </p:cNvPr>
          <p:cNvSpPr txBox="1"/>
          <p:nvPr/>
        </p:nvSpPr>
        <p:spPr>
          <a:xfrm>
            <a:off x="0" y="661368"/>
            <a:ext cx="11174681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Тема:</a:t>
            </a:r>
            <a:r>
              <a:rPr lang="ru-RU" dirty="0"/>
              <a:t> «Цветущая ветка яблони».</a:t>
            </a:r>
          </a:p>
          <a:p>
            <a:pPr algn="ctr"/>
            <a:r>
              <a:rPr lang="ru-RU" b="1" dirty="0"/>
              <a:t>Цель:</a:t>
            </a:r>
            <a:r>
              <a:rPr lang="ru-RU" dirty="0"/>
              <a:t> закреплять умение создавать красивую композицию.</a:t>
            </a:r>
          </a:p>
          <a:p>
            <a:pPr algn="ctr"/>
            <a:r>
              <a:rPr lang="ru-RU" b="1" dirty="0"/>
              <a:t>Задачи:</a:t>
            </a:r>
            <a:endParaRPr lang="ru-RU" dirty="0"/>
          </a:p>
          <a:p>
            <a:pPr algn="ctr"/>
            <a:r>
              <a:rPr lang="ru-RU" dirty="0"/>
              <a:t>- развивать мелкую моторику пальцев рук; развивать умение доводить начатое дело до конца, соблюдая аккуратность в работе.</a:t>
            </a:r>
          </a:p>
          <a:p>
            <a:pPr algn="ctr"/>
            <a:r>
              <a:rPr lang="ru-RU" dirty="0"/>
              <a:t>- совершенствовать навыки работы с ножницами (создание изображений, посредством усложнения технических приемов вырезывания);</a:t>
            </a:r>
          </a:p>
          <a:p>
            <a:pPr algn="ctr"/>
            <a:r>
              <a:rPr lang="ru-RU" dirty="0"/>
              <a:t>- воспитывать эстетический вкус; любовь и интерес к творчеству.</a:t>
            </a:r>
          </a:p>
          <a:p>
            <a:pPr algn="ctr"/>
            <a:r>
              <a:rPr lang="ru-RU" b="1" dirty="0"/>
              <a:t>Демонстрационный материал:</a:t>
            </a:r>
            <a:r>
              <a:rPr lang="ru-RU" dirty="0"/>
              <a:t> иллюстрации цветущей яблони, сирени, черемухи, вишни, рябины.</a:t>
            </a:r>
          </a:p>
          <a:p>
            <a:pPr algn="ctr"/>
            <a:r>
              <a:rPr lang="ru-RU" b="1" dirty="0"/>
              <a:t>Материалы для работы:</a:t>
            </a:r>
            <a:r>
              <a:rPr lang="ru-RU" dirty="0"/>
              <a:t> картон, цветная и белая бумага, клей, ножницы, бумажные салфетки.</a:t>
            </a:r>
          </a:p>
          <a:p>
            <a:pPr algn="ctr"/>
            <a:r>
              <a:rPr lang="ru-RU" dirty="0"/>
              <a:t> </a:t>
            </a:r>
            <a:r>
              <a:rPr lang="ru-RU" b="1" dirty="0"/>
              <a:t>Физкультминутка «Бабочка»</a:t>
            </a:r>
          </a:p>
          <a:p>
            <a:pPr algn="ctr"/>
            <a:r>
              <a:rPr lang="ru-RU" dirty="0"/>
              <a:t>Спал цветок и вдруг проснулся, (Туловище вправо, влево.)</a:t>
            </a:r>
          </a:p>
          <a:p>
            <a:pPr algn="ctr"/>
            <a:r>
              <a:rPr lang="ru-RU" dirty="0"/>
              <a:t>Больше спать не захотел, (Туловище вперед, назад.)</a:t>
            </a:r>
          </a:p>
          <a:p>
            <a:pPr algn="ctr"/>
            <a:r>
              <a:rPr lang="ru-RU" dirty="0"/>
              <a:t>Шевельнулся, потянулся, (Руки вверх, потянуться.)</a:t>
            </a:r>
          </a:p>
          <a:p>
            <a:pPr algn="ctr"/>
            <a:r>
              <a:rPr lang="ru-RU" dirty="0"/>
              <a:t>Взвился вверх и полетел. (Руки вверх, вправо, влево.)</a:t>
            </a:r>
          </a:p>
          <a:p>
            <a:pPr algn="ctr"/>
            <a:r>
              <a:rPr lang="ru-RU" dirty="0"/>
              <a:t>Солнце утром лишь проснется,</a:t>
            </a:r>
          </a:p>
          <a:p>
            <a:pPr algn="ctr"/>
            <a:r>
              <a:rPr lang="ru-RU" dirty="0"/>
              <a:t>Бабочка кружит и вьется. (Покружиться.)</a:t>
            </a:r>
          </a:p>
          <a:p>
            <a:pPr algn="ctr"/>
            <a:r>
              <a:rPr lang="ru-RU" b="1" dirty="0"/>
              <a:t>Приступаем к выполнению аппликации:</a:t>
            </a:r>
          </a:p>
          <a:p>
            <a:pPr algn="ctr"/>
            <a:r>
              <a:rPr lang="ru-RU" dirty="0"/>
              <a:t>-Вырезаем все детали.</a:t>
            </a:r>
          </a:p>
          <a:p>
            <a:pPr algn="ctr"/>
            <a:r>
              <a:rPr lang="ru-RU" dirty="0"/>
              <a:t>-Выкладываем на картон.</a:t>
            </a:r>
          </a:p>
          <a:p>
            <a:pPr algn="ctr"/>
            <a:r>
              <a:rPr lang="ru-RU" dirty="0"/>
              <a:t>-Приклеиваем детали, сохраняя последовательность, лишний клей вытираем салфеткой.</a:t>
            </a:r>
          </a:p>
          <a:p>
            <a:pPr algn="ctr"/>
            <a:r>
              <a:rPr lang="ru-RU" b="1" dirty="0"/>
              <a:t>Пальчиковая гимнастика (самомассаж пальцев рук).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6636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FCA9ADE-C007-456A-84D0-C5FFB2AACA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5335" cy="69411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20AA22-0132-4A8A-9CD0-E65780AFC905}"/>
              </a:ext>
            </a:extLst>
          </p:cNvPr>
          <p:cNvSpPr txBox="1"/>
          <p:nvPr/>
        </p:nvSpPr>
        <p:spPr>
          <a:xfrm>
            <a:off x="1401289" y="261257"/>
            <a:ext cx="9678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ООД «Аппликация»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DB0631-7D1A-4642-8B14-B04540D4DEDD}"/>
              </a:ext>
            </a:extLst>
          </p:cNvPr>
          <p:cNvSpPr txBox="1"/>
          <p:nvPr/>
        </p:nvSpPr>
        <p:spPr>
          <a:xfrm>
            <a:off x="3491346" y="5562500"/>
            <a:ext cx="54982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25E7C6-0145-46FC-BB86-0F009E06E31A}"/>
              </a:ext>
            </a:extLst>
          </p:cNvPr>
          <p:cNvSpPr txBox="1"/>
          <p:nvPr/>
        </p:nvSpPr>
        <p:spPr>
          <a:xfrm>
            <a:off x="261257" y="661368"/>
            <a:ext cx="11412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2D4E5F-A745-496A-8C0B-C7A5478D12C0}"/>
              </a:ext>
            </a:extLst>
          </p:cNvPr>
          <p:cNvSpPr txBox="1"/>
          <p:nvPr/>
        </p:nvSpPr>
        <p:spPr>
          <a:xfrm>
            <a:off x="0" y="661368"/>
            <a:ext cx="11174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87BB7C7-E199-405F-8CD6-8322FA9459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448" y="1140031"/>
            <a:ext cx="3425551" cy="473825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6B4653F7-9EAE-479F-AF83-DC9E02B472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895390"/>
            <a:ext cx="3714520" cy="5153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4539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1950</Words>
  <Application>Microsoft Office PowerPoint</Application>
  <PresentationFormat>Широкоэкранный</PresentationFormat>
  <Paragraphs>147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Роман Мулюхин</dc:creator>
  <cp:lastModifiedBy>Роман Мулюхин</cp:lastModifiedBy>
  <cp:revision>10</cp:revision>
  <dcterms:created xsi:type="dcterms:W3CDTF">2020-04-17T09:04:00Z</dcterms:created>
  <dcterms:modified xsi:type="dcterms:W3CDTF">2020-04-20T07:22:23Z</dcterms:modified>
</cp:coreProperties>
</file>