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080" r:id="rId1"/>
  </p:sldMasterIdLst>
  <p:notesMasterIdLst>
    <p:notesMasterId r:id="rId14"/>
  </p:notesMasterIdLst>
  <p:sldIdLst>
    <p:sldId id="256" r:id="rId2"/>
    <p:sldId id="298" r:id="rId3"/>
    <p:sldId id="300" r:id="rId4"/>
    <p:sldId id="304" r:id="rId5"/>
    <p:sldId id="305" r:id="rId6"/>
    <p:sldId id="306" r:id="rId7"/>
    <p:sldId id="307" r:id="rId8"/>
    <p:sldId id="308" r:id="rId9"/>
    <p:sldId id="309" r:id="rId10"/>
    <p:sldId id="310" r:id="rId11"/>
    <p:sldId id="301" r:id="rId12"/>
    <p:sldId id="303" r:id="rId1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8" d="100"/>
          <a:sy n="78" d="100"/>
        </p:scale>
        <p:origin x="-1146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4907DA-D767-4863-B1A0-56434E565003}" type="datetimeFigureOut">
              <a:rPr lang="ru-RU" smtClean="0"/>
              <a:pPr/>
              <a:t>31.01.2021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55EEAC-00E0-4347-B66A-5647316C760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99394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55EEAC-00E0-4347-B66A-5647316C7600}" type="slidenum">
              <a:rPr lang="ru-RU" smtClean="0"/>
              <a:pPr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75434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297BFD-9720-45BF-B4D3-E72F86D188A7}" type="datetimeFigureOut">
              <a:rPr lang="ru-RU" smtClean="0"/>
              <a:pPr/>
              <a:t>31.01.2021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DBE736-D74A-4BC4-81C9-5F5B791FBB4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297BFD-9720-45BF-B4D3-E72F86D188A7}" type="datetimeFigureOut">
              <a:rPr lang="ru-RU" smtClean="0"/>
              <a:pPr/>
              <a:t>31.01.2021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DBE736-D74A-4BC4-81C9-5F5B791FBB4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297BFD-9720-45BF-B4D3-E72F86D188A7}" type="datetimeFigureOut">
              <a:rPr lang="ru-RU" smtClean="0"/>
              <a:pPr/>
              <a:t>31.01.2021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DBE736-D74A-4BC4-81C9-5F5B791FBB4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297BFD-9720-45BF-B4D3-E72F86D188A7}" type="datetimeFigureOut">
              <a:rPr lang="ru-RU" smtClean="0"/>
              <a:pPr/>
              <a:t>31.01.2021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DBE736-D74A-4BC4-81C9-5F5B791FBB4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297BFD-9720-45BF-B4D3-E72F86D188A7}" type="datetimeFigureOut">
              <a:rPr lang="ru-RU" smtClean="0"/>
              <a:pPr/>
              <a:t>31.01.2021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DBE736-D74A-4BC4-81C9-5F5B791FBB4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297BFD-9720-45BF-B4D3-E72F86D188A7}" type="datetimeFigureOut">
              <a:rPr lang="ru-RU" smtClean="0"/>
              <a:pPr/>
              <a:t>31.01.2021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DBE736-D74A-4BC4-81C9-5F5B791FBB4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297BFD-9720-45BF-B4D3-E72F86D188A7}" type="datetimeFigureOut">
              <a:rPr lang="ru-RU" smtClean="0"/>
              <a:pPr/>
              <a:t>31.01.2021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DBE736-D74A-4BC4-81C9-5F5B791FBB4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297BFD-9720-45BF-B4D3-E72F86D188A7}" type="datetimeFigureOut">
              <a:rPr lang="ru-RU" smtClean="0"/>
              <a:pPr/>
              <a:t>31.01.2021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DBE736-D74A-4BC4-81C9-5F5B791FBB4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297BFD-9720-45BF-B4D3-E72F86D188A7}" type="datetimeFigureOut">
              <a:rPr lang="ru-RU" smtClean="0"/>
              <a:pPr/>
              <a:t>31.01.2021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DBE736-D74A-4BC4-81C9-5F5B791FBB4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297BFD-9720-45BF-B4D3-E72F86D188A7}" type="datetimeFigureOut">
              <a:rPr lang="ru-RU" smtClean="0"/>
              <a:pPr/>
              <a:t>31.01.2021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DBE736-D74A-4BC4-81C9-5F5B791FBB4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297BFD-9720-45BF-B4D3-E72F86D188A7}" type="datetimeFigureOut">
              <a:rPr lang="ru-RU" smtClean="0"/>
              <a:pPr/>
              <a:t>31.01.2021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A3DBE736-D74A-4BC4-81C9-5F5B791FBB4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E0297BFD-9720-45BF-B4D3-E72F86D188A7}" type="datetimeFigureOut">
              <a:rPr lang="ru-RU" smtClean="0"/>
              <a:pPr/>
              <a:t>31.01.2021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A3DBE736-D74A-4BC4-81C9-5F5B791FBB4B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81" r:id="rId1"/>
    <p:sldLayoutId id="2147484082" r:id="rId2"/>
    <p:sldLayoutId id="2147484083" r:id="rId3"/>
    <p:sldLayoutId id="2147484084" r:id="rId4"/>
    <p:sldLayoutId id="2147484085" r:id="rId5"/>
    <p:sldLayoutId id="2147484086" r:id="rId6"/>
    <p:sldLayoutId id="2147484087" r:id="rId7"/>
    <p:sldLayoutId id="2147484088" r:id="rId8"/>
    <p:sldLayoutId id="2147484089" r:id="rId9"/>
    <p:sldLayoutId id="2147484090" r:id="rId10"/>
    <p:sldLayoutId id="214748409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557218"/>
          </a:xfrm>
          <a:solidFill>
            <a:schemeClr val="bg2">
              <a:lumMod val="9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МДОУ «Детский сад № 20 комбинированного вида»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2000232" y="5143512"/>
            <a:ext cx="7143768" cy="1037832"/>
          </a:xfrm>
          <a:solidFill>
            <a:schemeClr val="bg2">
              <a:lumMod val="75000"/>
            </a:schemeClr>
          </a:solidFill>
        </p:spPr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Воспитатели – Гудожникова  Юлия Анатольевна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Маралина Наталья Михайловна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одзаголовок 4"/>
          <p:cNvSpPr txBox="1">
            <a:spLocks/>
          </p:cNvSpPr>
          <p:nvPr/>
        </p:nvSpPr>
        <p:spPr>
          <a:xfrm>
            <a:off x="2500298" y="1785926"/>
            <a:ext cx="4357718" cy="571504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vert="horz" lIns="0" rIns="18288">
            <a:normAutofit fontScale="62500" lnSpcReduction="20000"/>
          </a:bodyPr>
          <a:lstStyle/>
          <a:p>
            <a:pPr marL="0" marR="4572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None/>
              <a:tabLst/>
              <a:defRPr/>
            </a:pPr>
            <a:r>
              <a:rPr lang="ru-RU" sz="2600" noProof="0" dirty="0" smtClean="0">
                <a:latin typeface="Times New Roman" pitchFamily="18" charset="0"/>
                <a:cs typeface="Times New Roman" pitchFamily="18" charset="0"/>
              </a:rPr>
              <a:t>Нетрадиционные формы работы по речевому развитию детей во второй младшей группе № 7</a:t>
            </a:r>
            <a:endParaRPr kumimoji="0" lang="ru-RU" sz="2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одзаголовок 4"/>
          <p:cNvSpPr txBox="1">
            <a:spLocks/>
          </p:cNvSpPr>
          <p:nvPr/>
        </p:nvSpPr>
        <p:spPr>
          <a:xfrm>
            <a:off x="1000100" y="2571744"/>
            <a:ext cx="7429520" cy="1000132"/>
          </a:xfrm>
          <a:prstGeom prst="rect">
            <a:avLst/>
          </a:prstGeom>
          <a:solidFill>
            <a:schemeClr val="bg2"/>
          </a:solidFill>
        </p:spPr>
        <p:txBody>
          <a:bodyPr vert="horz" lIns="0" rIns="18288">
            <a:noAutofit/>
          </a:bodyPr>
          <a:lstStyle/>
          <a:p>
            <a:pPr marL="0" marR="4572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«Использование лэпбука в речевом развитии детей дошкольного возраста»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«Собираем Пазлы по сказкам»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Users\Колян\Desktop\презентация по рр\IMG_20210129_154428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916832"/>
            <a:ext cx="4038600" cy="4464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Колян\Desktop\презентация по рр\IMG_20210129_154437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916832"/>
            <a:ext cx="4038600" cy="4464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38721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99592" y="1052736"/>
            <a:ext cx="734481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Заключение</a:t>
            </a:r>
          </a:p>
          <a:p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ЛЭПБУК позволяет:</a:t>
            </a:r>
          </a:p>
          <a:p>
            <a:pPr>
              <a:buFont typeface="Arial" pitchFamily="34" charset="0"/>
              <a:buChar char="•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пополнять словарь детей;</a:t>
            </a:r>
          </a:p>
          <a:p>
            <a:pPr>
              <a:buFont typeface="Arial" pitchFamily="34" charset="0"/>
              <a:buChar char="•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ускорить и сделать более привлекательным процесс автоматизации и дифференциации звуков;</a:t>
            </a:r>
          </a:p>
          <a:p>
            <a:pPr>
              <a:buFont typeface="Arial" pitchFamily="34" charset="0"/>
              <a:buChar char="•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формировать грамматические категории;</a:t>
            </a:r>
          </a:p>
          <a:p>
            <a:pPr>
              <a:buFont typeface="Arial" pitchFamily="34" charset="0"/>
              <a:buChar char="•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развивать связную речь;</a:t>
            </a:r>
          </a:p>
          <a:p>
            <a:pPr>
              <a:buFont typeface="Arial" pitchFamily="34" charset="0"/>
              <a:buChar char="•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совершенствовать мелкую моторику.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    На мой  взгляд, лэпбук –  это современное и эффективное средство обучения, отличный помощник в работе педагога.</a:t>
            </a:r>
          </a:p>
        </p:txBody>
      </p:sp>
    </p:spTree>
    <p:extLst>
      <p:ext uri="{BB962C8B-B14F-4D97-AF65-F5344CB8AC3E}">
        <p14:creationId xmlns:p14="http://schemas.microsoft.com/office/powerpoint/2010/main" val="10915570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/>
        </p:nvSpPr>
        <p:spPr>
          <a:xfrm>
            <a:off x="228600" y="2178835"/>
            <a:ext cx="8686800" cy="250033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0" tIns="45720" rIns="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Спасибо за внимание!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28047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071546"/>
            <a:ext cx="9144000" cy="5253054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Задачи:</a:t>
            </a:r>
          </a:p>
          <a:p>
            <a:pPr marL="342900" indent="-342900">
              <a:lnSpc>
                <a:spcPct val="110000"/>
              </a:lnSpc>
              <a:buFont typeface="Wingdings" pitchFamily="2" charset="2"/>
              <a:buChar char="q"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Обогащать словарный запас детей;</a:t>
            </a:r>
          </a:p>
          <a:p>
            <a:pPr marL="342900" indent="-342900">
              <a:lnSpc>
                <a:spcPct val="110000"/>
              </a:lnSpc>
              <a:buFont typeface="Wingdings" pitchFamily="2" charset="2"/>
              <a:buChar char="q"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Закрепить и упорядочить накопленные детьми знания о русских народных сказках;</a:t>
            </a:r>
          </a:p>
          <a:p>
            <a:pPr marL="342900" indent="-342900">
              <a:lnSpc>
                <a:spcPct val="110000"/>
              </a:lnSpc>
              <a:buFont typeface="Wingdings" pitchFamily="2" charset="2"/>
              <a:buChar char="q"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Способствовать  развитию  понимания  литературного  текста  в единстве его содержания и формы, смыслового и эмоционального подтекста;</a:t>
            </a:r>
          </a:p>
          <a:p>
            <a:pPr marL="342900" indent="-342900">
              <a:lnSpc>
                <a:spcPct val="110000"/>
              </a:lnSpc>
              <a:buFont typeface="Wingdings" pitchFamily="2" charset="2"/>
              <a:buChar char="q"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Поддерживать интерес к рассказыванию по собственной инициативе;</a:t>
            </a:r>
          </a:p>
          <a:p>
            <a:pPr marL="342900" indent="-342900">
              <a:lnSpc>
                <a:spcPct val="110000"/>
              </a:lnSpc>
              <a:buFont typeface="Wingdings" pitchFamily="2" charset="2"/>
              <a:buChar char="q"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Воспитывать интерес к письменным формам речи;</a:t>
            </a:r>
          </a:p>
          <a:p>
            <a:pPr marL="342900" indent="-342900">
              <a:lnSpc>
                <a:spcPct val="110000"/>
              </a:lnSpc>
              <a:buFont typeface="Wingdings" pitchFamily="2" charset="2"/>
              <a:buChar char="q"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Обогащать  представления  детей  о  правилах  речевого  этикета  и способствовать осознанному  желанию  и  умению  детей  следовать  им  в процессе общения;</a:t>
            </a:r>
          </a:p>
          <a:p>
            <a:pPr marL="342900" indent="-342900">
              <a:lnSpc>
                <a:spcPct val="110000"/>
              </a:lnSpc>
              <a:buFont typeface="Wingdings" pitchFamily="2" charset="2"/>
              <a:buChar char="q"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Развивать  монологические  формы  речи,  стимулировать  речевое творчество детей;</a:t>
            </a:r>
          </a:p>
          <a:p>
            <a:pPr marL="342900" indent="-342900">
              <a:buFont typeface="Wingdings" pitchFamily="2" charset="2"/>
              <a:buChar char="q"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Развивать мышление, воображение, внимание, усидчивость и мелкую моторику</a:t>
            </a:r>
            <a:br>
              <a:rPr lang="ru-RU" sz="1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развивать интерес к художественной литературе;</a:t>
            </a:r>
          </a:p>
          <a:p>
            <a:pPr marL="342900" indent="-342900">
              <a:buFont typeface="Wingdings" pitchFamily="2" charset="2"/>
              <a:buChar char="q"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Развивать желание выполнять совместные игровые задания.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357166"/>
            <a:ext cx="9144000" cy="646331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Цель:</a:t>
            </a:r>
            <a:r>
              <a:rPr lang="ru-RU" dirty="0" smtClean="0">
                <a:solidFill>
                  <a:srgbClr val="333333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 развитие всех компонентов устной речи, практическое овладение нормами речи на примерах русских народных сказок.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6715148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r>
              <a:rPr lang="ru-RU" sz="2000" b="1" dirty="0" smtClean="0"/>
              <a:t>Речь </a:t>
            </a:r>
            <a:r>
              <a:rPr lang="ru-RU" sz="2000" dirty="0" smtClean="0"/>
              <a:t>– это особый вид деятельности, тесно связанный с сенсорными процессами, памятью, мышлением воображением, эмоциями. Все эти процессы, как и сама речь, активно развиваются в дошкольном возрасте.</a:t>
            </a:r>
          </a:p>
          <a:p>
            <a:endParaRPr lang="ru-RU" sz="2000" b="1" dirty="0" smtClean="0"/>
          </a:p>
          <a:p>
            <a:r>
              <a:rPr lang="ru-RU" sz="2000" b="1" dirty="0" err="1" smtClean="0"/>
              <a:t>Лэпбук</a:t>
            </a:r>
            <a:r>
              <a:rPr lang="ru-RU" sz="2000" dirty="0" smtClean="0"/>
              <a:t> обычно выглядит как интерактивная папка, информация в которой представлена в виде открывающихся окошек, с вынимающимися и </a:t>
            </a:r>
            <a:r>
              <a:rPr lang="ru-RU" sz="2000" b="1" dirty="0" smtClean="0"/>
              <a:t>разворачивающимися листочками</a:t>
            </a:r>
            <a:r>
              <a:rPr lang="ru-RU" sz="2000" dirty="0" smtClean="0"/>
              <a:t>, с кармашками, дверками, подвижными деталями, маленькими книжками, которые ребенок может доставать, перекладывать, складывать по своему усмотрению. В ней собирается материал по какой-то определенной теме. </a:t>
            </a:r>
          </a:p>
          <a:p>
            <a:r>
              <a:rPr lang="ru-RU" sz="2000" b="1" dirty="0" smtClean="0"/>
              <a:t>Зачем нужен </a:t>
            </a:r>
            <a:r>
              <a:rPr lang="ru-RU" sz="2000" b="1" dirty="0" err="1" smtClean="0"/>
              <a:t>лэпбук</a:t>
            </a:r>
            <a:r>
              <a:rPr lang="ru-RU" sz="2000" b="1" dirty="0" smtClean="0"/>
              <a:t>?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>-он поможет дошкольнику по - своему желанию выбрать информацию, лучше понять и запомнить материал;</a:t>
            </a:r>
            <a:br>
              <a:rPr lang="ru-RU" sz="2000" dirty="0" smtClean="0"/>
            </a:br>
            <a:r>
              <a:rPr lang="ru-RU" sz="2000" dirty="0" smtClean="0"/>
              <a:t>- дошкольник учится самостоятельно собирать и анализировать информацию, закладываются навыки учебной деятельности;</a:t>
            </a:r>
            <a:br>
              <a:rPr lang="ru-RU" sz="2000" dirty="0" smtClean="0"/>
            </a:br>
            <a:r>
              <a:rPr lang="ru-RU" sz="2000" dirty="0" smtClean="0"/>
              <a:t>- это эффективный способ запомнить информацию, самостоятельно (в свободной форме) повторить пройденный материал;</a:t>
            </a:r>
            <a:br>
              <a:rPr lang="ru-RU" sz="2000" dirty="0" smtClean="0"/>
            </a:br>
            <a:r>
              <a:rPr lang="ru-RU" sz="2000" dirty="0" smtClean="0"/>
              <a:t>- его хорошо использовать при работе в группах;</a:t>
            </a:r>
            <a:br>
              <a:rPr lang="ru-RU" sz="2000" dirty="0" smtClean="0"/>
            </a:br>
            <a:r>
              <a:rPr lang="ru-RU" sz="2000" dirty="0" smtClean="0"/>
              <a:t>- развивает творческие способности и коммуникативные навыки у дошкольников; </a:t>
            </a:r>
            <a:br>
              <a:rPr lang="ru-RU" sz="2000" dirty="0" smtClean="0"/>
            </a:br>
            <a:r>
              <a:rPr lang="ru-RU" sz="2000" dirty="0" smtClean="0"/>
              <a:t>-это эмоционально, ярко, увлекательно и интересно для дошкольников. </a:t>
            </a:r>
            <a:endParaRPr lang="ru-RU" sz="20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400" dirty="0" smtClean="0">
                <a:latin typeface="Times New Roman" pitchFamily="18" charset="0"/>
                <a:cs typeface="Times New Roman" pitchFamily="18" charset="0"/>
              </a:rPr>
              <a:t>ЛЭП БУК на тему: «Библиотека»</a:t>
            </a:r>
            <a:endParaRPr lang="ru-RU" sz="4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Колян\Desktop\IMG_20210120_085334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988840"/>
            <a:ext cx="4038600" cy="4392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Колян\Desktop\IMG_20210120_085315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988840"/>
            <a:ext cx="4038600" cy="4392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49735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 ЛЭП БУК входит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Игра собери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азлы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/>
        <p:txBody>
          <a:bodyPr>
            <a:normAutofit fontScale="92500" lnSpcReduction="10000"/>
          </a:bodyPr>
          <a:lstStyle/>
          <a:p>
            <a:pPr algn="ctr"/>
            <a:r>
              <a:rPr lang="ru-RU" dirty="0" smtClean="0"/>
              <a:t>Игра найди обложку для книжки</a:t>
            </a:r>
            <a:endParaRPr lang="ru-RU" dirty="0"/>
          </a:p>
        </p:txBody>
      </p:sp>
      <p:pic>
        <p:nvPicPr>
          <p:cNvPr id="1026" name="Picture 2" descr="C:\Users\Колян\Desktop\презентация по рр\IMG_20210129_154301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492896"/>
            <a:ext cx="4040188" cy="3888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Колян\Desktop\презентация по рр\IMG_20210129_154840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5025" y="2492896"/>
            <a:ext cx="4041775" cy="3888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80513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Раздел в мире профессий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Игра: «Город профессий»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Помоги герою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Users\Колян\Desktop\презентация по рр\IMG_20210129_154208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564904"/>
            <a:ext cx="4040188" cy="3816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Колян\Desktop\презентация по рр\IMG_20210129_154224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5025" y="2636912"/>
            <a:ext cx="4041775" cy="3744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3249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Индивидуальная работа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Колян\Desktop\презентация по рр\IMG_20210129_155938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916832"/>
            <a:ext cx="4038600" cy="4464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Колян\Desktop\презентация по рр\IMG_20210129_155952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916832"/>
            <a:ext cx="4038600" cy="4464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22562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«Мы играем»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Users\Колян\Desktop\презентация по рр\IMG_20210129_15571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988840"/>
            <a:ext cx="4038600" cy="432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Колян\Desktop\презентация по рр\IMG_20210129_155512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988840"/>
            <a:ext cx="4038600" cy="432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25441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«Найди для книжки обложку»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Колян\Desktop\презентация по рр\IMG_20210129_154949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916832"/>
            <a:ext cx="4038600" cy="4464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Колян\Desktop\презентация по рр\IMG_20210129_155000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916832"/>
            <a:ext cx="4038600" cy="4536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050629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551</TotalTime>
  <Words>183</Words>
  <Application>Microsoft Office PowerPoint</Application>
  <PresentationFormat>Экран (4:3)</PresentationFormat>
  <Paragraphs>41</Paragraphs>
  <Slides>12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Поток</vt:lpstr>
      <vt:lpstr>МДОУ «Детский сад № 20 комбинированного вида»</vt:lpstr>
      <vt:lpstr>Презентация PowerPoint</vt:lpstr>
      <vt:lpstr>Презентация PowerPoint</vt:lpstr>
      <vt:lpstr>ЛЭП БУК на тему: «Библиотека»</vt:lpstr>
      <vt:lpstr>В ЛЭП БУК входит</vt:lpstr>
      <vt:lpstr>Раздел в мире профессий</vt:lpstr>
      <vt:lpstr>Индивидуальная работа</vt:lpstr>
      <vt:lpstr>«Мы играем»</vt:lpstr>
      <vt:lpstr>«Найди для книжки обложку»</vt:lpstr>
      <vt:lpstr>«Собираем Пазлы по сказкам»</vt:lpstr>
      <vt:lpstr>Презентация PowerPoint</vt:lpstr>
      <vt:lpstr>Презентация PowerPoint</vt:lpstr>
    </vt:vector>
  </TitlesOfParts>
  <Company>МБДОУ 50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Гр№7</dc:creator>
  <cp:lastModifiedBy>Колян</cp:lastModifiedBy>
  <cp:revision>94</cp:revision>
  <dcterms:created xsi:type="dcterms:W3CDTF">2018-03-27T11:34:18Z</dcterms:created>
  <dcterms:modified xsi:type="dcterms:W3CDTF">2021-01-31T10:21:33Z</dcterms:modified>
</cp:coreProperties>
</file>