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76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90" r:id="rId14"/>
    <p:sldId id="291" r:id="rId15"/>
    <p:sldId id="274" r:id="rId16"/>
    <p:sldId id="292" r:id="rId17"/>
    <p:sldId id="261" r:id="rId18"/>
    <p:sldId id="267" r:id="rId19"/>
    <p:sldId id="287" r:id="rId20"/>
    <p:sldId id="269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74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0000"/>
    <a:srgbClr val="3D39EF"/>
    <a:srgbClr val="6382C4"/>
    <a:srgbClr val="46362A"/>
    <a:srgbClr val="56525D"/>
    <a:srgbClr val="A17C61"/>
    <a:srgbClr val="0000FF"/>
    <a:srgbClr val="00CC00"/>
    <a:srgbClr val="B0B0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1026" y="-90"/>
      </p:cViewPr>
      <p:guideLst>
        <p:guide orient="horz" pos="2160"/>
        <p:guide pos="37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B3133-4B46-4947-BB9C-26125CCFD85F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01805-1C12-4D88-B833-E8706E2EE1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440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B3133-4B46-4947-BB9C-26125CCFD85F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01805-1C12-4D88-B833-E8706E2EE1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090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B3133-4B46-4947-BB9C-26125CCFD85F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01805-1C12-4D88-B833-E8706E2EE1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337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B3133-4B46-4947-BB9C-26125CCFD85F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01805-1C12-4D88-B833-E8706E2EE1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215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B3133-4B46-4947-BB9C-26125CCFD85F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01805-1C12-4D88-B833-E8706E2EE1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059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B3133-4B46-4947-BB9C-26125CCFD85F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01805-1C12-4D88-B833-E8706E2EE1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530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B3133-4B46-4947-BB9C-26125CCFD85F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01805-1C12-4D88-B833-E8706E2EE1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329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B3133-4B46-4947-BB9C-26125CCFD85F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01805-1C12-4D88-B833-E8706E2EE1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279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B3133-4B46-4947-BB9C-26125CCFD85F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01805-1C12-4D88-B833-E8706E2EE1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496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B3133-4B46-4947-BB9C-26125CCFD85F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01805-1C12-4D88-B833-E8706E2EE1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527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B3133-4B46-4947-BB9C-26125CCFD85F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01805-1C12-4D88-B833-E8706E2EE1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571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alphaModFix amt="4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B3133-4B46-4947-BB9C-26125CCFD85F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01805-1C12-4D88-B833-E8706E2EE1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009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jp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0.jpeg"/><Relationship Id="rId5" Type="http://schemas.openxmlformats.org/officeDocument/2006/relationships/image" Target="../media/image51.jpeg"/><Relationship Id="rId4" Type="http://schemas.openxmlformats.org/officeDocument/2006/relationships/image" Target="../media/image7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1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10623997" cy="1811403"/>
          </a:xfrm>
        </p:spPr>
        <p:txBody>
          <a:bodyPr>
            <a:normAutofit fontScale="90000"/>
          </a:bodyPr>
          <a:lstStyle/>
          <a:p>
            <a:pPr lvl="0" indent="342900" algn="ctr" fontAlgn="base">
              <a:lnSpc>
                <a:spcPct val="100000"/>
              </a:lnSpc>
              <a:spcAft>
                <a:spcPct val="0"/>
              </a:spcAft>
              <a:tabLst>
                <a:tab pos="539750" algn="l"/>
                <a:tab pos="809625" algn="l"/>
              </a:tabLst>
            </a:pPr>
            <a:r>
              <a:rPr lang="ru-RU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2C6AB6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Управление образования Департамента по социальной политике </a:t>
            </a:r>
            <a:br>
              <a:rPr lang="ru-RU" sz="2700" b="1" dirty="0">
                <a:solidFill>
                  <a:srgbClr val="2C6AB6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</a:br>
            <a:r>
              <a:rPr lang="ru-RU" sz="2700" b="1" dirty="0">
                <a:solidFill>
                  <a:srgbClr val="2C6AB6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Администрации городского округа Саранск  </a:t>
            </a:r>
            <a:br>
              <a:rPr lang="ru-RU" sz="2700" b="1" dirty="0">
                <a:solidFill>
                  <a:srgbClr val="2C6AB6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</a:br>
            <a:r>
              <a:rPr lang="ru-RU" sz="2700" b="1" dirty="0">
                <a:solidFill>
                  <a:srgbClr val="2C6AB6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МУ «Информационно-методический центр</a:t>
            </a:r>
            <a:br>
              <a:rPr lang="ru-RU" sz="2700" b="1" dirty="0">
                <a:solidFill>
                  <a:srgbClr val="2C6AB6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</a:br>
            <a:r>
              <a:rPr lang="ru-RU" sz="2700" b="1" dirty="0" smtClean="0">
                <a:solidFill>
                  <a:srgbClr val="2C6AB6"/>
                </a:solidFill>
                <a:latin typeface="Monotype Corsiva" pitchFamily="66" charset="0"/>
                <a:cs typeface="Arial" pitchFamily="34" charset="0"/>
              </a:rPr>
              <a:t>МДОУ «Детский </a:t>
            </a:r>
            <a:r>
              <a:rPr lang="ru-RU" sz="2700" b="1" dirty="0">
                <a:solidFill>
                  <a:srgbClr val="2C6AB6"/>
                </a:solidFill>
                <a:latin typeface="Monotype Corsiva" pitchFamily="66" charset="0"/>
                <a:cs typeface="Arial" pitchFamily="34" charset="0"/>
              </a:rPr>
              <a:t>сад </a:t>
            </a:r>
            <a:r>
              <a:rPr lang="ru-RU" sz="2700" b="1" dirty="0" smtClean="0">
                <a:solidFill>
                  <a:srgbClr val="2C6AB6"/>
                </a:solidFill>
                <a:latin typeface="Monotype Corsiva" pitchFamily="66" charset="0"/>
                <a:cs typeface="Arial" pitchFamily="34" charset="0"/>
              </a:rPr>
              <a:t>№16»</a:t>
            </a:r>
            <a:r>
              <a:rPr lang="ru-RU" sz="2700" b="1" dirty="0">
                <a:solidFill>
                  <a:srgbClr val="2C6AB6"/>
                </a:solidFill>
                <a:latin typeface="Monotype Corsiva" pitchFamily="66" charset="0"/>
                <a:cs typeface="Arial" pitchFamily="34" charset="0"/>
              </a:rPr>
              <a:t/>
            </a:r>
            <a:br>
              <a:rPr lang="ru-RU" sz="2700" b="1" dirty="0">
                <a:solidFill>
                  <a:srgbClr val="2C6AB6"/>
                </a:solidFill>
                <a:latin typeface="Monotype Corsiva" pitchFamily="66" charset="0"/>
                <a:cs typeface="Arial" pitchFamily="34" charset="0"/>
              </a:rPr>
            </a:br>
            <a:r>
              <a:rPr lang="ru-RU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19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19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9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900" b="1" dirty="0">
              <a:solidFill>
                <a:srgbClr val="3D39EF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4584878" y="2240924"/>
            <a:ext cx="7096260" cy="4275785"/>
          </a:xfrm>
        </p:spPr>
        <p:txBody>
          <a:bodyPr>
            <a:normAutofit lnSpcReduction="10000"/>
          </a:bodyPr>
          <a:lstStyle/>
          <a:p>
            <a:pPr lvl="0" indent="0" algn="ctr" fontAlgn="base">
              <a:spcBef>
                <a:spcPct val="0"/>
              </a:spcBef>
              <a:spcAft>
                <a:spcPct val="0"/>
              </a:spcAft>
              <a:buNone/>
              <a:tabLst>
                <a:tab pos="539750" algn="l"/>
                <a:tab pos="809625" algn="l"/>
              </a:tabLst>
            </a:pPr>
            <a:r>
              <a:rPr lang="ru-RU" b="1" dirty="0">
                <a:solidFill>
                  <a:srgbClr val="C00000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Конкурс «Зимняя площадка дошкольной образовательной организации» </a:t>
            </a: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среди </a:t>
            </a:r>
            <a:r>
              <a:rPr lang="ru-RU" b="1" dirty="0">
                <a:solidFill>
                  <a:srgbClr val="C00000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муниципальных дошкольных образовательных организаций </a:t>
            </a:r>
          </a:p>
          <a:p>
            <a:pPr lvl="0" indent="0" algn="ctr" fontAlgn="base">
              <a:spcBef>
                <a:spcPct val="0"/>
              </a:spcBef>
              <a:spcAft>
                <a:spcPct val="0"/>
              </a:spcAft>
              <a:buNone/>
              <a:tabLst>
                <a:tab pos="539750" algn="l"/>
                <a:tab pos="809625" algn="l"/>
              </a:tabLst>
            </a:pPr>
            <a:r>
              <a:rPr lang="ru-RU" b="1" dirty="0">
                <a:solidFill>
                  <a:srgbClr val="C00000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городского округа Саранск</a:t>
            </a:r>
          </a:p>
          <a:p>
            <a:pPr lvl="0" indent="342900" algn="ctr"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809625" algn="l"/>
              </a:tabLst>
            </a:pPr>
            <a:endParaRPr lang="ru-RU" b="1" dirty="0">
              <a:solidFill>
                <a:srgbClr val="C00000"/>
              </a:solidFill>
              <a:latin typeface="Monotype Corsiva" pitchFamily="66" charset="0"/>
              <a:cs typeface="Arial" pitchFamily="34" charset="0"/>
            </a:endParaRPr>
          </a:p>
          <a:p>
            <a:pPr lvl="0" indent="342900" algn="ctr" fontAlgn="base">
              <a:spcBef>
                <a:spcPct val="0"/>
              </a:spcBef>
              <a:spcAft>
                <a:spcPct val="0"/>
              </a:spcAft>
              <a:tabLst>
                <a:tab pos="539750" algn="l"/>
                <a:tab pos="809625" algn="l"/>
              </a:tabLst>
            </a:pPr>
            <a:endParaRPr lang="ru-RU" b="1" dirty="0">
              <a:solidFill>
                <a:srgbClr val="C00000"/>
              </a:solidFill>
              <a:latin typeface="Monotype Corsiva" pitchFamily="66" charset="0"/>
              <a:cs typeface="Arial" pitchFamily="34" charset="0"/>
            </a:endParaRPr>
          </a:p>
          <a:p>
            <a:pPr lvl="0" indent="0" algn="ctr" fontAlgn="base">
              <a:spcBef>
                <a:spcPct val="0"/>
              </a:spcBef>
              <a:spcAft>
                <a:spcPct val="0"/>
              </a:spcAft>
              <a:buNone/>
              <a:tabLst>
                <a:tab pos="539750" algn="l"/>
                <a:tab pos="809625" algn="l"/>
              </a:tabLst>
            </a:pPr>
            <a:endParaRPr lang="ru-RU" b="1" dirty="0" smtClean="0">
              <a:solidFill>
                <a:srgbClr val="C00000"/>
              </a:solidFill>
              <a:latin typeface="Monotype Corsiva" pitchFamily="66" charset="0"/>
              <a:cs typeface="Arial" pitchFamily="34" charset="0"/>
            </a:endParaRPr>
          </a:p>
          <a:p>
            <a:pPr lvl="0" indent="0" algn="ctr" fontAlgn="base">
              <a:spcBef>
                <a:spcPct val="0"/>
              </a:spcBef>
              <a:spcAft>
                <a:spcPct val="0"/>
              </a:spcAft>
              <a:buNone/>
              <a:tabLst>
                <a:tab pos="539750" algn="l"/>
                <a:tab pos="809625" algn="l"/>
              </a:tabLst>
            </a:pPr>
            <a:endParaRPr lang="ru-RU" b="1" dirty="0">
              <a:solidFill>
                <a:srgbClr val="C00000"/>
              </a:solidFill>
              <a:latin typeface="Monotype Corsiva" pitchFamily="66" charset="0"/>
              <a:cs typeface="Arial" pitchFamily="34" charset="0"/>
            </a:endParaRPr>
          </a:p>
          <a:p>
            <a:pPr lvl="0" indent="0" algn="ctr" fontAlgn="base">
              <a:spcBef>
                <a:spcPct val="0"/>
              </a:spcBef>
              <a:spcAft>
                <a:spcPct val="0"/>
              </a:spcAft>
              <a:buNone/>
              <a:tabLst>
                <a:tab pos="539750" algn="l"/>
                <a:tab pos="809625" algn="l"/>
              </a:tabLst>
            </a:pPr>
            <a:endParaRPr lang="ru-RU" b="1" dirty="0" smtClean="0">
              <a:solidFill>
                <a:srgbClr val="C00000"/>
              </a:solidFill>
              <a:latin typeface="Monotype Corsiva" pitchFamily="66" charset="0"/>
              <a:cs typeface="Arial" pitchFamily="34" charset="0"/>
            </a:endParaRPr>
          </a:p>
          <a:p>
            <a:pPr lvl="0" indent="0" algn="ctr" fontAlgn="base">
              <a:spcBef>
                <a:spcPct val="0"/>
              </a:spcBef>
              <a:spcAft>
                <a:spcPct val="0"/>
              </a:spcAft>
              <a:buNone/>
              <a:tabLst>
                <a:tab pos="539750" algn="l"/>
                <a:tab pos="809625" algn="l"/>
              </a:tabLst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  <a:cs typeface="Arial" pitchFamily="34" charset="0"/>
              </a:rPr>
              <a:t>Номинация</a:t>
            </a:r>
            <a:r>
              <a:rPr lang="ru-RU" b="1" dirty="0">
                <a:solidFill>
                  <a:srgbClr val="C00000"/>
                </a:solidFill>
                <a:latin typeface="Monotype Corsiva" pitchFamily="66" charset="0"/>
                <a:cs typeface="Arial" pitchFamily="34" charset="0"/>
              </a:rPr>
              <a:t>:  </a:t>
            </a: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  <a:cs typeface="Arial" pitchFamily="34" charset="0"/>
              </a:rPr>
              <a:t>«Лучшая  зимняя площадка ДОО  в  зимний период»</a:t>
            </a:r>
            <a:endParaRPr lang="ru-RU" sz="3600" b="1" dirty="0">
              <a:solidFill>
                <a:srgbClr val="C00000"/>
              </a:solidFill>
              <a:latin typeface="Monotype Corsiva" pitchFamily="66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11" name="Рисунок 10" descr="C:\Users\vospital\Desktop\12b444ace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09" y="1931830"/>
            <a:ext cx="4610636" cy="43273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2978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latin typeface="Monotype Corsiva" pitchFamily="66" charset="0"/>
              </a:rPr>
              <a:t>Средняя группа №4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4" name="Объект 3" descr="D:\Distrib\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18" y="186650"/>
            <a:ext cx="3444886" cy="3239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C:\Users\vospital\Desktop\ОБЩАЯ ПАПКА\ЗИМА\участок\xauZ6kdu8J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877" y="2176530"/>
            <a:ext cx="4056845" cy="441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vospital\Desktop\ОБЩАЯ ПАПКА\ЗИМА\участок\y3GZUFpdqDw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154546"/>
            <a:ext cx="3364248" cy="3309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57" y="3606085"/>
            <a:ext cx="3631842" cy="2985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vospital\Desktop\ОБЩАЯ ПАПКА\ЗИМА\гр №2\IMG_20210217_13363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3630253"/>
            <a:ext cx="3454401" cy="2961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2311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14" y="212664"/>
            <a:ext cx="3791315" cy="35350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00" y="212664"/>
            <a:ext cx="3606370" cy="35350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019" y="212665"/>
            <a:ext cx="3455306" cy="340911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618E60C4-9806-4719-88EE-7A5468211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000" y="3747752"/>
            <a:ext cx="3590747" cy="2923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9" name="Рисунок 8" descr="C:\Users\vospital\Desktop\ОБЩАЯ ПАПКА\участки\IMG_20190212_12044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909" y="3747751"/>
            <a:ext cx="3759200" cy="2923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vospital\Downloads\IMG-20230213-WA000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82" y="3574844"/>
            <a:ext cx="3696235" cy="3096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5632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654A2D32-C484-45AC-A097-653F95CE859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0" y="270456"/>
            <a:ext cx="3540125" cy="307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53" y="270456"/>
            <a:ext cx="3232599" cy="30698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113" y="270456"/>
            <a:ext cx="3743458" cy="30698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37" y="3506188"/>
            <a:ext cx="3450432" cy="31409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62" y="3423214"/>
            <a:ext cx="3238482" cy="3140967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331CEB98-C446-4631-B3B5-43621FC8EF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4" t="27257" r="-3155" b="5457"/>
          <a:stretch/>
        </p:blipFill>
        <p:spPr bwMode="auto">
          <a:xfrm>
            <a:off x="8577330" y="3487147"/>
            <a:ext cx="3390227" cy="3234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412808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1" descr="F:\зимние участки\IMG_20190212_12054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328" y="583538"/>
            <a:ext cx="4533362" cy="3361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vospital\AppData\Local\Temp\7zOC3175423\IMG-20230210-WA00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46" y="392370"/>
            <a:ext cx="2999749" cy="3648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vospital\Desktop\участок 3\IMG_20200219_12051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903" y="630619"/>
            <a:ext cx="3148720" cy="3361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39" y="3992004"/>
            <a:ext cx="4069723" cy="2820473"/>
          </a:xfrm>
          <a:prstGeom prst="rect">
            <a:avLst/>
          </a:prstGeom>
        </p:spPr>
      </p:pic>
      <p:pic>
        <p:nvPicPr>
          <p:cNvPr id="6" name="Рисунок 5" descr="C:\Users\vospital\Desktop\ОБЩАЯ ПАПКА\ЗИМА\гр №2\IMG_20210217_13363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42" y="4084163"/>
            <a:ext cx="3915178" cy="263615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38200" y="141668"/>
            <a:ext cx="10515600" cy="44187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Monotype Corsiva" pitchFamily="66" charset="0"/>
              </a:rPr>
              <a:t>Подготовительная группа №6</a:t>
            </a:r>
            <a:endParaRPr lang="ru-RU" sz="2800" b="1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822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62" y="269054"/>
            <a:ext cx="3381756" cy="32468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58" y="269055"/>
            <a:ext cx="3134449" cy="3246878"/>
          </a:xfrm>
          <a:prstGeom prst="rect">
            <a:avLst/>
          </a:prstGeom>
        </p:spPr>
      </p:pic>
      <p:pic>
        <p:nvPicPr>
          <p:cNvPr id="4" name="Рисунок 3" descr="C:\Users\vospital\Downloads\IMG-20230213-WA000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432" y="310201"/>
            <a:ext cx="3110865" cy="3205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vospital\AppData\Local\Temp\7zOC31E2615\IMG-20230210-WA000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037" y="3786389"/>
            <a:ext cx="3814965" cy="2833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vospital\AppData\Local\Temp\7zOC314A246\IMG-20230210-WA000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798" y="3863662"/>
            <a:ext cx="3902298" cy="27560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9630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0160" y="360608"/>
            <a:ext cx="10149841" cy="888643"/>
          </a:xfrm>
        </p:spPr>
        <p:txBody>
          <a:bodyPr>
            <a:noAutofit/>
          </a:bodyPr>
          <a:lstStyle/>
          <a:p>
            <a:pPr lvl="0" algn="ctr"/>
            <a:r>
              <a:rPr lang="ru-RU" sz="3600" b="1" i="1" dirty="0" smtClean="0">
                <a:solidFill>
                  <a:srgbClr val="C00000"/>
                </a:solidFill>
                <a:latin typeface="Monotype Corsiva" pitchFamily="66" charset="0"/>
              </a:rPr>
              <a:t/>
            </a:r>
            <a:br>
              <a:rPr lang="ru-RU" sz="3600" b="1" i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3600" b="1" i="1" dirty="0">
                <a:solidFill>
                  <a:srgbClr val="C00000"/>
                </a:solidFill>
                <a:latin typeface="Monotype Corsiva" pitchFamily="66" charset="0"/>
              </a:rPr>
              <a:t/>
            </a:r>
            <a:br>
              <a:rPr lang="ru-RU" sz="3600" b="1" i="1" dirty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3600" b="1" i="1" dirty="0" smtClean="0">
                <a:solidFill>
                  <a:srgbClr val="C00000"/>
                </a:solidFill>
                <a:latin typeface="Monotype Corsiva" pitchFamily="66" charset="0"/>
              </a:rPr>
              <a:t/>
            </a:r>
            <a:br>
              <a:rPr lang="ru-RU" sz="3600" b="1" i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3600" b="1" i="1" dirty="0" smtClean="0">
                <a:solidFill>
                  <a:srgbClr val="C00000"/>
                </a:solidFill>
                <a:latin typeface="Monotype Corsiva" pitchFamily="66" charset="0"/>
              </a:rPr>
              <a:t>Наличие</a:t>
            </a:r>
            <a:r>
              <a:rPr lang="ru-RU" sz="3600" b="1" i="1" dirty="0">
                <a:solidFill>
                  <a:srgbClr val="C00000"/>
                </a:solidFill>
                <a:latin typeface="Monotype Corsiva" pitchFamily="66" charset="0"/>
              </a:rPr>
              <a:t>, состояние спортивного и игрового оборудования</a:t>
            </a:r>
            <a:br>
              <a:rPr lang="ru-RU" sz="3600" b="1" i="1" dirty="0">
                <a:solidFill>
                  <a:srgbClr val="C00000"/>
                </a:solidFill>
                <a:latin typeface="Monotype Corsiva" pitchFamily="66" charset="0"/>
              </a:rPr>
            </a:br>
            <a:endParaRPr lang="ru-RU" sz="3600" dirty="0">
              <a:solidFill>
                <a:srgbClr val="3D39EF"/>
              </a:solidFill>
              <a:highlight>
                <a:srgbClr val="C0C0C0"/>
              </a:highlight>
              <a:latin typeface="Monotype Corsiva" pitchFamily="66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37138" y="1950295"/>
            <a:ext cx="3634887" cy="3407151"/>
          </a:xfrm>
        </p:spPr>
        <p:txBody>
          <a:bodyPr>
            <a:normAutofit/>
          </a:bodyPr>
          <a:lstStyle/>
          <a:p>
            <a:endParaRPr lang="ru-RU" sz="2400" b="1" dirty="0"/>
          </a:p>
          <a:p>
            <a:endParaRPr lang="ru-RU" sz="2400" dirty="0"/>
          </a:p>
          <a:p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D:\гр №2\IMG_20210217_1334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702" y="759000"/>
            <a:ext cx="3946416" cy="3284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789" y="842286"/>
            <a:ext cx="3710651" cy="3169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665" y="759000"/>
            <a:ext cx="2897746" cy="3284966"/>
          </a:xfrm>
          <a:prstGeom prst="rect">
            <a:avLst/>
          </a:prstGeom>
        </p:spPr>
      </p:pic>
      <p:pic>
        <p:nvPicPr>
          <p:cNvPr id="7" name="Рисунок 6" descr="F:\зимние участки\DSC_064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02" y="3636702"/>
            <a:ext cx="3914775" cy="3113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6" descr="C:\Users\vospital\AppData\Local\Temp\IMG-20210217-WA00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601" y="3800529"/>
            <a:ext cx="3200601" cy="2845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C:\Users\vospital\Desktop\ЗИМА\участок\dQo8VBDam2k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747" y="3565953"/>
            <a:ext cx="3267075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838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193183"/>
            <a:ext cx="10327783" cy="746975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latin typeface="Monotype Corsiva" pitchFamily="66" charset="0"/>
              </a:rPr>
              <a:t>Состояние территории  и веранд</a:t>
            </a:r>
            <a:endParaRPr lang="ru-RU" sz="3600" b="1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6" name="Рисунок 5" descr="C:\Users\vospital\Downloads\20230215_09290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029" y="901521"/>
            <a:ext cx="2851768" cy="3469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vospital\Downloads\20230215_09282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511" y="935219"/>
            <a:ext cx="3080198" cy="2614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vospital\AppData\Local\Temp\7zOC3119E94\IMG-20230210-WA000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43" y="917371"/>
            <a:ext cx="3077180" cy="2425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vospital\AppData\Local\Temp\7zOC31C9D34\IMG-20230210-WA000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43" y="3620855"/>
            <a:ext cx="3077180" cy="2483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vospital\Downloads\IMG_20230215_10234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800" y="3714303"/>
            <a:ext cx="3359186" cy="26349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7060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5325" y="128790"/>
            <a:ext cx="7004358" cy="837126"/>
          </a:xfrm>
        </p:spPr>
        <p:txBody>
          <a:bodyPr>
            <a:noAutofit/>
          </a:bodyPr>
          <a:lstStyle/>
          <a:p>
            <a:r>
              <a:rPr lang="ru-RU" sz="4000" b="1" i="1" dirty="0" smtClean="0">
                <a:solidFill>
                  <a:srgbClr val="3D39EF"/>
                </a:solidFill>
                <a:highlight>
                  <a:srgbClr val="C0C0C0"/>
                </a:highlight>
                <a:latin typeface="Monotype Corsiva" pitchFamily="66" charset="0"/>
                <a:cs typeface="Times New Roman" panose="02020603050405020304" pitchFamily="18" charset="0"/>
              </a:rPr>
              <a:t>     «</a:t>
            </a:r>
            <a:r>
              <a:rPr lang="ru-RU" sz="4000" b="1" dirty="0">
                <a:solidFill>
                  <a:srgbClr val="3D39EF"/>
                </a:solidFill>
                <a:highlight>
                  <a:srgbClr val="C0C0C0"/>
                </a:highlight>
                <a:latin typeface="Monotype Corsiva" pitchFamily="66" charset="0"/>
                <a:cs typeface="Times New Roman" panose="02020603050405020304" pitchFamily="18" charset="0"/>
              </a:rPr>
              <a:t>Столовая для птиц»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-7521" y="2358408"/>
            <a:ext cx="3932237" cy="4774115"/>
          </a:xfrm>
        </p:spPr>
        <p:txBody>
          <a:bodyPr>
            <a:noAutofit/>
          </a:bodyPr>
          <a:lstStyle/>
          <a:p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solidFill>
                <a:srgbClr val="3D39E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549" y="3537391"/>
            <a:ext cx="3673577" cy="2755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24B92EB2-5A17-4C7F-B71F-6CA025518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105" y="3492842"/>
            <a:ext cx="2950213" cy="28442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47" y="822353"/>
            <a:ext cx="3560792" cy="22028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606" y="268585"/>
            <a:ext cx="2472743" cy="26011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820" y="1703525"/>
            <a:ext cx="3065172" cy="288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6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5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51538" y="490450"/>
            <a:ext cx="5924282" cy="615142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3D39EF"/>
                </a:solidFill>
                <a:highlight>
                  <a:srgbClr val="C0C0C0"/>
                </a:highlight>
                <a:latin typeface="Monotype Corsiva" pitchFamily="66" charset="0"/>
                <a:cs typeface="Times New Roman" panose="02020603050405020304" pitchFamily="18" charset="0"/>
              </a:rPr>
              <a:t>Труд на участке.  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4443" y="2626822"/>
            <a:ext cx="4339244" cy="3242166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3D39EF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Снег мы возим и поем</a:t>
            </a:r>
          </a:p>
          <a:p>
            <a:r>
              <a:rPr lang="ru-RU" sz="2800" b="1" dirty="0">
                <a:solidFill>
                  <a:srgbClr val="3D39EF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Очень весело живем</a:t>
            </a:r>
            <a:r>
              <a:rPr lang="ru-RU" sz="3200" b="1" dirty="0">
                <a:solidFill>
                  <a:srgbClr val="3D39EF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1519ECE0-D4CE-4983-98A4-7FCE2D74CA1B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0" b="20390"/>
          <a:stretch>
            <a:fillRect/>
          </a:stretch>
        </p:blipFill>
        <p:spPr bwMode="auto">
          <a:xfrm>
            <a:off x="4155765" y="1512916"/>
            <a:ext cx="4210194" cy="3324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xmlns="" id="{331CEB98-C446-4631-B3B5-43621FC8EF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4" t="27257" r="-3155" b="5457"/>
          <a:stretch/>
        </p:blipFill>
        <p:spPr bwMode="auto">
          <a:xfrm>
            <a:off x="8345509" y="2912145"/>
            <a:ext cx="3622047" cy="3455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090" y="147210"/>
            <a:ext cx="2768493" cy="27649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52" y="3882817"/>
            <a:ext cx="3429302" cy="257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59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ru-RU" sz="3600" b="1" i="1" dirty="0">
                <a:solidFill>
                  <a:srgbClr val="C00000"/>
                </a:solidFill>
                <a:latin typeface="Monotype Corsiva" pitchFamily="66" charset="0"/>
              </a:rPr>
              <a:t>Работа с родителями, их участие в оформлении зимних площадок дошкольной образовательной организации</a:t>
            </a:r>
            <a:br>
              <a:rPr lang="ru-RU" sz="3600" b="1" i="1" dirty="0">
                <a:solidFill>
                  <a:srgbClr val="C00000"/>
                </a:solidFill>
                <a:latin typeface="Monotype Corsiva" pitchFamily="66" charset="0"/>
              </a:rPr>
            </a:br>
            <a:endParaRPr lang="ru-RU" sz="3600" dirty="0">
              <a:latin typeface="Monotype Corsiva" pitchFamily="66" charset="0"/>
            </a:endParaRPr>
          </a:p>
        </p:txBody>
      </p:sp>
      <p:pic>
        <p:nvPicPr>
          <p:cNvPr id="7" name="Рисунок 7" descr="https://sun9-49.userapi.com/impg/kNH_hU9YB5GN60gh_KS2o7lGfdXpXbtYk1b27Q/t3lWTgtd6rE.jpg?size=1280x960&amp;quality=96&amp;sign=edf2599f03acc9c0d5c0ff542897cdfb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60" y="1607602"/>
            <a:ext cx="5231086" cy="37397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11" descr="https://sun9-65.userapi.com/impg/8W7NYlAkwc81NFZbekukueMTVAt91Pv_7o4LrQ/dOaqFjUjKPM.jpg?size=1280x960&amp;quality=96&amp;sign=14284a94fd5c9e66732d3f7b23350ef3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707" y="1607602"/>
            <a:ext cx="5662234" cy="36984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41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043189" y="463640"/>
            <a:ext cx="10650828" cy="207349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3D39EF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3D39EF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C00000"/>
                </a:solidFill>
                <a:latin typeface="Monotype Corsiva" pitchFamily="66" charset="0"/>
              </a:rPr>
              <a:t>Цель: </a:t>
            </a:r>
            <a:r>
              <a:rPr lang="ru-RU" sz="3600" dirty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создание благоприятных условий для прогулок в зимний период на территории дошкольной организации, повышения двигательной активности воспитанников в условиях детского сада</a:t>
            </a:r>
            <a:br>
              <a:rPr lang="ru-RU" sz="3600" dirty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</a:br>
            <a:endParaRPr lang="ru-RU" sz="3600" dirty="0">
              <a:solidFill>
                <a:schemeClr val="accent5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2" name="Подзаголовок 11"/>
          <p:cNvSpPr>
            <a:spLocks noGrp="1"/>
          </p:cNvSpPr>
          <p:nvPr>
            <p:ph type="subTitle" idx="1"/>
          </p:nvPr>
        </p:nvSpPr>
        <p:spPr>
          <a:xfrm>
            <a:off x="1184855" y="2240925"/>
            <a:ext cx="10393251" cy="4250028"/>
          </a:xfrm>
        </p:spPr>
        <p:txBody>
          <a:bodyPr>
            <a:normAutofit lnSpcReduction="10000"/>
          </a:bodyPr>
          <a:lstStyle/>
          <a:p>
            <a:r>
              <a:rPr lang="ru-RU" sz="3200" b="1" i="1" dirty="0">
                <a:solidFill>
                  <a:srgbClr val="C00000"/>
                </a:solidFill>
                <a:latin typeface="Monotype Corsiva" pitchFamily="66" charset="0"/>
              </a:rPr>
              <a:t>Задачи: </a:t>
            </a:r>
          </a:p>
          <a:p>
            <a:pPr algn="just">
              <a:buFont typeface="Wingdings" pitchFamily="2" charset="2"/>
              <a:buChar char="Ø"/>
            </a:pPr>
            <a:r>
              <a:rPr lang="ru-RU" dirty="0">
                <a:solidFill>
                  <a:srgbClr val="00487E"/>
                </a:solidFill>
                <a:latin typeface="Monotype Corsiva" pitchFamily="66" charset="0"/>
              </a:rPr>
              <a:t> 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создание условий для </a:t>
            </a:r>
            <a:r>
              <a:rPr lang="ru-RU" sz="2800" dirty="0" err="1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воспитательно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-образовательной деятельности с детьми в зимний период;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 повышение двигательной активности детей дошкольного возраста на прогулочных участках в зимнее время;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 выявление и распространение лучшего опыта работы педагогических коллективов по организации физкультурно-спортивной и оздоровительной работы на прогулке в зимнее время;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 формирование культуры здорового образа жизни у детей дошкольного возраста.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4442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9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18872" y="3760632"/>
            <a:ext cx="9144000" cy="23876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3D39EF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734833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972" y="206063"/>
            <a:ext cx="11031828" cy="682579"/>
          </a:xfrm>
        </p:spPr>
        <p:txBody>
          <a:bodyPr>
            <a:noAutofit/>
          </a:bodyPr>
          <a:lstStyle/>
          <a:p>
            <a:pPr lvl="0" algn="ctr"/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Подготовительная группа №2</a:t>
            </a:r>
            <a:endParaRPr lang="ru-RU" sz="36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12" name="Объект 11" descr="F:\зимние участки\IMG_20190212_120543.jp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011" y="1043189"/>
            <a:ext cx="5061397" cy="3013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vospital\AppData\Local\Temp\7zO00F387F8\IMG_20230209_10454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25" y="1043189"/>
            <a:ext cx="5125792" cy="3013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Объект 8" descr="C:\Users\vospital\AppData\Local\Temp\7zO00F63FCB\IMG_20230209_104633.jpg"/>
          <p:cNvPicPr>
            <a:picLocks noGrp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346" y="3903908"/>
            <a:ext cx="5331855" cy="2844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vospital\Downloads\IMG-20230214-WA0005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32" y="3890922"/>
            <a:ext cx="4468969" cy="2682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8157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Distrib\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55" y="850005"/>
            <a:ext cx="2973544" cy="2692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5">
            <a:extLst>
              <a:ext uri="{FF2B5EF4-FFF2-40B4-BE49-F238E27FC236}">
                <a16:creationId xmlns:a16="http://schemas.microsoft.com/office/drawing/2014/main" xmlns="" id="{1BAD1ADE-EBC2-4297-9EAB-D410DFEC1B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289" y="549576"/>
            <a:ext cx="3093153" cy="29796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C7E2BBA-FDE9-460C-A634-2BE03039FD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358" y="528714"/>
            <a:ext cx="3305000" cy="32577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A8D75DF-EEDA-4AFE-8473-14D79A824A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50" y="3529180"/>
            <a:ext cx="3573544" cy="3103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0DD2361-0932-479A-96C6-C7A127F3D3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289" y="3542495"/>
            <a:ext cx="3298766" cy="3090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10B243C-88CA-4DD8-8AC6-358EA37BC1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718" y="3387145"/>
            <a:ext cx="3992451" cy="3245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85331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784" y="559917"/>
            <a:ext cx="3425780" cy="27789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41" y="3465669"/>
            <a:ext cx="3692831" cy="32571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969" y="3465668"/>
            <a:ext cx="3554569" cy="32571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784" y="3465667"/>
            <a:ext cx="3425779" cy="3257104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34" y="559917"/>
            <a:ext cx="3500138" cy="2751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149" y="548829"/>
            <a:ext cx="3683358" cy="276283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838200" y="154546"/>
            <a:ext cx="10515600" cy="296216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Monotype Corsiva" pitchFamily="66" charset="0"/>
              </a:rPr>
              <a:t>Старшая группа №5</a:t>
            </a:r>
            <a:endParaRPr lang="ru-RU" sz="2800" b="1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774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Новая папка (2)\IMG_20220127_13251699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6494" y="8460"/>
            <a:ext cx="3159746" cy="35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F:\Новая папка (2)\IMG_20220127_13243602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02365" y="100819"/>
            <a:ext cx="3159748" cy="3335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F:\Новая папка (2)\IMG_20220127_13254990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01631" y="23548"/>
            <a:ext cx="3159749" cy="3490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:\Новая папка (2)\IMG_20220127_13243022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0903" y="3366980"/>
            <a:ext cx="3170930" cy="352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728" y="3541690"/>
            <a:ext cx="3827688" cy="3148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041" y="3561212"/>
            <a:ext cx="3637159" cy="3107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0199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03" y="579057"/>
            <a:ext cx="4417454" cy="3120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03" y="3754706"/>
            <a:ext cx="4765182" cy="2903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115910"/>
            <a:ext cx="10515600" cy="46364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Monotype Corsiva" pitchFamily="66" charset="0"/>
              </a:rPr>
              <a:t>Вторая младшая группа №3</a:t>
            </a:r>
            <a:endParaRPr lang="ru-RU" sz="2800" b="1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6" name="Рисунок 5" descr="C:\Users\vospital\AppData\Local\Temp\7zOC66371A8\IMG_20230209_11075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788" y="579057"/>
            <a:ext cx="3477297" cy="3120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vospital\AppData\Local\Temp\7zOC66E7339\IMG_20230209_11100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428" y="3754706"/>
            <a:ext cx="3013657" cy="290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vospital\AppData\Local\Temp\7zOC66C7CE7\IMG_20230209_10462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451" y="569397"/>
            <a:ext cx="3039414" cy="3185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662" y="3902299"/>
            <a:ext cx="3309870" cy="27561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010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102907"/>
            <a:ext cx="10515600" cy="72134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rgbClr val="C00000"/>
                </a:solidFill>
                <a:latin typeface="Monotype Corsiva" pitchFamily="66" charset="0"/>
              </a:rPr>
              <a:t/>
            </a:r>
            <a:br>
              <a:rPr lang="ru-RU" b="1" i="1" dirty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Monotype Corsiva" pitchFamily="66" charset="0"/>
              </a:rPr>
              <a:t>    </a:t>
            </a:r>
            <a:r>
              <a:rPr lang="ru-RU" sz="3600" b="1" i="1" dirty="0" smtClean="0">
                <a:solidFill>
                  <a:srgbClr val="C00000"/>
                </a:solidFill>
                <a:latin typeface="Monotype Corsiva" pitchFamily="66" charset="0"/>
              </a:rPr>
              <a:t>Первая младшая группа №1</a:t>
            </a:r>
            <a:r>
              <a:rPr lang="ru-RU" sz="3600" b="1" i="1" dirty="0">
                <a:solidFill>
                  <a:srgbClr val="C00000"/>
                </a:solidFill>
                <a:latin typeface="Monotype Corsiva" pitchFamily="66" charset="0"/>
              </a:rPr>
              <a:t/>
            </a:r>
            <a:br>
              <a:rPr lang="ru-RU" sz="3600" b="1" i="1" dirty="0">
                <a:solidFill>
                  <a:srgbClr val="C00000"/>
                </a:solidFill>
                <a:latin typeface="Monotype Corsiva" pitchFamily="66" charset="0"/>
              </a:rPr>
            </a:br>
            <a:endParaRPr lang="ru-RU" sz="36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9" name="Рисунок 8" descr="C:\Users\vospital\Downloads\20230214_09574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52" y="102906"/>
            <a:ext cx="3227276" cy="417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vospital\AppData\Local\Temp\7zO85E302F6\IMG_047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163" y="780021"/>
            <a:ext cx="3204975" cy="3328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vospital\Downloads\6e9f2adf-2a5e-4522-88ac-73df4f3249b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934" y="780021"/>
            <a:ext cx="3458899" cy="3328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vospital\Downloads\51482718-0639-4a48-89bc-7b4a0af387c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988" y="4411689"/>
            <a:ext cx="3105150" cy="23361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5498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D:\Distrib\5.jpg"/>
          <p:cNvPicPr>
            <a:picLocks noGrp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2688"/>
            <a:ext cx="3373438" cy="4329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vospital\Downloads\P20127-1056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055" y="1525788"/>
            <a:ext cx="3554569" cy="473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721" y="1313645"/>
            <a:ext cx="3760631" cy="4842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44791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каймленный край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777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10908</TotalTime>
  <Words>148</Words>
  <Application>Microsoft Office PowerPoint</Application>
  <PresentationFormat>Произвольный</PresentationFormat>
  <Paragraphs>30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               Управление образования Департамента по социальной политике  Администрации городского округа Саранск   МУ «Информационно-методический центр МДОУ «Детский сад №16»        </vt:lpstr>
      <vt:lpstr> Цель: создание благоприятных условий для прогулок в зимний период на территории дошкольной организации, повышения двигательной активности воспитанников в условиях детского сада </vt:lpstr>
      <vt:lpstr>Подготовительная группа №2</vt:lpstr>
      <vt:lpstr>Презентация PowerPoint</vt:lpstr>
      <vt:lpstr>Старшая группа №5</vt:lpstr>
      <vt:lpstr>Презентация PowerPoint</vt:lpstr>
      <vt:lpstr>Вторая младшая группа №3</vt:lpstr>
      <vt:lpstr>     Первая младшая группа №1 </vt:lpstr>
      <vt:lpstr>Презентация PowerPoint</vt:lpstr>
      <vt:lpstr>Средняя группа №4</vt:lpstr>
      <vt:lpstr>Презентация PowerPoint</vt:lpstr>
      <vt:lpstr>Презентация PowerPoint</vt:lpstr>
      <vt:lpstr>Подготовительная группа №6</vt:lpstr>
      <vt:lpstr>Презентация PowerPoint</vt:lpstr>
      <vt:lpstr>   Наличие, состояние спортивного и игрового оборудования </vt:lpstr>
      <vt:lpstr>Состояние территории  и веранд</vt:lpstr>
      <vt:lpstr>     «Столовая для птиц»</vt:lpstr>
      <vt:lpstr>Труд на участке.   </vt:lpstr>
      <vt:lpstr>Работа с родителями, их участие в оформлении зимних площадок дошкольной образовательной организации 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Старший воспитатель</cp:lastModifiedBy>
  <cp:revision>183</cp:revision>
  <dcterms:created xsi:type="dcterms:W3CDTF">2016-01-23T10:00:45Z</dcterms:created>
  <dcterms:modified xsi:type="dcterms:W3CDTF">2023-02-16T09:50:20Z</dcterms:modified>
</cp:coreProperties>
</file>