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28"/>
  </p:notesMasterIdLst>
  <p:sldIdLst>
    <p:sldId id="256" r:id="rId2"/>
    <p:sldId id="260" r:id="rId3"/>
    <p:sldId id="353" r:id="rId4"/>
    <p:sldId id="354" r:id="rId5"/>
    <p:sldId id="355" r:id="rId6"/>
    <p:sldId id="265" r:id="rId7"/>
    <p:sldId id="356" r:id="rId8"/>
    <p:sldId id="337" r:id="rId9"/>
    <p:sldId id="274" r:id="rId10"/>
    <p:sldId id="349" r:id="rId11"/>
    <p:sldId id="350" r:id="rId12"/>
    <p:sldId id="316" r:id="rId13"/>
    <p:sldId id="357" r:id="rId14"/>
    <p:sldId id="277" r:id="rId15"/>
    <p:sldId id="352" r:id="rId16"/>
    <p:sldId id="338" r:id="rId17"/>
    <p:sldId id="342" r:id="rId18"/>
    <p:sldId id="359" r:id="rId19"/>
    <p:sldId id="358" r:id="rId20"/>
    <p:sldId id="285" r:id="rId21"/>
    <p:sldId id="289" r:id="rId22"/>
    <p:sldId id="328" r:id="rId23"/>
    <p:sldId id="346" r:id="rId24"/>
    <p:sldId id="330" r:id="rId25"/>
    <p:sldId id="292" r:id="rId26"/>
    <p:sldId id="35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B1F0EEC-F8DE-4655-A8CD-3060E3911BE5}">
          <p14:sldIdLst>
            <p14:sldId id="256"/>
            <p14:sldId id="260"/>
            <p14:sldId id="353"/>
            <p14:sldId id="354"/>
            <p14:sldId id="355"/>
            <p14:sldId id="265"/>
            <p14:sldId id="356"/>
            <p14:sldId id="337"/>
            <p14:sldId id="274"/>
            <p14:sldId id="349"/>
            <p14:sldId id="350"/>
            <p14:sldId id="316"/>
            <p14:sldId id="357"/>
            <p14:sldId id="277"/>
            <p14:sldId id="352"/>
            <p14:sldId id="338"/>
            <p14:sldId id="342"/>
            <p14:sldId id="359"/>
            <p14:sldId id="358"/>
            <p14:sldId id="285"/>
            <p14:sldId id="289"/>
            <p14:sldId id="328"/>
            <p14:sldId id="346"/>
            <p14:sldId id="330"/>
            <p14:sldId id="292"/>
            <p14:sldId id="351"/>
          </p14:sldIdLst>
        </p14:section>
        <p14:section name="Раздел без заголовка" id="{E275F766-D158-4A73-AFB5-7811F824F6D6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8446" autoAdjust="0"/>
    <p:restoredTop sz="68182" autoAdjust="0"/>
  </p:normalViewPr>
  <p:slideViewPr>
    <p:cSldViewPr>
      <p:cViewPr>
        <p:scale>
          <a:sx n="100" d="100"/>
          <a:sy n="100" d="100"/>
        </p:scale>
        <p:origin x="-984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0CAF3F-2BA9-4912-9606-4497CF0D7FAD}" type="datetimeFigureOut">
              <a:rPr lang="ru-RU" smtClean="0"/>
              <a:pPr/>
              <a:t>10.08.2021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40D7C-B22B-4FEF-B2C1-2EB2D241B7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89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10.08.2021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10.08.2021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491880" y="692696"/>
            <a:ext cx="5508104" cy="1152128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altLang="ru-RU" sz="2700" b="1" i="1" dirty="0" smtClean="0">
                <a:solidFill>
                  <a:srgbClr val="C00000"/>
                </a:solidFill>
              </a:rPr>
              <a:t>Министерство образования  РМ</a:t>
            </a:r>
            <a:r>
              <a:rPr lang="ru-RU" altLang="ru-RU" sz="2700" i="1" dirty="0" smtClean="0">
                <a:solidFill>
                  <a:srgbClr val="CC0000"/>
                </a:solidFill>
              </a:rPr>
              <a:t>                    </a:t>
            </a:r>
            <a:br>
              <a:rPr lang="ru-RU" altLang="ru-RU" sz="2700" i="1" dirty="0" smtClean="0">
                <a:solidFill>
                  <a:srgbClr val="CC0000"/>
                </a:solidFill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19872" y="692696"/>
            <a:ext cx="5616624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i="1" dirty="0" smtClean="0">
                <a:solidFill>
                  <a:srgbClr val="CC0000"/>
                </a:solidFill>
              </a:rPr>
              <a:t/>
            </a:r>
            <a:br>
              <a:rPr lang="ru-RU" altLang="ru-RU" sz="3600" i="1" dirty="0" smtClean="0">
                <a:solidFill>
                  <a:srgbClr val="CC0000"/>
                </a:solidFill>
              </a:rPr>
            </a:br>
            <a:r>
              <a:rPr lang="ru-RU" altLang="ru-RU" sz="3600" i="1" dirty="0" smtClean="0">
                <a:solidFill>
                  <a:srgbClr val="CC0000"/>
                </a:solidFill>
              </a:rPr>
              <a:t>               </a:t>
            </a:r>
            <a:r>
              <a:rPr lang="ru-RU" altLang="ru-RU" b="1" i="1" dirty="0" smtClean="0">
                <a:solidFill>
                  <a:srgbClr val="CC0000"/>
                </a:solidFill>
              </a:rPr>
              <a:t>Портфолио</a:t>
            </a:r>
            <a:r>
              <a:rPr lang="ru-RU" altLang="ru-RU" b="1" i="1" dirty="0" smtClean="0">
                <a:solidFill>
                  <a:srgbClr val="000099"/>
                </a:solidFill>
              </a:rPr>
              <a:t> </a:t>
            </a:r>
            <a:r>
              <a:rPr lang="ru-RU" altLang="ru-RU" sz="2400" i="1" dirty="0" smtClean="0">
                <a:solidFill>
                  <a:srgbClr val="000099"/>
                </a:solidFill>
              </a:rPr>
              <a:t/>
            </a:r>
            <a:br>
              <a:rPr lang="ru-RU" altLang="ru-RU" sz="2400" i="1" dirty="0" smtClean="0">
                <a:solidFill>
                  <a:srgbClr val="000099"/>
                </a:solidFill>
              </a:rPr>
            </a:br>
            <a:r>
              <a:rPr lang="ru-RU" altLang="ru-RU" sz="1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altLang="ru-RU" sz="1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Бондаревой</a:t>
            </a:r>
            <a:r>
              <a:rPr lang="ru-RU" alt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Маргариты </a:t>
            </a:r>
            <a:r>
              <a:rPr lang="ru-RU" alt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alt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ячеславовны,</a:t>
            </a:r>
            <a:br>
              <a:rPr lang="ru-RU" alt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воспитателя структурного подразделения                         «Детский сад №15»МБДОУ«Детский сад «Радуга» комбинированного вида»   Рузаевского  муниципального района</a:t>
            </a:r>
          </a:p>
          <a:p>
            <a:endParaRPr lang="ru-RU" altLang="ru-RU" sz="1600" b="1" i="1" dirty="0" smtClean="0">
              <a:solidFill>
                <a:srgbClr val="000099"/>
              </a:solidFill>
            </a:endParaRPr>
          </a:p>
          <a:p>
            <a:endParaRPr lang="ru-RU" altLang="ru-RU" sz="1600" b="1" i="1" dirty="0" smtClean="0">
              <a:solidFill>
                <a:srgbClr val="000099"/>
              </a:solidFill>
            </a:endParaRPr>
          </a:p>
          <a:p>
            <a:endParaRPr lang="ru-RU" altLang="ru-RU" sz="1600" b="1" i="1" dirty="0" smtClean="0">
              <a:solidFill>
                <a:srgbClr val="000099"/>
              </a:solidFill>
            </a:endParaRPr>
          </a:p>
          <a:p>
            <a:endParaRPr lang="ru-RU" altLang="ru-RU" sz="1600" b="1" i="1" dirty="0" smtClean="0">
              <a:solidFill>
                <a:srgbClr val="000099"/>
              </a:solidFill>
            </a:endParaRPr>
          </a:p>
          <a:p>
            <a:endParaRPr lang="ru-RU" altLang="ru-RU" sz="1600" b="1" i="1" dirty="0" smtClean="0">
              <a:solidFill>
                <a:srgbClr val="000099"/>
              </a:solidFill>
            </a:endParaRPr>
          </a:p>
          <a:p>
            <a:endParaRPr lang="ru-RU" altLang="ru-RU" sz="1600" b="1" i="1" dirty="0" smtClean="0">
              <a:solidFill>
                <a:srgbClr val="000099"/>
              </a:solidFill>
            </a:endParaRPr>
          </a:p>
          <a:p>
            <a:endParaRPr lang="ru-RU" altLang="ru-RU" sz="1600" b="1" i="1" dirty="0" smtClean="0">
              <a:solidFill>
                <a:srgbClr val="000099"/>
              </a:solidFill>
            </a:endParaRPr>
          </a:p>
          <a:p>
            <a:endParaRPr lang="ru-RU" altLang="ru-RU" sz="1600" b="1" i="1" dirty="0" smtClean="0">
              <a:solidFill>
                <a:srgbClr val="000099"/>
              </a:solidFill>
            </a:endParaRPr>
          </a:p>
          <a:p>
            <a:endParaRPr lang="ru-RU" altLang="ru-RU" sz="1600" b="1" i="1" dirty="0" smtClean="0">
              <a:solidFill>
                <a:srgbClr val="000099"/>
              </a:solidFill>
            </a:endParaRPr>
          </a:p>
          <a:p>
            <a:endParaRPr lang="ru-RU" altLang="ru-RU" sz="1600" b="1" i="1" dirty="0" smtClean="0">
              <a:solidFill>
                <a:srgbClr val="000099"/>
              </a:solidFill>
            </a:endParaRPr>
          </a:p>
          <a:p>
            <a:endParaRPr lang="ru-RU" altLang="ru-RU" sz="1600" b="1" i="1" dirty="0" smtClean="0">
              <a:solidFill>
                <a:srgbClr val="000099"/>
              </a:solidFill>
            </a:endParaRPr>
          </a:p>
          <a:p>
            <a:r>
              <a:rPr lang="ru-RU" altLang="ru-RU" sz="2400" b="1" i="1" dirty="0" smtClean="0">
                <a:solidFill>
                  <a:srgbClr val="000099"/>
                </a:solidFill>
              </a:rPr>
              <a:t/>
            </a:r>
            <a:br>
              <a:rPr lang="ru-RU" altLang="ru-RU" sz="2400" b="1" i="1" dirty="0" smtClean="0">
                <a:solidFill>
                  <a:srgbClr val="000099"/>
                </a:solidFill>
              </a:rPr>
            </a:b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419872" y="3284984"/>
            <a:ext cx="5400600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u="sng" dirty="0" smtClean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Дата рождения: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19. 05. 1986 г.</a:t>
            </a:r>
            <a:endParaRPr lang="ru-RU" sz="1400" b="1" dirty="0" smtClean="0">
              <a:latin typeface="Times New Roman" pitchFamily="18" charset="0"/>
            </a:endParaRPr>
          </a:p>
          <a:p>
            <a:pPr algn="just"/>
            <a:r>
              <a:rPr lang="ru-RU" sz="1400" b="1" u="sng" dirty="0" smtClean="0">
                <a:solidFill>
                  <a:srgbClr val="7030A0"/>
                </a:solidFill>
                <a:latin typeface="Times New Roman" pitchFamily="18" charset="0"/>
              </a:rPr>
              <a:t>Профессиональное образование: </a:t>
            </a:r>
            <a:r>
              <a:rPr lang="ru-RU" sz="1400" b="1" dirty="0" smtClean="0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Высшее.</a:t>
            </a:r>
            <a:endParaRPr lang="ru-RU" sz="1400" dirty="0" smtClean="0"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  <a:p>
            <a:pPr algn="just"/>
            <a:r>
              <a:rPr lang="ru-RU" sz="1500" b="1" dirty="0" smtClean="0"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ГОУ </a:t>
            </a:r>
            <a:r>
              <a:rPr lang="ru-RU" sz="1500" b="1" dirty="0"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ВПО «МГУ им. Н.П. </a:t>
            </a:r>
            <a:r>
              <a:rPr lang="ru-RU" sz="1500" b="1" dirty="0" smtClean="0"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Огарева».</a:t>
            </a:r>
            <a:endParaRPr lang="ru-RU" sz="1400" b="1" dirty="0" smtClean="0"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  <a:p>
            <a:pPr algn="just"/>
            <a:r>
              <a:rPr lang="ru-RU" sz="1400" b="1" dirty="0" smtClean="0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Специальность: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Металлообрабатывающие станки и комплексы»</a:t>
            </a:r>
            <a:endParaRPr lang="ru-RU" sz="1400" b="1" dirty="0" smtClean="0"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  <a:p>
            <a:pPr algn="just"/>
            <a:r>
              <a:rPr lang="ru-RU" sz="1400" b="1" dirty="0" smtClean="0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Диплом ВСГ 3105051, дата выдачи  25 июня 2008 г.</a:t>
            </a:r>
            <a:endParaRPr lang="ru-RU" sz="1400" dirty="0" smtClean="0"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  <a:p>
            <a:pPr algn="just"/>
            <a:r>
              <a:rPr lang="ru-RU" sz="1400" b="1" u="sng" dirty="0" smtClean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Стаж педагогической работы (по специальности): </a:t>
            </a:r>
            <a:r>
              <a:rPr lang="ru-RU" sz="1400" b="1" dirty="0" smtClean="0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9 л.</a:t>
            </a:r>
          </a:p>
          <a:p>
            <a:pPr algn="just"/>
            <a:r>
              <a:rPr lang="ru-RU" sz="1400" b="1" u="sng" dirty="0" smtClean="0">
                <a:solidFill>
                  <a:srgbClr val="7030A0"/>
                </a:solidFill>
                <a:latin typeface="Times New Roman" pitchFamily="18" charset="0"/>
              </a:rPr>
              <a:t>Общий трудовой стаж: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9л 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u="sng" dirty="0" smtClean="0">
                <a:solidFill>
                  <a:srgbClr val="7030A0"/>
                </a:solidFill>
                <a:latin typeface="Times New Roman" pitchFamily="18" charset="0"/>
              </a:rPr>
              <a:t>Квалификационная категория: </a:t>
            </a:r>
          </a:p>
          <a:p>
            <a:pPr lvl="0" algn="just"/>
            <a:r>
              <a:rPr lang="ru-RU" sz="1400" b="1" u="sng" dirty="0" smtClean="0">
                <a:solidFill>
                  <a:srgbClr val="7030A0"/>
                </a:solidFill>
                <a:latin typeface="Times New Roman" pitchFamily="18" charset="0"/>
              </a:rPr>
              <a:t>Дата последней </a:t>
            </a:r>
            <a:r>
              <a:rPr lang="ru-RU" sz="1400" b="1" u="sng" dirty="0" smtClean="0">
                <a:solidFill>
                  <a:srgbClr val="7030A0"/>
                </a:solidFill>
                <a:latin typeface="Times New Roman" pitchFamily="18" charset="0"/>
              </a:rPr>
              <a:t>аттестации: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24.10.2019г. Соответствие </a:t>
            </a: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занимаемой должности. </a:t>
            </a:r>
          </a:p>
          <a:p>
            <a:pPr lvl="0" algn="just"/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Приказ №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структурному подразделению «Детский сад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№15» 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МБДОУ «Детский сад «Радуга» комбинированного вида»</a:t>
            </a:r>
          </a:p>
          <a:p>
            <a:endParaRPr lang="ru-RU" sz="1400" b="1" u="sng" dirty="0" smtClean="0">
              <a:solidFill>
                <a:srgbClr val="7030A0"/>
              </a:solidFill>
              <a:latin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0467"/>
            <a:ext cx="3419872" cy="48321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6" y="-26723"/>
            <a:ext cx="5112568" cy="33123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3003518"/>
            <a:ext cx="5364088" cy="385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94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00"/>
            <a:ext cx="4392488" cy="68343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488" y="23700"/>
            <a:ext cx="4751512" cy="683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94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Valeii-16\Desktop\IMG_20210206_1354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548680"/>
            <a:ext cx="3960439" cy="576064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548241"/>
            <a:ext cx="4447032" cy="5699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764704"/>
            <a:ext cx="7820349" cy="2376264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5</a:t>
            </a:r>
            <a:r>
              <a:rPr lang="ru-RU" sz="2800" i="1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. Наличие авторских программ, </a:t>
            </a:r>
            <a:r>
              <a:rPr lang="ru-RU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  методических </a:t>
            </a:r>
            <a:r>
              <a:rPr lang="ru-RU" sz="2800" i="1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пособий</a:t>
            </a:r>
            <a:endParaRPr lang="ru-RU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178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5523" y="116632"/>
            <a:ext cx="876097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i="1" dirty="0" smtClean="0">
                <a:solidFill>
                  <a:srgbClr val="7030A0"/>
                </a:solidFill>
                <a:latin typeface="Times New Roman" pitchFamily="16" charset="0"/>
                <a:cs typeface="Times New Roman" pitchFamily="16" charset="0"/>
              </a:rPr>
              <a:t>6</a:t>
            </a:r>
            <a:r>
              <a:rPr lang="ru-RU" altLang="ru-RU" b="1" i="1" dirty="0" smtClean="0">
                <a:solidFill>
                  <a:srgbClr val="7030A0"/>
                </a:solidFill>
                <a:latin typeface="Times New Roman" pitchFamily="16" charset="0"/>
                <a:cs typeface="Times New Roman" pitchFamily="16" charset="0"/>
              </a:rPr>
              <a:t>. Выступления на научно-практических конференциях, педагогических чтениях, семинарах, секциях, методических объединениях 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386" y="762000"/>
            <a:ext cx="4651248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анов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9426" y="0"/>
            <a:ext cx="498514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6"/>
          <a:stretch>
            <a:fillRect/>
          </a:stretch>
        </p:blipFill>
        <p:spPr>
          <a:xfrm>
            <a:off x="0" y="0"/>
            <a:ext cx="2873029" cy="420624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708920"/>
            <a:ext cx="6228184" cy="4149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9531" y="133068"/>
            <a:ext cx="85689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i="1" dirty="0" smtClean="0">
                <a:solidFill>
                  <a:srgbClr val="7030A0"/>
                </a:solidFill>
                <a:latin typeface="Times New Roman" pitchFamily="16" charset="0"/>
                <a:cs typeface="Times New Roman" pitchFamily="16" charset="0"/>
              </a:rPr>
              <a:t>7. Проведение открытых занятий, мастер-классов, мероприятий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81823"/>
            <a:ext cx="4370969" cy="61761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7166013"/>
              </p:ext>
            </p:extLst>
          </p:nvPr>
        </p:nvGraphicFramePr>
        <p:xfrm>
          <a:off x="2411760" y="260648"/>
          <a:ext cx="4536504" cy="6419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Acrobat Document" r:id="rId3" imgW="7550280" imgH="10710000" progId="">
                  <p:embed/>
                </p:oleObj>
              </mc:Choice>
              <mc:Fallback>
                <p:oleObj name="Acrobat Document" r:id="rId3" imgW="7550280" imgH="1071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260648"/>
                        <a:ext cx="4536504" cy="641981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6396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5" y="1844824"/>
            <a:ext cx="7478216" cy="1008112"/>
          </a:xfrm>
        </p:spPr>
        <p:txBody>
          <a:bodyPr/>
          <a:lstStyle/>
          <a:p>
            <a:pPr marL="0" indent="0">
              <a:buNone/>
            </a:pPr>
            <a:r>
              <a:rPr lang="ru-RU" sz="36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endParaRPr lang="ru-RU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003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115616" y="476672"/>
            <a:ext cx="6912768" cy="1800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Наличие собственного инновационного </a:t>
            </a:r>
            <a:b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педагогического опыта</a:t>
            </a:r>
            <a:b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28726" y="1484783"/>
            <a:ext cx="74596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u="sng" dirty="0" smtClean="0">
              <a:solidFill>
                <a:srgbClr val="7030A0"/>
              </a:solidFill>
            </a:endParaRPr>
          </a:p>
          <a:p>
            <a:pPr algn="ctr">
              <a:buNone/>
            </a:pPr>
            <a:endParaRPr lang="ru-RU" u="sng" dirty="0">
              <a:solidFill>
                <a:srgbClr val="7030A0"/>
              </a:solidFill>
            </a:endParaRPr>
          </a:p>
          <a:p>
            <a:pPr algn="ctr">
              <a:buNone/>
            </a:pPr>
            <a:endParaRPr lang="ru-RU" u="sng" dirty="0" smtClean="0">
              <a:solidFill>
                <a:srgbClr val="7030A0"/>
              </a:solidFill>
            </a:endParaRPr>
          </a:p>
          <a:p>
            <a:pPr algn="ctr">
              <a:buNone/>
            </a:pPr>
            <a:endParaRPr lang="ru-RU" u="sng" dirty="0">
              <a:solidFill>
                <a:srgbClr val="7030A0"/>
              </a:solidFill>
            </a:endParaRPr>
          </a:p>
          <a:p>
            <a:pPr algn="ctr">
              <a:buNone/>
            </a:pPr>
            <a:endParaRPr lang="ru-RU" u="sng" dirty="0" smtClean="0">
              <a:solidFill>
                <a:srgbClr val="7030A0"/>
              </a:solidFill>
            </a:endParaRPr>
          </a:p>
          <a:p>
            <a:pPr algn="ctr">
              <a:buNone/>
            </a:pPr>
            <a:endParaRPr lang="ru-RU" u="sng" dirty="0">
              <a:solidFill>
                <a:srgbClr val="7030A0"/>
              </a:solidFill>
            </a:endParaRPr>
          </a:p>
          <a:p>
            <a:pPr algn="ctr">
              <a:buNone/>
            </a:pPr>
            <a:endParaRPr lang="ru-RU" u="sng" dirty="0" smtClean="0">
              <a:solidFill>
                <a:srgbClr val="7030A0"/>
              </a:solidFill>
            </a:endParaRPr>
          </a:p>
          <a:p>
            <a:pPr algn="ctr">
              <a:buNone/>
            </a:pPr>
            <a:r>
              <a:rPr lang="en-US" u="sng" dirty="0" smtClean="0">
                <a:solidFill>
                  <a:srgbClr val="7030A0"/>
                </a:solidFill>
              </a:rPr>
              <a:t>https</a:t>
            </a:r>
            <a:r>
              <a:rPr lang="en-US" u="sng" dirty="0">
                <a:solidFill>
                  <a:srgbClr val="7030A0"/>
                </a:solidFill>
              </a:rPr>
              <a:t>://ds15ruz.schoolrm.ru/sveden/employees/19262/360311/</a:t>
            </a:r>
            <a:endParaRPr lang="ru-RU" u="sng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i="1" dirty="0" smtClean="0">
                <a:solidFill>
                  <a:srgbClr val="7030A0"/>
                </a:solidFill>
                <a:latin typeface="Times New Roman" pitchFamily="16" charset="0"/>
                <a:cs typeface="Times New Roman" pitchFamily="16" charset="0"/>
              </a:rPr>
              <a:t>9. Общественная активность педагога: участие в экспертных комиссиях, в жюри конкурсов, депутатская деятельность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  <p:pic>
        <p:nvPicPr>
          <p:cNvPr id="4" name="Рисунок 3" descr="сканирование0004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951078"/>
            <a:ext cx="4291354" cy="5906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3595" y="260648"/>
            <a:ext cx="7008779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i="1" dirty="0" smtClean="0">
                <a:solidFill>
                  <a:srgbClr val="7030A0"/>
                </a:solidFill>
                <a:latin typeface="Times New Roman" pitchFamily="16" charset="0"/>
                <a:ea typeface="Lucida Sans Unicode" pitchFamily="32" charset="0"/>
                <a:cs typeface="Times New Roman" pitchFamily="16" charset="0"/>
              </a:rPr>
              <a:t>10. Позитивные результаты работы с воспитанниками:</a:t>
            </a:r>
            <a:endParaRPr lang="ru-RU" altLang="ru-RU" b="1" i="1" dirty="0">
              <a:solidFill>
                <a:srgbClr val="7030A0"/>
              </a:solidFill>
              <a:latin typeface="Times New Roman" pitchFamily="16" charset="0"/>
              <a:ea typeface="Lucida Sans Unicode" pitchFamily="32" charset="0"/>
              <a:cs typeface="Times New Roman" pitchFamily="1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4716016" cy="60932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764704"/>
            <a:ext cx="4716016" cy="6093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6984776" cy="504056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 родителями воспитанников.</a:t>
            </a:r>
            <a:endParaRPr lang="ru-RU" sz="2000" i="1" dirty="0">
              <a:solidFill>
                <a:srgbClr val="7030A0"/>
              </a:solidFill>
            </a:endParaRPr>
          </a:p>
        </p:txBody>
      </p:sp>
      <p:pic>
        <p:nvPicPr>
          <p:cNvPr id="5" name="Рисунок 4" descr="сканирование000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0195"/>
            <a:ext cx="4219346" cy="5807805"/>
          </a:xfrm>
          <a:prstGeom prst="rect">
            <a:avLst/>
          </a:prstGeom>
        </p:spPr>
      </p:pic>
      <p:pic>
        <p:nvPicPr>
          <p:cNvPr id="6" name="Рисунок 5" descr="сканирование000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1052736"/>
            <a:ext cx="3955932" cy="5805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канирование0007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81823" y="0"/>
            <a:ext cx="498035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935416" cy="4320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12. Работа с детьми из социально-неблагополучных семей</a:t>
            </a:r>
            <a:endParaRPr lang="ru-RU" sz="2000" i="1" dirty="0">
              <a:solidFill>
                <a:srgbClr val="7030A0"/>
              </a:solidFill>
            </a:endParaRPr>
          </a:p>
        </p:txBody>
      </p:sp>
      <p:pic>
        <p:nvPicPr>
          <p:cNvPr id="4" name="Рисунок 3" descr="сканирование0006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80846" y="620688"/>
            <a:ext cx="4291354" cy="6237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289605"/>
            <a:ext cx="6912768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i="1" dirty="0" smtClean="0">
                <a:solidFill>
                  <a:srgbClr val="7030A0"/>
                </a:solidFill>
                <a:latin typeface="Times New Roman" pitchFamily="16" charset="0"/>
                <a:ea typeface="Lucida Sans Unicode" pitchFamily="32" charset="0"/>
                <a:cs typeface="Times New Roman" pitchFamily="16" charset="0"/>
              </a:rPr>
              <a:t>13. Участие педагога в профессиональных конкурсах</a:t>
            </a:r>
            <a:endParaRPr lang="ru-RU" altLang="ru-RU" sz="2000" b="1" i="1" dirty="0">
              <a:solidFill>
                <a:srgbClr val="7030A0"/>
              </a:solidFill>
              <a:latin typeface="Times New Roman" pitchFamily="16" charset="0"/>
              <a:ea typeface="Lucida Sans Unicode" pitchFamily="32" charset="0"/>
              <a:cs typeface="Times New Roman" pitchFamily="1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7"/>
            <a:ext cx="4033240" cy="5322622"/>
          </a:xfrm>
          <a:prstGeom prst="rect">
            <a:avLst/>
          </a:prstGeom>
        </p:spPr>
      </p:pic>
      <p:pic>
        <p:nvPicPr>
          <p:cNvPr id="3" name="Picture 2" descr="C:\Users\1\Desktop\Фото\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2777"/>
            <a:ext cx="3886200" cy="534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43808" y="476672"/>
            <a:ext cx="31582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 </a:t>
            </a:r>
            <a:endParaRPr lang="ru-RU" sz="2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516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9"/>
            <a:ext cx="9144000" cy="501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62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817581" y="1340769"/>
            <a:ext cx="7175351" cy="1296144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 Результаты участия в инновационной (экспериментальной деятельности)</a:t>
            </a:r>
            <a:endParaRPr lang="ru-RU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101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endParaRPr lang="ru-RU" sz="4800" b="1" dirty="0" smtClean="0">
              <a:solidFill>
                <a:srgbClr val="7030A0"/>
              </a:solidFill>
              <a:effectLst>
                <a:reflection blurRad="6350" stA="55000" endA="300" endPos="45500" dir="5400000" sy="-100000" algn="bl" rotWithShape="0"/>
              </a:effectLst>
              <a:ea typeface="+mj-ea"/>
              <a:cs typeface="+mj-cs"/>
            </a:endParaRPr>
          </a:p>
          <a:p>
            <a:pPr marL="45720" indent="0" algn="ctr">
              <a:buNone/>
            </a:pPr>
            <a:r>
              <a:rPr lang="ru-RU" sz="3600" b="1" i="1" dirty="0" smtClean="0">
                <a:solidFill>
                  <a:srgbClr val="7030A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2</a:t>
            </a:r>
            <a:r>
              <a:rPr lang="ru-RU" sz="3600" b="1" i="1" dirty="0">
                <a:solidFill>
                  <a:srgbClr val="7030A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. Наставничество</a:t>
            </a:r>
            <a:endParaRPr lang="ru-RU" sz="36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930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72816" y="338753"/>
            <a:ext cx="647159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3. Наличие  публикаций,  включая Интернет – публикации</a:t>
            </a:r>
          </a:p>
          <a:p>
            <a:pPr algn="ctr"/>
            <a:endParaRPr lang="ru-RU" sz="2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- 1</a:t>
            </a:r>
            <a:endParaRPr lang="ru-RU" sz="20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24743"/>
            <a:ext cx="4248472" cy="564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29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88640"/>
            <a:ext cx="871296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 конкурсах, выставках, турнирах, соревнованиях, акциях,  фестивалях</a:t>
            </a:r>
          </a:p>
          <a:p>
            <a:pPr algn="ctr"/>
            <a:endParaRPr lang="ru-RU" sz="2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Международный конкурс-1 </a:t>
            </a:r>
          </a:p>
          <a:p>
            <a:pPr algn="ctr"/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Всероссийский конкурс- 2 </a:t>
            </a:r>
          </a:p>
          <a:p>
            <a:pPr algn="ctr"/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Муниципальный конкурс- 3</a:t>
            </a:r>
            <a:endParaRPr lang="ru-RU" sz="2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16632"/>
            <a:ext cx="4608512" cy="65169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1313</TotalTime>
  <Words>243</Words>
  <Application>Microsoft Office PowerPoint</Application>
  <PresentationFormat>Экран (4:3)</PresentationFormat>
  <Paragraphs>72</Paragraphs>
  <Slides>26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Воздушный поток</vt:lpstr>
      <vt:lpstr>Acrobat Document</vt:lpstr>
      <vt:lpstr>   Министерство образования  РМ                                                     </vt:lpstr>
      <vt:lpstr>  Наличие собственного инновационного                    педагогического опыта     </vt:lpstr>
      <vt:lpstr>Презентация PowerPoint</vt:lpstr>
      <vt:lpstr>1. Результаты участия в инновационной (экспериментальной деятельности)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5. Наличие авторских программ,    методических пособий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8. Экспертная деятельность</vt:lpstr>
      <vt:lpstr>Презентация PowerPoint</vt:lpstr>
      <vt:lpstr>Презентация PowerPoint</vt:lpstr>
      <vt:lpstr>11. Качество взаимодействия с  родителями воспитанников.</vt:lpstr>
      <vt:lpstr>Презентация PowerPoint</vt:lpstr>
      <vt:lpstr>12. Работа с детьми из социально-неблагополучных семей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Valeii-16</dc:creator>
  <cp:lastModifiedBy>1</cp:lastModifiedBy>
  <cp:revision>201</cp:revision>
  <dcterms:created xsi:type="dcterms:W3CDTF">2021-01-24T09:51:43Z</dcterms:created>
  <dcterms:modified xsi:type="dcterms:W3CDTF">2021-08-10T09:54:46Z</dcterms:modified>
</cp:coreProperties>
</file>