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70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D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3648" autoAdjust="0"/>
  </p:normalViewPr>
  <p:slideViewPr>
    <p:cSldViewPr>
      <p:cViewPr varScale="1">
        <p:scale>
          <a:sx n="50" d="100"/>
          <a:sy n="50" d="100"/>
        </p:scale>
        <p:origin x="782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" r="7732" b="12889"/>
          <a:stretch/>
        </p:blipFill>
        <p:spPr>
          <a:xfrm>
            <a:off x="407368" y="0"/>
            <a:ext cx="1178463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7896200" cy="6858000"/>
          </a:xfrm>
          <a:prstGeom prst="rect">
            <a:avLst/>
          </a:prstGeom>
          <a:gradFill flip="none" rotWithShape="1">
            <a:gsLst>
              <a:gs pos="0">
                <a:srgbClr val="47D5CE">
                  <a:alpha val="0"/>
                </a:srgbClr>
              </a:gs>
              <a:gs pos="58000">
                <a:srgbClr val="47D5CE">
                  <a:alpha val="95000"/>
                </a:srgbClr>
              </a:gs>
              <a:gs pos="100000">
                <a:srgbClr val="47D5C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8714" y="1554361"/>
            <a:ext cx="4816024" cy="1874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ru-RU" sz="36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ПЛАНИРОВАНИЕ </a:t>
            </a: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РАБОТЫ ПО НРАВСТВЕННО-ПАТРИОТИЧЕСКОМУ 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ВОСПИТАНИЮ</a:t>
            </a:r>
          </a:p>
          <a:p>
            <a:pPr algn="l"/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ru-RU" sz="36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6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Подготовил</a:t>
            </a:r>
            <a:r>
              <a:rPr lang="ru-RU" sz="16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воспитатель средней группы</a:t>
            </a:r>
          </a:p>
          <a:p>
            <a:pPr algn="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Локтева А.Е</a:t>
            </a:r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07368" y="1484784"/>
            <a:ext cx="0" cy="280831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4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736" y="14537"/>
            <a:ext cx="12682431" cy="6843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1735" y="14537"/>
            <a:ext cx="26545527" cy="220048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6904" y="116632"/>
            <a:ext cx="10081120" cy="1015663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5944" y="116632"/>
            <a:ext cx="10081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Патриотическое воспитание в детском саду должно быть поделено на различные виды занятий, которые включают как целевую, так и базовую подготовку </a:t>
            </a:r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воспитанника. 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7778" t="-80" r="19527" b="19143"/>
          <a:stretch/>
        </p:blipFill>
        <p:spPr>
          <a:xfrm>
            <a:off x="7692396" y="214653"/>
            <a:ext cx="4526869" cy="6114626"/>
          </a:xfrm>
          <a:prstGeom prst="rect">
            <a:avLst/>
          </a:prstGeom>
        </p:spPr>
      </p:pic>
      <p:sp>
        <p:nvSpPr>
          <p:cNvPr id="2" name="AutoShape 2" descr="http://900igr.net/up/datas/140325/0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900igr.net/up/datas/140325/012.jpg"/>
          <p:cNvSpPr>
            <a:spLocks noChangeAspect="1" noChangeArrowheads="1"/>
          </p:cNvSpPr>
          <p:nvPr/>
        </p:nvSpPr>
        <p:spPr bwMode="auto">
          <a:xfrm>
            <a:off x="679834" y="22474"/>
            <a:ext cx="663638" cy="97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xn--d1aigkddj4d.xn----8sbgh8bdaeblo.xn--p1ai/tinybrowser/fulls/images/photo/2021/04/2/slayd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49" y="1612114"/>
            <a:ext cx="6408712" cy="48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892848" y="654405"/>
            <a:ext cx="6904368" cy="575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9376" y="1"/>
            <a:ext cx="4536504" cy="6857998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9930" y="1881836"/>
            <a:ext cx="42907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КЛАССИЧЕСКИЕ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СОРЕВНОВАТЕЛЬНЫЕ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ПУБЛИЧНЫЕ ВЫСТУПЛЕНИЯ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ИМИТАЦИЯ ДЕЯТЕЛЬНОСТИ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МЕРОПРИЯТИЯ 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УРОК-ФАНТАЗИЯ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НЕТРАДИЦИОННЫЕ И КОМПЛЕКСНЫЕ ФОРМЫ ИЗУЧЕНИЯ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7802" y="638397"/>
            <a:ext cx="55381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НРАВСТВЕННО-ПАТРИОТИЧЕСКОГО ВОСПИТАНИЯ В ДОУ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17440"/>
          <a:stretch/>
        </p:blipFill>
        <p:spPr>
          <a:xfrm>
            <a:off x="5015880" y="867988"/>
            <a:ext cx="6552728" cy="53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63752" y="3473619"/>
            <a:ext cx="8328248" cy="3384377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4367808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3554" y="1197618"/>
            <a:ext cx="41207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ПО СЛОВАМ ИЗВЕСТНОГО СОВЕТСКОГО ПЕДАГОГА АНТОНА СЕМЕНОВИЧА МАКАРЕНКО, </a:t>
            </a:r>
          </a:p>
          <a:p>
            <a:pPr lvl="0"/>
            <a:endParaRPr lang="ru-RU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ИМЕННО В СЕМЬЕ И ПОД РУКОВОДСТВОМ РОДИТЕЛЕЙ РАСТЕТ БУДУЩИЙ ГРАЖДАНИН! </a:t>
            </a:r>
            <a:endParaRPr lang="ru-RU" sz="28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47802" y="4011645"/>
            <a:ext cx="7064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Все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что совершается в стране, через душу и мысль педагогов должно приходить к детям. Воспитатели ДОУ должны придерживаются этих рекомендаций в ходе работы с дошкольниками и взаимодействия с их родителями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b="22943"/>
          <a:stretch/>
        </p:blipFill>
        <p:spPr>
          <a:xfrm>
            <a:off x="4367808" y="-512045"/>
            <a:ext cx="7824192" cy="40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18192" y="3767076"/>
            <a:ext cx="7973808" cy="131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1472" y="4077024"/>
            <a:ext cx="7976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Century Gothic" panose="020B0502020202020204" pitchFamily="34" charset="0"/>
              </a:rPr>
              <a:t>СПАСИБО ЗА ВНИМАНИЕ!</a:t>
            </a:r>
            <a:endParaRPr lang="ru-RU" sz="4800" b="1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9081" y="844139"/>
            <a:ext cx="9101336" cy="2944901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83432" y="1120675"/>
            <a:ext cx="8676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Пусть ваш педагогический гений будет реализован в полной мере…</a:t>
            </a:r>
          </a:p>
        </p:txBody>
      </p:sp>
    </p:spTree>
    <p:extLst>
      <p:ext uri="{BB962C8B-B14F-4D97-AF65-F5344CB8AC3E}">
        <p14:creationId xmlns:p14="http://schemas.microsoft.com/office/powerpoint/2010/main" val="26759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060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877145" y="764704"/>
            <a:ext cx="3748465" cy="4547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602" y="1071899"/>
            <a:ext cx="3663922" cy="48691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79376" y="0"/>
            <a:ext cx="59046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3392" y="548679"/>
            <a:ext cx="4272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ПЕРИОД ДЕТСТВА 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3392" y="1221720"/>
            <a:ext cx="55066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особый этап возрастного развития, когда закладываются основные ценностные установки, которые будут расширяться, переосмысливаться и дополняться на протяжении всей жизни.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752" y="3330416"/>
            <a:ext cx="7311508" cy="2402840"/>
          </a:xfrm>
          <a:prstGeom prst="rect">
            <a:avLst/>
          </a:prstGeom>
          <a:solidFill>
            <a:srgbClr val="47D5C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3617485"/>
            <a:ext cx="7119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Каждый год в детский </a:t>
            </a:r>
            <a:r>
              <a:rPr lang="ru-RU" sz="16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сад приходят разные дети, с разными стартовыми возможностями, личностными особенностями</a:t>
            </a:r>
            <a:r>
              <a:rPr lang="ru-RU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но всех их объединяет одно - они меньше удивляются и восхищаются, интересы их однообразны, построены на куклах монстр, таких как «</a:t>
            </a:r>
            <a:r>
              <a:rPr lang="ru-RU" sz="16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Хагги</a:t>
            </a:r>
            <a:r>
              <a:rPr lang="ru-RU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ru-RU" sz="16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Вагги</a:t>
            </a:r>
            <a:r>
              <a:rPr lang="ru-RU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», «</a:t>
            </a:r>
            <a:r>
              <a:rPr lang="ru-RU" sz="16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Кисси</a:t>
            </a:r>
            <a:r>
              <a:rPr lang="ru-RU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- Мисси», вымышленных персонажах, таких как «Тор», «Капитан Америка», «Человек – Паук» </a:t>
            </a:r>
          </a:p>
        </p:txBody>
      </p:sp>
    </p:spTree>
    <p:extLst>
      <p:ext uri="{BB962C8B-B14F-4D97-AF65-F5344CB8AC3E}">
        <p14:creationId xmlns:p14="http://schemas.microsoft.com/office/powerpoint/2010/main" val="6417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01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40016" y="0"/>
            <a:ext cx="5328592" cy="6858000"/>
          </a:xfrm>
          <a:prstGeom prst="rect">
            <a:avLst/>
          </a:prstGeom>
          <a:solidFill>
            <a:srgbClr val="47D5CE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1384" y="1536175"/>
            <a:ext cx="7344816" cy="347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1384" y="1725146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066925" algn="l"/>
              </a:tabLst>
            </a:pPr>
            <a:r>
              <a:rPr lang="ru-RU" sz="2400" dirty="0">
                <a:latin typeface="Century Gothic" panose="020B0502020202020204" pitchFamily="34" charset="0"/>
              </a:rPr>
              <a:t>На основе  педагогических исследований, систематически реализуемых в течение нескольких последних лет, удалось выявить, что </a:t>
            </a:r>
            <a:r>
              <a:rPr lang="ru-RU" sz="2400" b="1" dirty="0">
                <a:latin typeface="Century Gothic" panose="020B0502020202020204" pitchFamily="34" charset="0"/>
              </a:rPr>
              <a:t>более 65% детей в возрасте 6–7 лет не могут рассказать ничего о своем городе, </a:t>
            </a:r>
            <a:r>
              <a:rPr lang="ru-RU" sz="2400" dirty="0">
                <a:latin typeface="Century Gothic" panose="020B0502020202020204" pitchFamily="34" charset="0"/>
              </a:rPr>
              <a:t>его культурных ценностях, не осведомлены о всемирно известных россиянах, гербе и флаге.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021" r="23642" b="9702"/>
          <a:stretch/>
        </p:blipFill>
        <p:spPr>
          <a:xfrm>
            <a:off x="6439386" y="677856"/>
            <a:ext cx="496855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4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01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7464152" cy="6858000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9376" y="397401"/>
            <a:ext cx="571331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СВЯЗИ С ЭТИМ ВОЗНИКЛА НЕОБХОДИМОСТЬ ПОВЫСИТЬ РЕЗУЛЬТАТИВНОСТЬ ПАТРИОТИЧЕСКОГО ВОСПИТАНИЯ В ДЕТСКОМ САДУ </a:t>
            </a:r>
          </a:p>
          <a:p>
            <a:pPr algn="just"/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1. Реализации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целевых программ, которые должны быть сбалансированными и интересны для детей различных возрастных групп;</a:t>
            </a:r>
          </a:p>
          <a:p>
            <a:pPr algn="just"/>
            <a:endParaRPr lang="ru-RU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Проведением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совместных занятий с воспитанниками педагогом, музыкальным и физическим руководителем, администрацией детского сада и родителями;</a:t>
            </a:r>
          </a:p>
          <a:p>
            <a:pPr algn="just"/>
            <a:endParaRPr lang="ru-RU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3. Формирования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предметно-образного восприятия патриотических символов — позже они будут дополнены эмоциональной составляющей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44072" y="321923"/>
            <a:ext cx="4896544" cy="612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980728"/>
            <a:ext cx="4164852" cy="49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2"/>
          <a:stretch/>
        </p:blipFill>
        <p:spPr>
          <a:xfrm>
            <a:off x="7980778" y="1440224"/>
            <a:ext cx="4211222" cy="50671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31704" y="351079"/>
            <a:ext cx="4608512" cy="5805264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-1"/>
            <a:ext cx="4367808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1344" y="303269"/>
            <a:ext cx="4032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ОПИРАЯСЬ НА ТРЕБОВАНИЯ ФГОС, ТРАДИЦИИ ОТЕЧЕСТВЕННОЙ ПЕДАГОГИКИ И ОСОБЕННОСТИ НОВОГО ВРЕМЕНИ, ВОСПИТАТЕЛЯМ ЦЕЛЕСООБРАЗНО СТРЕМИТЬСЯ К ПОСТРОЕНИЮ МОДЕЛИ ДУХОВНОГО РАЗВИТИЯ МАЛЫШЕЙ, ОТВЕЧАЮЩЕЙ СЛЕДУЮЩИМ ТРЕБОВАНИЯМ: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344" y="2469094"/>
            <a:ext cx="4032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- Весь </a:t>
            </a:r>
            <a:r>
              <a:rPr lang="ru-RU" sz="1600" dirty="0">
                <a:latin typeface="Century Gothic" panose="020B0502020202020204" pitchFamily="34" charset="0"/>
              </a:rPr>
              <a:t>процесс нравственного и патриотического воспитания следует ориентировать на полноценное развитие личности дошкольника. </a:t>
            </a:r>
          </a:p>
          <a:p>
            <a:pPr algn="just"/>
            <a:endParaRPr lang="ru-RU" sz="1600" dirty="0">
              <a:latin typeface="Century Gothic" panose="020B0502020202020204" pitchFamily="34" charset="0"/>
            </a:endParaRP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- Воспитательная работа по становлению патриотизма должна носить комплексный характер, охватывать все виды деятельности дошкольника. Важно дать понять детям, что патриотизм — не просто абстрактное понятие, а повседневное проявление любви к своей стране, деятельности для ее блага.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33761" y="359294"/>
            <a:ext cx="34810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Включение духовного, патриотического и нравственного компонента в практику дошкольного образования осуществляется посредством переход от образов и понятий, близких дошколятам, к более абстрактным. </a:t>
            </a:r>
            <a:endParaRPr lang="ru-RU" sz="1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Развитие патриотических чувств невозможно без коллективной деятельности, позволяющей каждому индивиду осознавать нормы поведения, особенности гражданских и социальных взаимоотношений. </a:t>
            </a:r>
          </a:p>
        </p:txBody>
      </p:sp>
    </p:spTree>
    <p:extLst>
      <p:ext uri="{BB962C8B-B14F-4D97-AF65-F5344CB8AC3E}">
        <p14:creationId xmlns:p14="http://schemas.microsoft.com/office/powerpoint/2010/main" val="94009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47928" y="620688"/>
            <a:ext cx="6408712" cy="518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7368" y="1060949"/>
            <a:ext cx="5256584" cy="4304054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1404" y="1227817"/>
            <a:ext cx="46085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Таким образом, педагогические условия организации деятельности по нравственно-педагогическому воспитанию включают в себя следование принципу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«ОТ ПРОСТОГО К СЛОЖНОМУ»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эмоциональную насыщенность предлагаемого дошкольникам материала, комплексность характера воздействия, которое должно быть направленно на всестороннее формирование личности в коллективной и индивидуальной деятельности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48" y="778396"/>
            <a:ext cx="6050995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3960" y="546040"/>
            <a:ext cx="6668144" cy="5907295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43707"/>
              </p:ext>
            </p:extLst>
          </p:nvPr>
        </p:nvGraphicFramePr>
        <p:xfrm>
          <a:off x="363960" y="546041"/>
          <a:ext cx="6384032" cy="5765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2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4301">
                <a:tc>
                  <a:txBody>
                    <a:bodyPr/>
                    <a:lstStyle/>
                    <a:p>
                      <a:r>
                        <a:rPr lang="ru-RU" sz="6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ru-RU" sz="6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Создание условий для того, чтобы ребенок мог ощутить себя полноправной личностью, маленьким гражданином нашей необъятной страны.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ru-RU" sz="6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ru-RU" sz="6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Актуализация внимания малышей на их семьях как основных носителях традиций родной культуры.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835">
                <a:tc>
                  <a:txBody>
                    <a:bodyPr/>
                    <a:lstStyle/>
                    <a:p>
                      <a:r>
                        <a:rPr lang="ru-RU" sz="6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ru-RU" sz="6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Знакомство с домами, в которых живут дошколята (от архитектуры до культурно-личностных особенностей), далее — с родной улицей и родным городом (селом, поселком) и его главными достопримечательностями, культурно-историческими местами.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9602">
                <a:tc>
                  <a:txBody>
                    <a:bodyPr/>
                    <a:lstStyle/>
                    <a:p>
                      <a:r>
                        <a:rPr lang="ru-RU" sz="60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Знакомство с самобытностью родного края, государственной символикой. Большое влияние на формирование у детей дошкольного возраста интереса к социальной жизни практика приобщения к российским традициям, праздникам — родительскому дню, дню города, Дню Защитников Отечества, Дню Победы, Дню Конституции. Последовательно перенимая модель поведения взрослых, малыши приучаются чтить почитать подвиги и память прошлых поколений, уважительно относится не только к членам своей семьи, но и другим детям из группы, воспитателям, окружающим людям.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6890119" y="907399"/>
            <a:ext cx="5072856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032104" y="1080158"/>
            <a:ext cx="47180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entury Gothic" panose="020B0502020202020204" pitchFamily="34" charset="0"/>
              </a:rPr>
              <a:t>ПАТРИОТИЧЕСКОЕ ВОСПИТАНИЕ В ДЕТСКОМ САДУ ВКЛЮЧАЕТ В СЕБЯ СЛЕДУЮЩИЕ КОМПОНЕНТЫ: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28" y="3326927"/>
            <a:ext cx="4287872" cy="321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76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2283" y="2808677"/>
            <a:ext cx="3229421" cy="3788675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57449" y="2808676"/>
            <a:ext cx="3229421" cy="3788675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25863" y="2814135"/>
            <a:ext cx="3229421" cy="3788675"/>
          </a:xfrm>
          <a:prstGeom prst="rect">
            <a:avLst/>
          </a:prstGeom>
          <a:solidFill>
            <a:srgbClr val="47D5CE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87882" y="722669"/>
            <a:ext cx="7968557" cy="133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79494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Century Gothic" panose="020B0502020202020204" pitchFamily="34" charset="0"/>
              </a:rPr>
              <a:t>ПАТРИОТИЗМ</a:t>
            </a:r>
          </a:p>
          <a:p>
            <a:pPr algn="ctr"/>
            <a:r>
              <a:rPr lang="ru-RU" sz="2800" dirty="0" smtClean="0">
                <a:latin typeface="Century Gothic" panose="020B0502020202020204" pitchFamily="34" charset="0"/>
              </a:rPr>
              <a:t>КАК НРАВСТВЕННОЕ КАЧЕСТВО ЛИЧНОСТИ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370" y="3145724"/>
            <a:ext cx="3183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СОДЕРЖАТЕЛЬНЫЙ КОМПОНЕНТ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04451" y="3145725"/>
            <a:ext cx="4383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ЭМОЦИОНАЛЬНО-ПОБУДИТЕЛЬНЫЙ КОМПОНЕНТ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32304" y="3145725"/>
            <a:ext cx="3016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ДЕЯТЕЛЬНОСТНЫЙ КОМПОНЕНТ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673" y="4697849"/>
            <a:ext cx="30650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Овладение ребёнком доступным объемом представлений и понятий об окружающем мире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24311" y="4697849"/>
            <a:ext cx="2943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Сформированное положительное отношение к полученным знаниям об окружающем мире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15612" y="4697849"/>
            <a:ext cx="3049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Реализация прочувствованных и осознанных знаний в деятельности и поступках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1682496" y="2414016"/>
            <a:ext cx="8869680" cy="310896"/>
          </a:xfrm>
          <a:custGeom>
            <a:avLst/>
            <a:gdLst>
              <a:gd name="connsiteX0" fmla="*/ 0 w 8869680"/>
              <a:gd name="connsiteY0" fmla="*/ 310896 h 310896"/>
              <a:gd name="connsiteX1" fmla="*/ 0 w 8869680"/>
              <a:gd name="connsiteY1" fmla="*/ 0 h 310896"/>
              <a:gd name="connsiteX2" fmla="*/ 8869680 w 8869680"/>
              <a:gd name="connsiteY2" fmla="*/ 0 h 310896"/>
              <a:gd name="connsiteX3" fmla="*/ 8869680 w 8869680"/>
              <a:gd name="connsiteY3" fmla="*/ 27432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9680" h="310896">
                <a:moveTo>
                  <a:pt x="0" y="310896"/>
                </a:moveTo>
                <a:lnTo>
                  <a:pt x="0" y="0"/>
                </a:lnTo>
                <a:lnTo>
                  <a:pt x="8869680" y="0"/>
                </a:lnTo>
                <a:lnTo>
                  <a:pt x="8869680" y="274320"/>
                </a:lnTo>
              </a:path>
            </a:pathLst>
          </a:custGeom>
          <a:noFill/>
          <a:ln w="28575">
            <a:solidFill>
              <a:srgbClr val="47D5CE"/>
            </a:solidFill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6117336" y="2060848"/>
            <a:ext cx="0" cy="664064"/>
          </a:xfrm>
          <a:prstGeom prst="straightConnector1">
            <a:avLst/>
          </a:prstGeom>
          <a:ln w="38100">
            <a:solidFill>
              <a:srgbClr val="47D5C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1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9376" y="-1"/>
            <a:ext cx="5328592" cy="6858000"/>
          </a:xfrm>
          <a:prstGeom prst="rect">
            <a:avLst/>
          </a:prstGeom>
          <a:solidFill>
            <a:srgbClr val="47D5CE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719736" y="476672"/>
            <a:ext cx="7848872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39816" y="692696"/>
            <a:ext cx="6840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Неотъемлемой составляющей нравственно-патриотического воспитание в детском саду является любовь к природе родного края, образы которой воспеты во многих произведениях народного искусства, более того — именно через отдельные образы (стихий, животных, растительности) порой открываются переживания доблестных защитников нашего Отечества.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2201" t="11560" r="15981"/>
          <a:stretch/>
        </p:blipFill>
        <p:spPr>
          <a:xfrm>
            <a:off x="-1070766" y="1484784"/>
            <a:ext cx="6573848" cy="5373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20600"/>
          <a:stretch/>
        </p:blipFill>
        <p:spPr>
          <a:xfrm>
            <a:off x="8574378" y="3247241"/>
            <a:ext cx="2994230" cy="36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748</Words>
  <Application>Microsoft Office PowerPoint</Application>
  <PresentationFormat>Широкоэкранный</PresentationFormat>
  <Paragraphs>62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Планирование работы по нравственно-патриотическому воспитанию</dc:title>
  <dc:creator>USER пк</dc:creator>
  <cp:lastModifiedBy>Windows User</cp:lastModifiedBy>
  <cp:revision>26</cp:revision>
  <dcterms:created xsi:type="dcterms:W3CDTF">2022-11-10T11:28:50Z</dcterms:created>
  <dcterms:modified xsi:type="dcterms:W3CDTF">2022-11-23T17:59:52Z</dcterms:modified>
</cp:coreProperties>
</file>