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81" r:id="rId10"/>
    <p:sldId id="267" r:id="rId11"/>
    <p:sldId id="295" r:id="rId12"/>
    <p:sldId id="294" r:id="rId13"/>
    <p:sldId id="296" r:id="rId14"/>
    <p:sldId id="268" r:id="rId15"/>
    <p:sldId id="271" r:id="rId16"/>
    <p:sldId id="297" r:id="rId17"/>
    <p:sldId id="298" r:id="rId18"/>
    <p:sldId id="308" r:id="rId19"/>
    <p:sldId id="309" r:id="rId20"/>
    <p:sldId id="310" r:id="rId21"/>
    <p:sldId id="311" r:id="rId22"/>
    <p:sldId id="313" r:id="rId23"/>
    <p:sldId id="314" r:id="rId24"/>
    <p:sldId id="280" r:id="rId25"/>
    <p:sldId id="270" r:id="rId26"/>
    <p:sldId id="272" r:id="rId27"/>
    <p:sldId id="289" r:id="rId28"/>
    <p:sldId id="291" r:id="rId29"/>
    <p:sldId id="292" r:id="rId30"/>
    <p:sldId id="293" r:id="rId31"/>
    <p:sldId id="273" r:id="rId32"/>
    <p:sldId id="282" r:id="rId33"/>
    <p:sldId id="288" r:id="rId34"/>
    <p:sldId id="283" r:id="rId35"/>
    <p:sldId id="290" r:id="rId36"/>
    <p:sldId id="287" r:id="rId37"/>
    <p:sldId id="285" r:id="rId38"/>
    <p:sldId id="274" r:id="rId39"/>
    <p:sldId id="275" r:id="rId40"/>
    <p:sldId id="315" r:id="rId41"/>
    <p:sldId id="316" r:id="rId42"/>
    <p:sldId id="317" r:id="rId43"/>
    <p:sldId id="318" r:id="rId44"/>
    <p:sldId id="319" r:id="rId45"/>
    <p:sldId id="321" r:id="rId46"/>
    <p:sldId id="320" r:id="rId47"/>
    <p:sldId id="322" r:id="rId48"/>
    <p:sldId id="323" r:id="rId49"/>
    <p:sldId id="324" r:id="rId50"/>
    <p:sldId id="279" r:id="rId51"/>
    <p:sldId id="276" r:id="rId52"/>
    <p:sldId id="277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286" r:id="rId63"/>
    <p:sldId id="278" r:id="rId64"/>
    <p:sldId id="325" r:id="rId65"/>
    <p:sldId id="326" r:id="rId66"/>
    <p:sldId id="329" r:id="rId67"/>
    <p:sldId id="327" r:id="rId68"/>
    <p:sldId id="328" r:id="rId69"/>
    <p:sldId id="330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1" autoAdjust="0"/>
    <p:restoredTop sz="94660"/>
  </p:normalViewPr>
  <p:slideViewPr>
    <p:cSldViewPr snapToGrid="0">
      <p:cViewPr>
        <p:scale>
          <a:sx n="64" d="100"/>
          <a:sy n="64" d="100"/>
        </p:scale>
        <p:origin x="-462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7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0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5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3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4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6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5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8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3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4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6D02-5923-47C0-A7B0-B10667341CBC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BAE8E-D8EC-498C-A04D-D0FC8D854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35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7096" y="54115"/>
            <a:ext cx="686059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№14»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Рузаевского муниципального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7096" y="1569810"/>
            <a:ext cx="66664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ПРОЕКТ</a:t>
            </a:r>
            <a:endParaRPr lang="ru-RU" sz="2800" b="1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ctr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«Мамины помощники»</a:t>
            </a:r>
            <a:endParaRPr lang="ru-RU" sz="2800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ctr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сюжетно-ролевая игра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с элементами творчества </a:t>
            </a:r>
            <a:endParaRPr lang="ru-RU" sz="2800" b="1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ctr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для детей </a:t>
            </a:r>
            <a:r>
              <a:rPr lang="ru-RU" sz="2800" b="1">
                <a:solidFill>
                  <a:srgbClr val="C00000"/>
                </a:solidFill>
                <a:latin typeface="Times New Roman"/>
                <a:ea typeface="Times New Roman"/>
              </a:rPr>
              <a:t>средней </a:t>
            </a:r>
            <a:r>
              <a:rPr lang="ru-RU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группы.</a:t>
            </a:r>
            <a:endParaRPr lang="ru-RU" sz="2800" b="1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4245" y="5625436"/>
            <a:ext cx="5152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воспитатели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Панина Ольга Викторовна,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Сучкова Светлана Юрьевна.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помощники\Screenshot_2019-04-08-09-26-5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08" t="17787" r="2678" b="63327"/>
          <a:stretch/>
        </p:blipFill>
        <p:spPr bwMode="auto">
          <a:xfrm>
            <a:off x="2106992" y="3966480"/>
            <a:ext cx="4632381" cy="27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771" y="235540"/>
            <a:ext cx="895531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У мамы есть дочки и сыночки»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Ребята,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Есть на свете дорогое слово,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Есть на свете дорогое слово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Это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слово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–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мама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, мамочка.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 </a:t>
            </a: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Мама есть у каждого из нас: и у девочек, и у мальчиков.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Мама есть и у зверушек белочек, зайчиков, и у лисят и медвежат, и у маленьких котят. И все очень любят свою маму. Мама это самое дорогое и любимое, что есть на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све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те.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Слышите,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кто 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то плачет, пойдем, узнаем что случилось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?                                            Ребята,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беда! Детеныши потеряли своих мам, давайте поможем им.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Каждый возьмет себе детеныша и найдет его маму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lvl="0" algn="just"/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Игра «Волшебная пирамидка».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А теперь скажите мне, кто мама и кто ее детеныш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Ответы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детей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: корова-теленок, свинья - поросенок…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 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Молодцы ребята помогли животным!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Посмотрите, а животные нам оставили какой-то конверт. Хотите узнать что там?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: Да!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Picture 3" descr="C:\Users\1\Desktop\помощники\Screenshot_2019-04-08-13-37-4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" r="54" b="35590"/>
          <a:stretch/>
        </p:blipFill>
        <p:spPr bwMode="auto">
          <a:xfrm>
            <a:off x="8286982" y="235540"/>
            <a:ext cx="2625857" cy="204441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Медиотека игр\УМЫВАЛЬНИК\DSC064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4" r="8475"/>
          <a:stretch/>
        </p:blipFill>
        <p:spPr bwMode="auto">
          <a:xfrm>
            <a:off x="2002979" y="327322"/>
            <a:ext cx="3603068" cy="422968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\Desktop\УМЫВАЛЬНИК\DSC0647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86353" y="2442165"/>
            <a:ext cx="5746014" cy="35905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717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1\Desktop\Медиотека игр\УМЫВАЛЬНИК\DSC06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1" r="4829"/>
          <a:stretch/>
        </p:blipFill>
        <p:spPr bwMode="auto">
          <a:xfrm>
            <a:off x="2647522" y="308773"/>
            <a:ext cx="7605749" cy="62752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Медиотека игр\УМЫВАЛЬНИК\DSC064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61" y="290185"/>
            <a:ext cx="8507250" cy="638043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9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2626" y="-66973"/>
            <a:ext cx="9216573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endParaRPr lang="ru-RU" sz="1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Игра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«Найди свою маму».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Воспитатель: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 Ребята детеныши решили вас проверить, не потеряете ли вы своих      мам? Сможете их узнать? 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i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 показывает фотографию мамы.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Молодцы не потеряетесь, всегда найдете свою маму! 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Игра «Назови ласково».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 Дети, назовите свою маму ласково.  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Илья,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как зовут твою маму? 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: 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Настенька,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мамочка…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 Много вы красивых и приятных слов сказали своим мамам, молодцы! 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</a:t>
            </a:r>
            <a:r>
              <a:rPr lang="x-none" smtClean="0">
                <a:solidFill>
                  <a:srgbClr val="C00000"/>
                </a:solidFill>
                <a:latin typeface="Times New Roman"/>
                <a:ea typeface="Times New Roman"/>
              </a:rPr>
              <a:t>Да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, ребята, маму часто сравнивают с солнышком, потому что от её улыбки всем </a:t>
            </a:r>
            <a:r>
              <a:rPr lang="x-none" smtClean="0">
                <a:solidFill>
                  <a:srgbClr val="C00000"/>
                </a:solidFill>
                <a:latin typeface="Times New Roman"/>
                <a:ea typeface="Times New Roman"/>
              </a:rPr>
              <a:t>тепло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</a:t>
            </a:r>
            <a:r>
              <a:rPr lang="x-none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и радостно. 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 А какими ласковыми словами называют вас ваши мамы? 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дети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: Меня моя мама называет солнышко,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-А меня – зайка, потому что я шустрая,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-Мне нравится, когда меня называет мама конфеточка.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 Воспитатель: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 Вот как много слов придумывают для вас ваши мамы, потому что они добрые, любящие мамы. Ребята, а вы всегда бываете добрыми, ласковыми, послушными детьми?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Да!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 А, хотите для нее нарисовать солнышко?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x-none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Да!</a:t>
            </a:r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x-none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>
                <a:solidFill>
                  <a:srgbClr val="C00000"/>
                </a:solidFill>
                <a:latin typeface="Times New Roman"/>
                <a:ea typeface="Times New Roman"/>
              </a:rPr>
              <a:t> Когда мама вечером придёт за вами, вы ей солнышко подарите. 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0684" y="243512"/>
            <a:ext cx="90278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Рисование «Мамино солнышко».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Выполнение работы: воспитатель предлагает нарисовать с использованием 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палочки с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паралоном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гуашью. Индивидуальная работа по ходу занятия. Во время работы звучит спокойная музыка.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Ребята, вы все постарались. Посмотрите, от ваших рисунков сразу стало светлее  в группе.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1026" name="Picture 2" descr="C:\Users\1\Desktop\ФОТО МАМИН ПРОЕКТ\РИСОВАНИЕ СОЛНЫШКО\IMG_1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92" y="2428726"/>
            <a:ext cx="6089634" cy="405975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МАМИН ПРОЕКТ\РИСОВАНИЕ СОЛНЫШКО\IMG_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66" y="404735"/>
            <a:ext cx="9299521" cy="61996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МАМИН ПРОЕКТ\РИСОВАНИЕ СОЛНЫШКО\IMG_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2" y="389744"/>
            <a:ext cx="9344490" cy="622966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МАМИН ПРОЕКТ\РИСОВАНИЕ СОЛНЫШКО\IMG_1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14" y="291478"/>
            <a:ext cx="9317632" cy="621175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МАМИН ПРОЕКТ\РИСОВАНИЕ СОЛНЫШКО\IMG_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60" y="324994"/>
            <a:ext cx="9412575" cy="627505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1657" y="880239"/>
            <a:ext cx="910045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Панина  Ольга  Викторовна, Сучкова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Юрьевна.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краткосрочный (пять дней).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ролево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игровой.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4- 5 лет (средняя группа),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общения и взаимодействия ребенка со взрослыми и сверстниками.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5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 МАМИН ПРОЕКТ\РИСОВАНИЕ СОЛНЫШКО\IMG_1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42" y="276691"/>
            <a:ext cx="9428814" cy="62858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ФОТО МАМИН ПРОЕКТ\РИСОВАНИЕ СОЛНЫШКО\IMG_1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53" y="353518"/>
            <a:ext cx="9173980" cy="611598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ФОТО МАМИН ПРОЕКТ\РИСОВАНИЕ СОЛНЫШКО\IMG_15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3629" r="6775"/>
          <a:stretch/>
        </p:blipFill>
        <p:spPr bwMode="auto">
          <a:xfrm>
            <a:off x="2533338" y="314794"/>
            <a:ext cx="8653751" cy="6210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ФОТО МАМИН ПРОЕКТ\РИСОВАНИЕ СОЛНЫШКО\IMG_15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9866" r="15551"/>
          <a:stretch/>
        </p:blipFill>
        <p:spPr bwMode="auto">
          <a:xfrm>
            <a:off x="2743200" y="333664"/>
            <a:ext cx="7884826" cy="627074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омощники\Screenshot_2019-04-08-13-41-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42081"/>
          <a:stretch/>
        </p:blipFill>
        <p:spPr bwMode="auto">
          <a:xfrm>
            <a:off x="2623280" y="839449"/>
            <a:ext cx="7974766" cy="587005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помощники\Screenshot_2019-04-08-13-41-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5000" r="72842" b="84312"/>
          <a:stretch/>
        </p:blipFill>
        <p:spPr bwMode="auto">
          <a:xfrm>
            <a:off x="2878112" y="1024328"/>
            <a:ext cx="707036" cy="8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804" y="74847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b="1" u="sng">
                <a:solidFill>
                  <a:srgbClr val="960000"/>
                </a:solidFill>
                <a:latin typeface="Times New Roman"/>
                <a:ea typeface="Times New Roman"/>
              </a:rPr>
              <a:t>2 ДЕНЬ</a:t>
            </a:r>
            <a:r>
              <a:rPr lang="x-none" sz="2400" u="sng">
                <a:solidFill>
                  <a:srgbClr val="960000"/>
                </a:solidFill>
                <a:latin typeface="Times New Roman"/>
                <a:ea typeface="Times New Roman"/>
              </a:rPr>
              <a:t> </a:t>
            </a:r>
            <a:endParaRPr lang="ru-RU" sz="2400" dirty="0">
              <a:solidFill>
                <a:srgbClr val="96000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05567" y="274902"/>
            <a:ext cx="4199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«Мамины помощники»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ru-RU" sz="28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0686" y="478970"/>
            <a:ext cx="889725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Мамины помощники»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ru-RU" sz="28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Сюрпризный момент: Стук в дверь (Почтальон принёс письмо).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«Дорогие ребята! Мы ваши мамы и нам очень  хочется Вас всех увидеть. Ждите в гости»!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Ребята, а вы помогаете своим мамам?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Да!</a:t>
            </a:r>
            <a:endParaRPr lang="ru-RU" sz="20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Воспитатель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А как вы помогаете своей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маме?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Ответы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детей</a:t>
            </a:r>
            <a:r>
              <a:rPr lang="ru-RU" sz="2000" b="1">
                <a:solidFill>
                  <a:srgbClr val="C00000"/>
                </a:solidFill>
                <a:latin typeface="Times New Roman"/>
                <a:ea typeface="Times New Roman"/>
              </a:rPr>
              <a:t>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М</a:t>
            </a:r>
            <a:r>
              <a:rPr lang="ru-RU" sz="2000" smtClean="0">
                <a:solidFill>
                  <a:srgbClr val="C00000"/>
                </a:solidFill>
                <a:latin typeface="Times New Roman"/>
                <a:ea typeface="Times New Roman"/>
              </a:rPr>
              <a:t>ою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посуду, убираю игрушки и т.д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Воспитатель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Ребята, а готовить маме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помогаете?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Сейчас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мы с вами поиграем в очень интересную игру, а заодно и посмотрим, как вы умеете помогать маме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0971" y="315217"/>
            <a:ext cx="841828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Игра «Магазин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</a:t>
            </a:r>
          </a:p>
          <a:p>
            <a:pPr lvl="0" indent="450215" algn="just"/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Ребята, а из чего же готовят суп?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Из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продуктов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овощей.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Каких?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К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артошки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, лук, петрушки и т.д.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Ребята, кто хочет стать папой? А мамой?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Часть ребят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пойдут в магазин за покупками, а мамы  наденут фартуки, как настоящие помощницы и приготовят посуду для варки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овощного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супа.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Часть детей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отправляются за покупками, девочки надевают фартуки, ставят кастрюлю, берут доску для резки овощей.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i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ТО САДИК\ЧТО НАМ ОСЕНЬ ПОДАРИЛА\МАГАЗИН\IMG_87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2817"/>
          <a:stretch/>
        </p:blipFill>
        <p:spPr bwMode="auto">
          <a:xfrm>
            <a:off x="1916062" y="329782"/>
            <a:ext cx="9658834" cy="6130978"/>
          </a:xfrm>
          <a:prstGeom prst="rect">
            <a:avLst/>
          </a:prstGeom>
          <a:noFill/>
          <a:ln w="38100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1795" y="484948"/>
            <a:ext cx="3021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ctr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Игра «Магазин».</a:t>
            </a:r>
          </a:p>
        </p:txBody>
      </p:sp>
    </p:spTree>
    <p:extLst>
      <p:ext uri="{BB962C8B-B14F-4D97-AF65-F5344CB8AC3E}">
        <p14:creationId xmlns:p14="http://schemas.microsoft.com/office/powerpoint/2010/main" val="1832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ЭТО САДИК\ЧТО НАМ ОСЕНЬ ПОДАРИЛА\МАГАЗИН\IMG_8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2084"/>
          <a:stretch>
            <a:fillRect/>
          </a:stretch>
        </p:blipFill>
        <p:spPr bwMode="auto">
          <a:xfrm>
            <a:off x="2152753" y="294053"/>
            <a:ext cx="9269751" cy="6386767"/>
          </a:xfrm>
          <a:prstGeom prst="rect">
            <a:avLst/>
          </a:prstGeom>
          <a:noFill/>
          <a:ln w="38100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ЭТО САДИК\ЧТО НАМ ОСЕНЬ ПОДАРИЛА\МАГАЗИН\IMG_8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01" y="229016"/>
            <a:ext cx="9527499" cy="6351666"/>
          </a:xfrm>
          <a:prstGeom prst="rect">
            <a:avLst/>
          </a:prstGeom>
          <a:noFill/>
          <a:ln w="38100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09370" y="382711"/>
            <a:ext cx="8839199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Задачи:</a:t>
            </a:r>
            <a:r>
              <a:rPr lang="ru-RU" sz="28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0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Образовательные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 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создать благоприятное  эмоциональное благополучие детей через непосредственное общение с каждым ребенком; 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 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способствовать обогащению игрового опыта детей посредством объединения отдельных действий в единую сюжетную линию;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 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побуждать детей поддерживать диалог с взрослыми, вступать в игровое взаимодействие со сверстниками; 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- обогащать, уточнять и активизировать словарь детей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;</a:t>
            </a: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формировать знания гостевого и столового этикета.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2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ТО САДИК\ЧТО НАМ ОСЕНЬ ПОДАРИЛА\МАГАЗИН\IMG_8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35" y="313154"/>
            <a:ext cx="9558440" cy="6371609"/>
          </a:xfrm>
          <a:prstGeom prst="rect">
            <a:avLst/>
          </a:prstGeom>
          <a:noFill/>
          <a:ln w="38100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6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5829" y="386176"/>
            <a:ext cx="888274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Игра «Мамины помощники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</a:t>
            </a:r>
          </a:p>
          <a:p>
            <a:pPr indent="450215" algn="ctr"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Какие продукты мы с вами выбрали, посмотрите?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Лук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, картошка, огурец,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и т.д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Ребята, а как можно одним словом назвать эти продукты?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Овощи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А какие продукты остались в корзинке?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В корзине остались персики, виноград, банан….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Ребята, а как можно одним словом назвать эти продукты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Фрукты.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Что можно приготовить из фруктов?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К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омпот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, варенье….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 Вы меня порадовали своими знаниями. Какие вы молодцы!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Ребята, а поможем нашей маме дальше приготовить суп?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Да!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Продукты отобрали, что с ними сейчас нужно сделать?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Нарезать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, положить в кастрюлю.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Правильно, и так приступаем к приготовлению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овощного супа и фруктового компота!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омощники\Screenshot_2019-04-08-13-42-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1" b="52115"/>
          <a:stretch/>
        </p:blipFill>
        <p:spPr bwMode="auto">
          <a:xfrm>
            <a:off x="2266013" y="844683"/>
            <a:ext cx="9006590" cy="572878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помощники\Screenshot_2019-04-08-13-42-1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5" t="16574" b="79492"/>
          <a:stretch/>
        </p:blipFill>
        <p:spPr bwMode="auto">
          <a:xfrm>
            <a:off x="2273753" y="834926"/>
            <a:ext cx="1024083" cy="5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86531" y="170155"/>
            <a:ext cx="900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Игра 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«Варим 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овощной  суп и фруктовый компот».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ТО САДИК\ЧТО НАМ ОСЕНЬ ПОДАРИЛА\ДЕТИ ГОТОВЯТ\IMG_8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01" y="189121"/>
            <a:ext cx="9764261" cy="651148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7002" y="189120"/>
            <a:ext cx="4789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ctr"/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</a:rPr>
              <a:t>Игра «Мамины помощники».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8491" y="535013"/>
            <a:ext cx="786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«Варим  овощной  суп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и фруктовый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компот».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ЭТО САДИК\ЧТО НАМ ОСЕНЬ ПОДАРИЛА\ДЕТИ ГОТОВЯТ\IMG_8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78" y="281975"/>
            <a:ext cx="9563322" cy="637365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Куйгорож знакомит с профессией\ПОВАР\IMG_9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87" y="150812"/>
            <a:ext cx="9826621" cy="654979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Куйгорож знакомит с профессией\ПОВАР\IMG_9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40" y="240517"/>
            <a:ext cx="9758525" cy="65050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помощники\Screenshot_2019-04-08-13-42-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39721"/>
          <a:stretch/>
        </p:blipFill>
        <p:spPr bwMode="auto">
          <a:xfrm>
            <a:off x="2835639" y="1018533"/>
            <a:ext cx="7732427" cy="571076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помощники\Screenshot_2019-04-08-13-42-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13836" r="87869" b="83516"/>
          <a:stretch/>
        </p:blipFill>
        <p:spPr bwMode="auto">
          <a:xfrm>
            <a:off x="2835639" y="1018533"/>
            <a:ext cx="1398346" cy="10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377" y="326036"/>
            <a:ext cx="5010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Печем пирожки для мамы»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5639" y="0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b="1" u="sng">
                <a:solidFill>
                  <a:srgbClr val="C00000"/>
                </a:solidFill>
                <a:latin typeface="Times New Roman"/>
                <a:ea typeface="Times New Roman"/>
              </a:rPr>
              <a:t>3 ДЕНЬ</a:t>
            </a:r>
            <a:r>
              <a:rPr lang="x-none" sz="2400" u="sng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2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769" y="362960"/>
            <a:ext cx="878114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Печем пирожки для мамы»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rgbClr val="C00000"/>
                </a:solidFill>
                <a:latin typeface="Times New Roman"/>
                <a:ea typeface="Times New Roman"/>
              </a:rPr>
              <a:t>           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Ребята, мама решила испечь вкусное печенье, но куда – то ушла, а давайте ей поможем?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: Да!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А кто у меня будет помощником?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Замечательно, сколько  у меня помощников, но нам всем нужно надеть фартуки.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i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 предлагает детям замесить тесто.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5371" y="3614387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400" b="1">
                <a:solidFill>
                  <a:srgbClr val="C00000"/>
                </a:solidFill>
                <a:latin typeface="Times New Roman"/>
                <a:ea typeface="Times New Roman"/>
              </a:rPr>
              <a:t>Физкульт-минутка: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Тесто мнем, мнем, мнем,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Тесто жмем, жмем, жмем,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Пирожки вам испечем,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Мы сегодня не ребята,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Мы сегодня поварята,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Мы для всех вам от души,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Испечем мы пирожки.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Вот и мы с вами и замесили тесто.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4856" y="639235"/>
            <a:ext cx="88246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Ребята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, сейчас мы с вами приготовим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 тест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о. В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ы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с помощью скалки будете раскатывать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его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и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вырезать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печенья  формочк</a:t>
            </a:r>
            <a:r>
              <a:rPr lang="ru-RU" sz="2000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ами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А теперь  наше печенье  нужно поставить в «духовку», что бы оно хорошенько подрумянилось. А пока наведем порядок.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Воспитатель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: Ой, как замечательно пахнет у нас в группе!  Какой аромат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от нашего печенья! Посмотрим, готовы ли они.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Воспитатель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Какое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замечательное печенье у нас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</a:rPr>
              <a:t>получилось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! Вам нравится?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Да, очень!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Пусть оно немного остынет, а потом его переложим на тарелку.</a:t>
            </a: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И так, как мы с вами помогали маме?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Мы убрали в кукольной комнате, пропылесосили, расставили на полках игрушки.  А еще мы испекли печенье и сварили суп.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0686" y="400546"/>
            <a:ext cx="905691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Развивающие.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Развивать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навыки коммуникации в игровой деятельности;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связную, грамматически правильную диалогическую и монологическую речи;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умения взаимодействовать и ладить друг с другом в непродолжительной совместной игре;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первичных представлений о домашнем труде, своей роли в его осуществлении.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800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  <a:tabLst>
                <a:tab pos="18034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Воспитательные.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Воспитывать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чувства внимательного, заботливого отношения к  сверстникам и взрослым;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вежливость, уступчивость, благодарность;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ценностное отношение к домашнему труду матери. 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1\Desktop\ФОТО МАМИН ПРОЕКТ\ПЕЧЕНЬЕ\IMG_1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63" y="434715"/>
            <a:ext cx="9293900" cy="619593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2363" y="469161"/>
            <a:ext cx="5907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b="1">
                <a:solidFill>
                  <a:schemeClr val="bg1"/>
                </a:solidFill>
                <a:latin typeface="Times New Roman"/>
                <a:ea typeface="Times New Roman"/>
              </a:rPr>
              <a:t>«Печем пирожки для мамы»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chemeClr val="bg1"/>
                </a:solidFill>
                <a:latin typeface="Times New Roman"/>
                <a:ea typeface="Times New Roman"/>
              </a:rPr>
              <a:t>           </a:t>
            </a:r>
            <a:endParaRPr lang="ru-RU" sz="28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72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ФОТО МАМИН ПРОЕКТ\ПЕЧЕНЬЕ\IMG_1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88" y="293973"/>
            <a:ext cx="9377597" cy="62517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ФОТО МАМИН ПРОЕКТ\ПЕЧЕНЬЕ\IMG_1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65" y="343941"/>
            <a:ext cx="9323260" cy="621550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ФОТО МАМИН ПРОЕКТ\ПЕЧЕНЬЕ\IMG_1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3" y="239842"/>
            <a:ext cx="9614313" cy="64095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ФОТО МАМИН ПРОЕКТ\ПЕЧЕНЬЕ\IMG_1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70" y="269822"/>
            <a:ext cx="9548735" cy="636582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ФОТО МАМИН ПРОЕКТ\ПЕЧЕНЬЕ\IMG_1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40" y="284813"/>
            <a:ext cx="9345114" cy="62300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ФОТО МАМИН ПРОЕКТ\ПЕЧЕНЬЕ\IMG_1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37" y="254833"/>
            <a:ext cx="9480028" cy="632001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ФОТО МАМИН ПРОЕКТ\ПЕЧЕНЬЕ\IMG_1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82" y="269405"/>
            <a:ext cx="9277661" cy="618510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ФОТО МАМИН ПРОЕКТ\ПЕЧЕНЬЕ\IMG_1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64" y="404734"/>
            <a:ext cx="9232067" cy="615471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ФОТО МАМИН ПРОЕКТ\ПЕЧЕНЬЕ\IMG_1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35" y="353935"/>
            <a:ext cx="9218327" cy="614555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770" y="433325"/>
            <a:ext cx="8853716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Этапы реализации проекта.</a:t>
            </a: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</a:rPr>
              <a:t> </a:t>
            </a:r>
            <a:endParaRPr lang="ru-RU" sz="2800" dirty="0"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Подготовительный этап проекта: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-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определение проблемы;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выбор цели проекта;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планирование проекта (или сюжетно – игровой деятельности);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введение детей в проблемную игровую ситуацию;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вхождение детей в проблемную игровую ситуацию (ведущая роль педагога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).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омощники\Screenshot_2019-04-08-13-41-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1478" r="2677" b="51131"/>
          <a:stretch/>
        </p:blipFill>
        <p:spPr bwMode="auto">
          <a:xfrm>
            <a:off x="2637000" y="1199213"/>
            <a:ext cx="8335800" cy="519975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2364" y="154366"/>
            <a:ext cx="1806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/>
            <a:r>
              <a:rPr lang="ru-RU" sz="2400" b="1" u="sng" dirty="0" smtClean="0">
                <a:solidFill>
                  <a:srgbClr val="C00000"/>
                </a:solidFill>
                <a:latin typeface="Times New Roman"/>
                <a:ea typeface="Calibri"/>
              </a:rPr>
              <a:t>4 </a:t>
            </a:r>
            <a:r>
              <a:rPr lang="ru-RU" sz="2400" b="1" u="sng" dirty="0">
                <a:solidFill>
                  <a:srgbClr val="C00000"/>
                </a:solidFill>
                <a:latin typeface="Times New Roman"/>
                <a:ea typeface="Calibri"/>
              </a:rPr>
              <a:t>ДЕНЬ.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3126" y="404654"/>
            <a:ext cx="3823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 «Подарок для мамы».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9370" y="229335"/>
            <a:ext cx="881017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               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«Подарок для мамы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».</a:t>
            </a:r>
          </a:p>
          <a:p>
            <a:pPr indent="450215" algn="ctr">
              <a:spcAft>
                <a:spcPts val="0"/>
              </a:spcAft>
            </a:pP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 Ребята посмотрите что случилось?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На полу рассыпаны фантики от конфет.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Кто навел такой беспорядок?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Это непослушные дети, Маша….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Ребята, а давайте превратимся в настоящих маминых помощников и наведем порядок.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Да, давайте!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Как вы думаете, с чего же нам начать?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Calibri"/>
              </a:rPr>
              <a:t>(Фиксация затруднения в деятельности детей).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Сначала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нужно навести порядок в кукольной комнате, и собрать бумажки…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Начнем с генеральной уборки. Вы согласны?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Ответы детей: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Да.</a:t>
            </a: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 дает поручения детям (пропылесосить, расставить игрушки на полки, выстирать, выгладить и аккуратно сложить кукольную одежду; заправить кроватку). Хвалит детей. 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9" y="229335"/>
            <a:ext cx="2513252" cy="19354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0971" y="811856"/>
            <a:ext cx="8636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Да ребята, вы настоящие помощники. А давайте сделаем  для наших мам сюрприз!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Мы подарок маме покупать не станем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.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Приготовим сами своими руками.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</a:rPr>
              <a:t>Воспитатель: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 Посмотрите, какой замечательный подарок я сделала своей мамочке (показ образца «Чашечка для чая»). У вас на столе в тарелочках тоже есть детали красивой  чашечки. 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Во время 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аппликации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закрепляем геометрические фигуры, цвет, размеры наклеиваемых деталей.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 ЧАШКА\IMG_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61" y="382248"/>
            <a:ext cx="9308893" cy="62059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6253" y="5921193"/>
            <a:ext cx="4914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Аппликация «Чашечка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для чая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0835" y="5439913"/>
            <a:ext cx="328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Подарок для мамы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ЧАШКА\IMG_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78" y="224852"/>
            <a:ext cx="9511259" cy="634083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ЧАШКА\IMG_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96" y="330511"/>
            <a:ext cx="9440370" cy="62935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ЧАШКА\IMG_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52" y="284812"/>
            <a:ext cx="9511260" cy="634083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ЧАШКА\IMG_1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07" y="209862"/>
            <a:ext cx="9540299" cy="636019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 ЧАШКА\IMG_1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42" y="239842"/>
            <a:ext cx="9455356" cy="630357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ФОТО ЧАШКА\IMG_1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11" y="244837"/>
            <a:ext cx="9571220" cy="638081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514" y="465247"/>
            <a:ext cx="841828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Практический этап проекта: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коллективная работа рисование «Мамино солнышко»;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аппликация «Чашка для любимой мамочки»;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лепка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«Аппетитное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печенье»;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сервировка стола для чаепития;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сюжетно-ролевая игра «Магазин»;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сюжетно-ролевая игра «Ждем гостей».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Заключительный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этап проекта:</a:t>
            </a:r>
            <a:endParaRPr lang="ru-RU" sz="24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презентация проекта на педсовете (видеофильм);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457200" lvl="0" indent="450215" algn="just">
              <a:lnSpc>
                <a:spcPct val="150000"/>
              </a:lnSpc>
              <a:tabLst>
                <a:tab pos="180340" algn="l"/>
              </a:tabLs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- презентация проекта на родительском собрании (видеофильм).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ОТО ЧАШКА\IMG_1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03" y="342279"/>
            <a:ext cx="9352612" cy="623507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ФОТО ЧАШКА\IMG_1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94" y="269822"/>
            <a:ext cx="9458171" cy="630544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35153" y="154367"/>
            <a:ext cx="112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b="1" u="sng">
                <a:solidFill>
                  <a:srgbClr val="C00000"/>
                </a:solidFill>
                <a:latin typeface="Times New Roman"/>
                <a:ea typeface="Times New Roman"/>
              </a:rPr>
              <a:t>5</a:t>
            </a:r>
            <a:r>
              <a:rPr lang="ru-RU" sz="24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x-none" sz="2400" b="1" u="sng">
                <a:solidFill>
                  <a:srgbClr val="C00000"/>
                </a:solidFill>
                <a:latin typeface="Times New Roman"/>
                <a:ea typeface="Times New Roman"/>
              </a:rPr>
              <a:t>день 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60781" y="2652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«Угостим маму»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/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pic>
        <p:nvPicPr>
          <p:cNvPr id="8194" name="Picture 2" descr="C:\Users\1\Desktop\помощники\Screenshot_2019-04-08-09-27-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5000" r="43798" b="73754"/>
          <a:stretch/>
        </p:blipFill>
        <p:spPr bwMode="auto">
          <a:xfrm>
            <a:off x="2730026" y="862252"/>
            <a:ext cx="7794488" cy="56701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343" y="236512"/>
            <a:ext cx="86650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800" b="1" smtClean="0">
                <a:solidFill>
                  <a:srgbClr val="C00000"/>
                </a:solidFill>
                <a:latin typeface="Times New Roman"/>
                <a:ea typeface="Times New Roman"/>
              </a:rPr>
              <a:t>«</a:t>
            </a:r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Угостим маму»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Сегодня к  нам гости Мамочки придут. Когда Мамочки придёт, какое вежливое слово мы скажем ей?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: Здравствуй, привет…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Пойдёмте накрывать стол для наших Мам.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На стол мы постелем скатерть. Андрей, что возьмём мы из шкафа?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Ответы детей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: Чайную посуду.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А где же наша салфетница? (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Спасибо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Аня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).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                     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Чашки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есть, а где чайник (Молодец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Вика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)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 Для встречи с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</a:t>
            </a:r>
            <a:r>
              <a:rPr lang="x-none" sz="2000" smtClean="0">
                <a:solidFill>
                  <a:srgbClr val="C00000"/>
                </a:solidFill>
                <a:latin typeface="Times New Roman"/>
                <a:ea typeface="Times New Roman"/>
              </a:rPr>
              <a:t>амами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мы всё приготовили, у нас согрет чайник, накрыт стол.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i="1" dirty="0">
                <a:solidFill>
                  <a:srgbClr val="C00000"/>
                </a:solidFill>
                <a:latin typeface="Times New Roman"/>
                <a:ea typeface="Times New Roman"/>
              </a:rPr>
              <a:t>Д</a:t>
            </a:r>
            <a:r>
              <a:rPr lang="x-none" sz="2000" i="1" smtClean="0">
                <a:solidFill>
                  <a:srgbClr val="C00000"/>
                </a:solidFill>
                <a:latin typeface="Times New Roman"/>
                <a:ea typeface="Times New Roman"/>
              </a:rPr>
              <a:t>ети 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накрывают стол, </a:t>
            </a:r>
            <a:r>
              <a:rPr lang="x-none" sz="2000" i="1" smtClean="0">
                <a:solidFill>
                  <a:srgbClr val="C00000"/>
                </a:solidFill>
                <a:latin typeface="Times New Roman"/>
                <a:ea typeface="Times New Roman"/>
              </a:rPr>
              <a:t>приглашают мам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у</a:t>
            </a:r>
            <a:r>
              <a:rPr lang="x-none" sz="2000" i="1" smtClean="0">
                <a:solidFill>
                  <a:srgbClr val="C00000"/>
                </a:solidFill>
                <a:latin typeface="Times New Roman"/>
                <a:ea typeface="Times New Roman"/>
              </a:rPr>
              <a:t>,  </a:t>
            </a:r>
            <a:r>
              <a:rPr lang="x-none" sz="2000" i="1">
                <a:solidFill>
                  <a:srgbClr val="C00000"/>
                </a:solidFill>
                <a:latin typeface="Times New Roman"/>
                <a:ea typeface="Times New Roman"/>
              </a:rPr>
              <a:t>угощают </a:t>
            </a:r>
            <a:r>
              <a:rPr lang="x-none" sz="2000" i="1" smtClean="0">
                <a:solidFill>
                  <a:srgbClr val="C00000"/>
                </a:solidFill>
                <a:latin typeface="Times New Roman"/>
                <a:ea typeface="Times New Roman"/>
              </a:rPr>
              <a:t>печенье</a:t>
            </a:r>
            <a:r>
              <a:rPr lang="ru-RU" sz="2000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</a:t>
            </a:r>
            <a:r>
              <a:rPr lang="x-none" sz="2000" i="1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 Воспитатель: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 Вот и закончилось  наше чаепитие. Ребята давайте вместе уберем со стола и помоем посуду, как настоящие мамины помощники.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b="1">
                <a:solidFill>
                  <a:srgbClr val="C00000"/>
                </a:solidFill>
                <a:latin typeface="Times New Roman"/>
                <a:ea typeface="Times New Roman"/>
              </a:rPr>
              <a:t>Воспитатель: </a:t>
            </a:r>
            <a:r>
              <a:rPr lang="x-none" sz="2000">
                <a:solidFill>
                  <a:srgbClr val="C00000"/>
                </a:solidFill>
                <a:latin typeface="Times New Roman"/>
                <a:ea typeface="Times New Roman"/>
              </a:rPr>
              <a:t>Милые мамочки ребята для вас приготовили сюрприз. 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i="1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x-none" sz="2000" i="1">
                <a:solidFill>
                  <a:srgbClr val="C00000"/>
                </a:solidFill>
                <a:latin typeface="Times New Roman"/>
                <a:ea typeface="Times New Roman"/>
              </a:rPr>
              <a:t>Дети вручаю подарки для мам «Чашка».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ФОТО МАМИН ПРОЕКТ\СЕРВИРОВКА\IMG_1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03" y="401612"/>
            <a:ext cx="9353863" cy="623590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2752" y="533586"/>
            <a:ext cx="4348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Сюжет: </a:t>
            </a:r>
            <a:r>
              <a:rPr lang="x-none" sz="2800" b="1" smtClean="0">
                <a:solidFill>
                  <a:schemeClr val="bg1"/>
                </a:solidFill>
                <a:latin typeface="Times New Roman"/>
                <a:ea typeface="Times New Roman"/>
              </a:rPr>
              <a:t>«Угостим </a:t>
            </a:r>
            <a:r>
              <a:rPr lang="x-none" sz="2800" b="1">
                <a:solidFill>
                  <a:schemeClr val="bg1"/>
                </a:solidFill>
                <a:latin typeface="Times New Roman"/>
                <a:ea typeface="Times New Roman"/>
              </a:rPr>
              <a:t>маму»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r>
              <a:rPr lang="x-none" sz="280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66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ФОТО МАМИН ПРОЕКТ\СЕРВИРОВКА\IMG_1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26" y="324786"/>
            <a:ext cx="9244249" cy="61628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Desktop\ФОТО МАМИН ПРОЕКТ\СЕРВИРОВКА\IMG_1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07" y="383080"/>
            <a:ext cx="9268297" cy="617886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ФОТО МАМИН ПРОЕКТ\СЕРВИРОВКА\IMG_1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33" y="297305"/>
            <a:ext cx="9413823" cy="627588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ФОТО МАМИН ПРОЕКТ\СЕРВИРОВКА\IMG_1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4" y="329784"/>
            <a:ext cx="9394461" cy="626297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199" y="1219566"/>
            <a:ext cx="7981013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163">
            <a:off x="6252242" y="2987586"/>
            <a:ext cx="4553815" cy="335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7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343" y="233019"/>
            <a:ext cx="86650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  <a:tabLst>
                <a:tab pos="386334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Педагогическая актуальность.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     Личностные качества ребенка формируются в активной деятельности, и прежде всего в той, которая на каждом возрастном этапе является ведущей, определяет его интересы, отношение к действительности, особенности взаимоотношений с окружающими людьми. В дошкольном возрасте такой ведущей деятельностью является игра. Уже на ранних и младших возрастных ступенях именно в игре дети имеют наибольшую возможность быть самостоятельными, по своему желанию общаться со сверстниками, реализовывать и углублять свои знания и умения. Через игру ребенок входит в мир взрослых, овладевает духовными ценностями, усваивает предшествующий социальный опыт. Можно считать, что в игре ребенок получает впервые урок коллективного мышления.</a:t>
            </a:r>
            <a:r>
              <a:rPr lang="ru-RU" sz="20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0629" y="550959"/>
            <a:ext cx="821508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Основные результаты, которые предполагается получить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indent="450215" algn="ctr">
              <a:spcAft>
                <a:spcPts val="0"/>
              </a:spcAft>
            </a:pPr>
            <a:endParaRPr lang="ru-RU" sz="28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Развертывание детьми условных действий с игрушкой, предметом-заместителем; связывание 2-3 игровых действий в цепочку; продолжать действие, начатое партнером.</a:t>
            </a:r>
            <a:endParaRPr lang="ru-RU" sz="2000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771" y="235540"/>
            <a:ext cx="8955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b="1" u="sng">
                <a:solidFill>
                  <a:srgbClr val="C00000"/>
                </a:solidFill>
                <a:latin typeface="Times New Roman"/>
                <a:ea typeface="Times New Roman"/>
              </a:rPr>
              <a:t>1 </a:t>
            </a:r>
            <a:r>
              <a:rPr lang="x-none" sz="2800" b="1" u="sng" smtClean="0">
                <a:solidFill>
                  <a:srgbClr val="C00000"/>
                </a:solidFill>
                <a:latin typeface="Times New Roman"/>
                <a:ea typeface="Times New Roman"/>
              </a:rPr>
              <a:t>День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r>
              <a:rPr lang="x-none" sz="2800" u="sng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/>
            <a:r>
              <a:rPr lang="x-none" sz="2800" b="1">
                <a:solidFill>
                  <a:srgbClr val="C00000"/>
                </a:solidFill>
                <a:latin typeface="Times New Roman"/>
                <a:ea typeface="Times New Roman"/>
              </a:rPr>
              <a:t>«У мамы есть дочки и сыночки»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algn="ctr"/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 descr="C:\Users\1\Desktop\помощники\Screenshot_2019-04-08-13-37-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82" b="41295"/>
          <a:stretch/>
        </p:blipFill>
        <p:spPr bwMode="auto">
          <a:xfrm>
            <a:off x="2003842" y="235540"/>
            <a:ext cx="9623684" cy="63451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1568" y="492382"/>
            <a:ext cx="1439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x-none" sz="2800" b="1" u="sng">
                <a:solidFill>
                  <a:srgbClr val="960000"/>
                </a:solidFill>
                <a:latin typeface="Times New Roman"/>
                <a:ea typeface="Times New Roman"/>
              </a:rPr>
              <a:t>1 День</a:t>
            </a:r>
            <a:r>
              <a:rPr lang="ru-RU" sz="2800" b="1" u="sng" dirty="0">
                <a:solidFill>
                  <a:srgbClr val="960000"/>
                </a:solidFill>
                <a:latin typeface="Times New Roman"/>
                <a:ea typeface="Times New Roman"/>
              </a:rPr>
              <a:t>.</a:t>
            </a:r>
            <a:r>
              <a:rPr lang="x-none" sz="2800" u="sng">
                <a:solidFill>
                  <a:srgbClr val="960000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rgbClr val="96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8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1594</Words>
  <Application>Microsoft Office PowerPoint</Application>
  <PresentationFormat>Произвольный</PresentationFormat>
  <Paragraphs>222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сюжетно - ролевой игры «Мамины помощники» в средней группе</dc:title>
  <dc:creator>ADMIN</dc:creator>
  <cp:lastModifiedBy>1</cp:lastModifiedBy>
  <cp:revision>37</cp:revision>
  <dcterms:created xsi:type="dcterms:W3CDTF">2019-04-02T06:48:49Z</dcterms:created>
  <dcterms:modified xsi:type="dcterms:W3CDTF">2019-04-11T10:04:42Z</dcterms:modified>
</cp:coreProperties>
</file>