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sldIdLst>
    <p:sldId id="350" r:id="rId2"/>
    <p:sldId id="351" r:id="rId3"/>
    <p:sldId id="352" r:id="rId4"/>
    <p:sldId id="353" r:id="rId5"/>
    <p:sldId id="354" r:id="rId6"/>
    <p:sldId id="355" r:id="rId7"/>
    <p:sldId id="356" r:id="rId8"/>
    <p:sldId id="357" r:id="rId9"/>
    <p:sldId id="358" r:id="rId10"/>
    <p:sldId id="359" r:id="rId11"/>
    <p:sldId id="360" r:id="rId12"/>
    <p:sldId id="361" r:id="rId13"/>
    <p:sldId id="362" r:id="rId14"/>
    <p:sldId id="363" r:id="rId15"/>
    <p:sldId id="364" r:id="rId16"/>
    <p:sldId id="365" r:id="rId17"/>
    <p:sldId id="366" r:id="rId18"/>
    <p:sldId id="367" r:id="rId19"/>
    <p:sldId id="368" r:id="rId20"/>
    <p:sldId id="369" r:id="rId21"/>
    <p:sldId id="371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8F8F8"/>
    <a:srgbClr val="33CC33"/>
    <a:srgbClr val="66FF33"/>
    <a:srgbClr val="FFFF00"/>
    <a:srgbClr val="C0A482"/>
    <a:srgbClr val="0000FF"/>
    <a:srgbClr val="FF9900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5" autoAdjust="0"/>
    <p:restoredTop sz="95520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7426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7427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ACB32-3079-48BC-9F77-B569F8A438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D0536-D15E-4185-ADE9-ECEB9E7C12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29B09-A751-45DC-A6FA-961111E001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3A7B2-3735-4969-9CC0-5BB136B682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6EF22-CD23-475D-8874-9AAEC1DB97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8B32A-2333-4408-B9A8-36C5DFAEE5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AFC95-F837-4D86-8398-4631F007E3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E4F64-C0DA-42F9-9DE1-2112FCDFBF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C3E70-A7BE-4656-B0AA-DB244328FF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7AC64-8C95-4C18-886C-287103D467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E349D-1DFC-47AE-8AAB-3EA77455AA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78E19-4F8B-4F90-9F72-91F823675F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1533D-F23B-4227-9CDC-616F0778E7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147E3-A6EB-4F1F-9F9C-4406BB1B08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6387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88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89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0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1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2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3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4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5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6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7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8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9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00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01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640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403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404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40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0A38CA0A-1DAF-42B6-B26F-77A713AA1F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40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8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2" grpId="0"/>
      <p:bldP spid="16406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4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640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4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640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4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640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4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640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4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640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dt2sar.schoolrm.ru/life/video/28100/639550/" TargetMode="External"/><Relationship Id="rId2" Type="http://schemas.openxmlformats.org/officeDocument/2006/relationships/hyperlink" Target="https://cdt2sar.schoolrm.ru/sveden/employees/28144/639222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11560" y="0"/>
            <a:ext cx="7993260" cy="171299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j-ea"/>
                <a:cs typeface="Tahoma" panose="020B0604030504040204" pitchFamily="34" charset="0"/>
              </a:rPr>
              <a:t>Министерство образования РМ</a:t>
            </a:r>
            <a:b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j-ea"/>
                <a:cs typeface="Tahoma" panose="020B0604030504040204" pitchFamily="34" charset="0"/>
              </a:rPr>
            </a:b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j-ea"/>
                <a:cs typeface="Tahoma" panose="020B0604030504040204" pitchFamily="34" charset="0"/>
              </a:rPr>
              <a:t>ПОРТФОЛИО</a:t>
            </a:r>
            <a:b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j-ea"/>
                <a:cs typeface="Tahoma" panose="020B0604030504040204" pitchFamily="34" charset="0"/>
              </a:rPr>
            </a:b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j-ea"/>
                <a:cs typeface="Tahoma" panose="020B0604030504040204" pitchFamily="34" charset="0"/>
              </a:rPr>
              <a:t/>
            </a:r>
            <a:b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j-ea"/>
                <a:cs typeface="Tahoma" panose="020B0604030504040204" pitchFamily="34" charset="0"/>
              </a:rPr>
            </a:br>
            <a:r>
              <a:rPr kumimoji="0" lang="ru-RU" alt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j-ea"/>
                <a:cs typeface="Tahoma" panose="020B0604030504040204" pitchFamily="34" charset="0"/>
              </a:rPr>
              <a:t>Митричева</a:t>
            </a:r>
            <a:r>
              <a:rPr kumimoji="0" lang="ru-RU" altLang="ru-RU" sz="2000" b="1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j-ea"/>
                <a:cs typeface="Tahoma" panose="020B0604030504040204" pitchFamily="34" charset="0"/>
              </a:rPr>
              <a:t> Надежда Николаевна</a:t>
            </a: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j-ea"/>
                <a:cs typeface="Tahoma" panose="020B0604030504040204" pitchFamily="34" charset="0"/>
              </a:rPr>
              <a:t/>
            </a:r>
            <a:b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j-ea"/>
                <a:cs typeface="Tahoma" panose="020B0604030504040204" pitchFamily="34" charset="0"/>
              </a:rPr>
            </a:b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j-ea"/>
                <a:cs typeface="Tahoma" panose="020B0604030504040204" pitchFamily="34" charset="0"/>
              </a:rPr>
              <a:t>педагог</a:t>
            </a:r>
            <a:r>
              <a:rPr kumimoji="0" lang="en-US" altLang="ru-RU" sz="2000" b="1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j-ea"/>
                <a:cs typeface="Tahoma" panose="020B0604030504040204" pitchFamily="34" charset="0"/>
              </a:rPr>
              <a:t> </a:t>
            </a:r>
            <a:r>
              <a:rPr kumimoji="0" lang="ru-RU" altLang="ru-RU" sz="2000" b="1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j-ea"/>
                <a:cs typeface="Tahoma" panose="020B0604030504040204" pitchFamily="34" charset="0"/>
              </a:rPr>
              <a:t> дополнительного образования</a:t>
            </a: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j-ea"/>
                <a:cs typeface="Tahoma" panose="020B0604030504040204" pitchFamily="34" charset="0"/>
              </a:rPr>
              <a:t/>
            </a:r>
            <a:b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j-ea"/>
                <a:cs typeface="Tahoma" panose="020B0604030504040204" pitchFamily="34" charset="0"/>
              </a:rPr>
            </a:b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j-ea"/>
                <a:cs typeface="Tahoma" panose="020B0604030504040204" pitchFamily="34" charset="0"/>
              </a:rPr>
              <a:t>МУДО  «</a:t>
            </a:r>
            <a:r>
              <a:rPr lang="ru-RU" altLang="ru-RU" sz="20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+mj-ea"/>
                <a:cs typeface="Tahoma" panose="020B0604030504040204" pitchFamily="34" charset="0"/>
              </a:rPr>
              <a:t>Центр детского творчества № 2</a:t>
            </a: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j-ea"/>
                <a:cs typeface="Tahoma" panose="020B0604030504040204" pitchFamily="34" charset="0"/>
              </a:rPr>
              <a:t>» г.о.Саранск РМ</a:t>
            </a:r>
            <a:endParaRPr kumimoji="0" lang="ru-RU" alt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j-ea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348880"/>
            <a:ext cx="587415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srgbClr val="B80047"/>
                </a:solidFill>
                <a:latin typeface="Times New Roman" pitchFamily="16" charset="0"/>
              </a:rPr>
              <a:t>Дата рождения</a:t>
            </a:r>
            <a:r>
              <a:rPr lang="ru-RU" dirty="0">
                <a:solidFill>
                  <a:srgbClr val="002060"/>
                </a:solidFill>
                <a:latin typeface="Times New Roman" pitchFamily="16" charset="0"/>
              </a:rPr>
              <a:t>: </a:t>
            </a:r>
            <a:r>
              <a:rPr lang="ru-RU" dirty="0" smtClean="0">
                <a:latin typeface="Times New Roman" pitchFamily="16" charset="0"/>
              </a:rPr>
              <a:t>17.06.1985 г</a:t>
            </a:r>
            <a:r>
              <a:rPr lang="ru-RU" dirty="0">
                <a:latin typeface="Times New Roman" pitchFamily="16" charset="0"/>
              </a:rPr>
              <a:t>.</a:t>
            </a:r>
            <a:r>
              <a:rPr lang="ru-RU" dirty="0">
                <a:solidFill>
                  <a:srgbClr val="002060"/>
                </a:solidFill>
                <a:latin typeface="Times New Roman" pitchFamily="16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itchFamily="16" charset="0"/>
              </a:rPr>
            </a:br>
            <a:r>
              <a:rPr lang="ru-RU" u="sng" dirty="0">
                <a:solidFill>
                  <a:srgbClr val="B80047"/>
                </a:solidFill>
                <a:latin typeface="Times New Roman" pitchFamily="16" charset="0"/>
              </a:rPr>
              <a:t>Профессиональное образование</a:t>
            </a:r>
            <a:r>
              <a:rPr lang="ru-RU" dirty="0">
                <a:solidFill>
                  <a:srgbClr val="B80047"/>
                </a:solidFill>
                <a:latin typeface="Times New Roman" pitchFamily="16" charset="0"/>
              </a:rPr>
              <a:t>: </a:t>
            </a:r>
            <a:endParaRPr lang="ru-RU" dirty="0" smtClean="0">
              <a:solidFill>
                <a:srgbClr val="B80047"/>
              </a:solidFill>
              <a:latin typeface="Times New Roman" pitchFamily="16" charset="0"/>
            </a:endParaRPr>
          </a:p>
          <a:p>
            <a:r>
              <a:rPr lang="ru-RU" dirty="0" smtClean="0">
                <a:latin typeface="Times New Roman" pitchFamily="16" charset="0"/>
              </a:rPr>
              <a:t>Высшее</a:t>
            </a:r>
            <a:r>
              <a:rPr lang="ru-RU" dirty="0">
                <a:latin typeface="Times New Roman" pitchFamily="16" charset="0"/>
              </a:rPr>
              <a:t>, </a:t>
            </a:r>
            <a:r>
              <a:rPr lang="ru-RU" dirty="0" smtClean="0">
                <a:latin typeface="Times New Roman" pitchFamily="16" charset="0"/>
              </a:rPr>
              <a:t>МГПИ </a:t>
            </a:r>
            <a:r>
              <a:rPr lang="ru-RU" dirty="0" err="1" smtClean="0">
                <a:latin typeface="Times New Roman" pitchFamily="16" charset="0"/>
              </a:rPr>
              <a:t>им.М.Е.Евсевьева</a:t>
            </a:r>
            <a:r>
              <a:rPr lang="ru-RU" dirty="0" smtClean="0">
                <a:latin typeface="Times New Roman" pitchFamily="16" charset="0"/>
              </a:rPr>
              <a:t>, </a:t>
            </a:r>
            <a:r>
              <a:rPr lang="ru-RU" dirty="0">
                <a:latin typeface="Times New Roman" pitchFamily="16" charset="0"/>
              </a:rPr>
              <a:t>квалификация  </a:t>
            </a:r>
            <a:r>
              <a:rPr lang="ru-RU" dirty="0" smtClean="0">
                <a:latin typeface="Times New Roman" pitchFamily="16" charset="0"/>
              </a:rPr>
              <a:t>«Учитель русского языка и литературы».</a:t>
            </a:r>
            <a:endParaRPr lang="ru-RU" dirty="0">
              <a:latin typeface="Times New Roman" pitchFamily="16" charset="0"/>
            </a:endParaRPr>
          </a:p>
          <a:p>
            <a:r>
              <a:rPr lang="ru-RU" dirty="0">
                <a:latin typeface="Times New Roman" pitchFamily="16" charset="0"/>
              </a:rPr>
              <a:t>Диплом </a:t>
            </a:r>
            <a:r>
              <a:rPr lang="ru-RU" dirty="0" smtClean="0">
                <a:latin typeface="Times New Roman" pitchFamily="16" charset="0"/>
              </a:rPr>
              <a:t>ВСА № 0727340, </a:t>
            </a:r>
            <a:r>
              <a:rPr lang="ru-RU" dirty="0">
                <a:latin typeface="Times New Roman" pitchFamily="16" charset="0"/>
              </a:rPr>
              <a:t>выдан </a:t>
            </a:r>
            <a:r>
              <a:rPr lang="ru-RU" dirty="0" smtClean="0">
                <a:latin typeface="Times New Roman" pitchFamily="16" charset="0"/>
              </a:rPr>
              <a:t>22 января 2008 </a:t>
            </a:r>
            <a:r>
              <a:rPr lang="ru-RU" dirty="0">
                <a:latin typeface="Times New Roman" pitchFamily="16" charset="0"/>
              </a:rPr>
              <a:t>г.</a:t>
            </a:r>
          </a:p>
          <a:p>
            <a:r>
              <a:rPr lang="ru-RU" u="sng" dirty="0" smtClean="0">
                <a:solidFill>
                  <a:srgbClr val="B80047"/>
                </a:solidFill>
                <a:latin typeface="Times New Roman" pitchFamily="16" charset="0"/>
              </a:rPr>
              <a:t>Стаж </a:t>
            </a:r>
            <a:r>
              <a:rPr lang="ru-RU" u="sng" dirty="0">
                <a:solidFill>
                  <a:srgbClr val="B80047"/>
                </a:solidFill>
                <a:latin typeface="Times New Roman" pitchFamily="16" charset="0"/>
              </a:rPr>
              <a:t>педагогической работы </a:t>
            </a:r>
            <a:r>
              <a:rPr lang="en-US" u="sng" dirty="0">
                <a:solidFill>
                  <a:srgbClr val="B80047"/>
                </a:solidFill>
                <a:latin typeface="Times New Roman" pitchFamily="16" charset="0"/>
              </a:rPr>
              <a:t> </a:t>
            </a:r>
            <a:r>
              <a:rPr lang="ru-RU" u="sng" dirty="0">
                <a:solidFill>
                  <a:srgbClr val="B80047"/>
                </a:solidFill>
                <a:latin typeface="Times New Roman" pitchFamily="16" charset="0"/>
              </a:rPr>
              <a:t>по специальности</a:t>
            </a:r>
            <a:r>
              <a:rPr lang="ru-RU" dirty="0">
                <a:solidFill>
                  <a:srgbClr val="B80047"/>
                </a:solidFill>
                <a:latin typeface="Times New Roman" pitchFamily="16" charset="0"/>
              </a:rPr>
              <a:t>: </a:t>
            </a:r>
            <a:endParaRPr lang="ru-RU" dirty="0" smtClean="0">
              <a:solidFill>
                <a:srgbClr val="B80047"/>
              </a:solidFill>
              <a:latin typeface="Times New Roman" pitchFamily="16" charset="0"/>
            </a:endParaRPr>
          </a:p>
          <a:p>
            <a:r>
              <a:rPr lang="ru-RU" dirty="0" smtClean="0">
                <a:latin typeface="Times New Roman" pitchFamily="16" charset="0"/>
              </a:rPr>
              <a:t>17 </a:t>
            </a:r>
            <a:r>
              <a:rPr lang="ru-RU" dirty="0">
                <a:latin typeface="Times New Roman" pitchFamily="16" charset="0"/>
              </a:rPr>
              <a:t>лет </a:t>
            </a:r>
            <a:br>
              <a:rPr lang="ru-RU" dirty="0">
                <a:latin typeface="Times New Roman" pitchFamily="16" charset="0"/>
              </a:rPr>
            </a:br>
            <a:r>
              <a:rPr lang="ru-RU" u="sng" dirty="0">
                <a:solidFill>
                  <a:srgbClr val="B80047"/>
                </a:solidFill>
                <a:latin typeface="Times New Roman" pitchFamily="16" charset="0"/>
              </a:rPr>
              <a:t>Общий трудовой стаж</a:t>
            </a:r>
            <a:r>
              <a:rPr lang="ru-RU" dirty="0">
                <a:solidFill>
                  <a:srgbClr val="C00000"/>
                </a:solidFill>
                <a:latin typeface="Times New Roman" pitchFamily="16" charset="0"/>
              </a:rPr>
              <a:t>:</a:t>
            </a:r>
            <a:r>
              <a:rPr lang="ru-RU" dirty="0">
                <a:solidFill>
                  <a:srgbClr val="002060"/>
                </a:solidFill>
                <a:latin typeface="Times New Roman" pitchFamily="16" charset="0"/>
              </a:rPr>
              <a:t> </a:t>
            </a:r>
            <a:r>
              <a:rPr lang="ru-RU" dirty="0" smtClean="0">
                <a:latin typeface="Times New Roman" pitchFamily="16" charset="0"/>
              </a:rPr>
              <a:t>17 лет</a:t>
            </a:r>
            <a:r>
              <a:rPr lang="ru-RU" dirty="0">
                <a:latin typeface="Times New Roman" pitchFamily="16" charset="0"/>
              </a:rPr>
              <a:t/>
            </a:r>
            <a:br>
              <a:rPr lang="ru-RU" dirty="0">
                <a:latin typeface="Times New Roman" pitchFamily="16" charset="0"/>
              </a:rPr>
            </a:br>
            <a:r>
              <a:rPr lang="ru-RU" u="sng" dirty="0">
                <a:solidFill>
                  <a:srgbClr val="B80047"/>
                </a:solidFill>
                <a:latin typeface="Times New Roman" pitchFamily="16" charset="0"/>
              </a:rPr>
              <a:t>Наличие квалификационной категории</a:t>
            </a:r>
            <a:r>
              <a:rPr lang="ru-RU" dirty="0" smtClean="0">
                <a:solidFill>
                  <a:srgbClr val="B80047"/>
                </a:solidFill>
                <a:latin typeface="Times New Roman" pitchFamily="16" charset="0"/>
              </a:rPr>
              <a:t>: </a:t>
            </a:r>
          </a:p>
          <a:p>
            <a:r>
              <a:rPr lang="en-US" dirty="0" smtClean="0">
                <a:latin typeface="Times New Roman" pitchFamily="16" charset="0"/>
              </a:rPr>
              <a:t>I</a:t>
            </a:r>
            <a:r>
              <a:rPr lang="ru-RU" dirty="0" smtClean="0">
                <a:latin typeface="Times New Roman" pitchFamily="16" charset="0"/>
              </a:rPr>
              <a:t> </a:t>
            </a:r>
            <a:r>
              <a:rPr lang="ru-RU" dirty="0">
                <a:latin typeface="Times New Roman" pitchFamily="16" charset="0"/>
              </a:rPr>
              <a:t>квалификационная </a:t>
            </a:r>
            <a:r>
              <a:rPr lang="ru-RU" dirty="0" smtClean="0">
                <a:latin typeface="Times New Roman" pitchFamily="16" charset="0"/>
              </a:rPr>
              <a:t>категория</a:t>
            </a:r>
          </a:p>
          <a:p>
            <a:r>
              <a:rPr lang="ru-RU" u="sng" dirty="0">
                <a:solidFill>
                  <a:srgbClr val="B80047"/>
                </a:solidFill>
                <a:latin typeface="Times New Roman" pitchFamily="16" charset="0"/>
              </a:rPr>
              <a:t>Дата </a:t>
            </a:r>
            <a:r>
              <a:rPr lang="ru-RU" u="sng" dirty="0" smtClean="0">
                <a:solidFill>
                  <a:srgbClr val="B80047"/>
                </a:solidFill>
                <a:latin typeface="Times New Roman" pitchFamily="16" charset="0"/>
              </a:rPr>
              <a:t>последней аттестации:</a:t>
            </a:r>
            <a:r>
              <a:rPr lang="ru-RU" dirty="0" smtClean="0">
                <a:solidFill>
                  <a:srgbClr val="B80047"/>
                </a:solidFill>
                <a:latin typeface="Times New Roman" pitchFamily="16" charset="0"/>
              </a:rPr>
              <a:t> </a:t>
            </a:r>
            <a:r>
              <a:rPr lang="ru-RU" dirty="0" smtClean="0">
                <a:latin typeface="Times New Roman" pitchFamily="16" charset="0"/>
              </a:rPr>
              <a:t> 21.12.2017г., </a:t>
            </a:r>
            <a:r>
              <a:rPr lang="ru-RU" dirty="0">
                <a:latin typeface="Times New Roman" pitchFamily="16" charset="0"/>
              </a:rPr>
              <a:t>приказ </a:t>
            </a:r>
            <a:r>
              <a:rPr lang="ru-RU" dirty="0" smtClean="0">
                <a:latin typeface="Times New Roman" pitchFamily="16" charset="0"/>
              </a:rPr>
              <a:t>№1055 </a:t>
            </a:r>
            <a:r>
              <a:rPr lang="ru-RU" dirty="0">
                <a:latin typeface="Times New Roman" pitchFamily="16" charset="0"/>
              </a:rPr>
              <a:t/>
            </a:r>
            <a:br>
              <a:rPr lang="ru-RU" dirty="0">
                <a:latin typeface="Times New Roman" pitchFamily="16" charset="0"/>
              </a:rPr>
            </a:br>
            <a:endParaRPr lang="ru-RU" dirty="0">
              <a:latin typeface="Times New Roman" pitchFamily="16" charset="0"/>
            </a:endParaRPr>
          </a:p>
        </p:txBody>
      </p:sp>
      <p:pic>
        <p:nvPicPr>
          <p:cNvPr id="4" name="Picture 2" descr="C:\Users\DDT\Desktop\IMG_20221007_1359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348880"/>
            <a:ext cx="2882652" cy="41858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-243408"/>
            <a:ext cx="86409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6" charset="0"/>
              </a:rPr>
              <a:t/>
            </a:r>
            <a:br>
              <a:rPr lang="ru-RU" dirty="0">
                <a:latin typeface="Times New Roman" pitchFamily="16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6" charset="0"/>
              </a:rPr>
              <a:t>7. Проведение мастер-классов, открытых занятий, мероприятий </a:t>
            </a:r>
            <a:endParaRPr lang="ru-RU" sz="2400" dirty="0">
              <a:solidFill>
                <a:srgbClr val="FFFF00"/>
              </a:solidFill>
              <a:latin typeface="Times New Roman" pitchFamily="16" charset="0"/>
            </a:endParaRPr>
          </a:p>
        </p:txBody>
      </p:sp>
      <p:pic>
        <p:nvPicPr>
          <p:cNvPr id="6146" name="Picture 2" descr="D:\СКАНЫ НАДЯ\scanlite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4104456" cy="5457467"/>
          </a:xfrm>
          <a:prstGeom prst="rect">
            <a:avLst/>
          </a:prstGeom>
          <a:noFill/>
        </p:spPr>
      </p:pic>
      <p:pic>
        <p:nvPicPr>
          <p:cNvPr id="6147" name="Picture 3" descr="D:\СКАНЫ НАДЯ\scanlite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24744"/>
            <a:ext cx="4203560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-243408"/>
            <a:ext cx="86409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6" charset="0"/>
              </a:rPr>
              <a:t/>
            </a:r>
            <a:br>
              <a:rPr lang="ru-RU" dirty="0">
                <a:latin typeface="Times New Roman" pitchFamily="16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6" charset="0"/>
              </a:rPr>
              <a:t>7. Проведение мастер-классов, открытых занятий, мероприятий </a:t>
            </a:r>
            <a:endParaRPr lang="ru-RU" sz="2400" dirty="0">
              <a:solidFill>
                <a:srgbClr val="FFFF00"/>
              </a:solidFill>
              <a:latin typeface="Times New Roman" pitchFamily="16" charset="0"/>
            </a:endParaRPr>
          </a:p>
        </p:txBody>
      </p:sp>
      <p:pic>
        <p:nvPicPr>
          <p:cNvPr id="7170" name="Picture 2" descr="C:\Users\DDT\Desktop\АТТЕСТАЦИЯ МОЯ2022\ФОТО НА ПОРТФОЛИО\xuvEph_nwz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3803111" cy="254630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3040" y="764704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6" charset="0"/>
              </a:rPr>
              <a:t/>
            </a:r>
            <a:br>
              <a:rPr lang="ru-RU" dirty="0">
                <a:latin typeface="Times New Roman" pitchFamily="16" charset="0"/>
              </a:rPr>
            </a:br>
            <a:r>
              <a:rPr lang="ru-RU" dirty="0" smtClean="0">
                <a:solidFill>
                  <a:srgbClr val="FFFF00"/>
                </a:solidFill>
                <a:latin typeface="Times New Roman" pitchFamily="16" charset="0"/>
              </a:rPr>
              <a:t>Отчетный концерт МУДО «ДДТ</a:t>
            </a:r>
            <a:r>
              <a:rPr lang="ru-RU" dirty="0" smtClean="0">
                <a:solidFill>
                  <a:srgbClr val="FFFF00"/>
                </a:solidFill>
                <a:latin typeface="Times New Roman" pitchFamily="16" charset="0"/>
              </a:rPr>
              <a:t>» - май 2019 </a:t>
            </a:r>
            <a:endParaRPr lang="ru-RU" dirty="0">
              <a:solidFill>
                <a:srgbClr val="FFFF00"/>
              </a:solidFill>
              <a:latin typeface="Times New Roman" pitchFamily="16" charset="0"/>
            </a:endParaRPr>
          </a:p>
        </p:txBody>
      </p:sp>
      <p:pic>
        <p:nvPicPr>
          <p:cNvPr id="7171" name="Picture 3" descr="C:\Users\DDT\Desktop\АТТЕСТАЦИЯ МОЯ2022\ФОТО НА ПОРТФОЛИО\IMG-20220616-WA0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077072"/>
            <a:ext cx="4614820" cy="259583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355976" y="3068960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6" charset="0"/>
              </a:rPr>
              <a:t/>
            </a:r>
            <a:br>
              <a:rPr lang="ru-RU" dirty="0">
                <a:latin typeface="Times New Roman" pitchFamily="16" charset="0"/>
              </a:rPr>
            </a:br>
            <a:r>
              <a:rPr lang="ru-RU" dirty="0" smtClean="0">
                <a:solidFill>
                  <a:srgbClr val="FFFF00"/>
                </a:solidFill>
                <a:latin typeface="Times New Roman" pitchFamily="16" charset="0"/>
              </a:rPr>
              <a:t> Участие воспитанников в акции </a:t>
            </a:r>
          </a:p>
          <a:p>
            <a:pPr algn="just"/>
            <a:r>
              <a:rPr lang="ru-RU" dirty="0" smtClean="0">
                <a:solidFill>
                  <a:srgbClr val="FFFF00"/>
                </a:solidFill>
                <a:latin typeface="Times New Roman" pitchFamily="16" charset="0"/>
              </a:rPr>
              <a:t>«Нет наркотикам</a:t>
            </a:r>
            <a:r>
              <a:rPr lang="ru-RU" dirty="0" smtClean="0">
                <a:solidFill>
                  <a:srgbClr val="FFFF00"/>
                </a:solidFill>
                <a:latin typeface="Times New Roman" pitchFamily="16" charset="0"/>
              </a:rPr>
              <a:t>» - июнь 2022</a:t>
            </a:r>
            <a:endParaRPr lang="ru-RU" dirty="0">
              <a:solidFill>
                <a:srgbClr val="FFFF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-243408"/>
            <a:ext cx="8640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6" charset="0"/>
              </a:rPr>
              <a:t/>
            </a:r>
            <a:br>
              <a:rPr lang="ru-RU" dirty="0">
                <a:latin typeface="Times New Roman" pitchFamily="16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6" charset="0"/>
              </a:rPr>
              <a:t>8. Экспертная деятельность </a:t>
            </a:r>
            <a:endParaRPr lang="ru-RU" sz="2400" dirty="0">
              <a:solidFill>
                <a:srgbClr val="FFFF00"/>
              </a:solidFill>
              <a:latin typeface="Times New Roman" pitchFamily="1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484784"/>
            <a:ext cx="8640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6" charset="0"/>
              </a:rPr>
              <a:t/>
            </a:r>
            <a:br>
              <a:rPr lang="ru-RU" dirty="0">
                <a:latin typeface="Times New Roman" pitchFamily="16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6" charset="0"/>
              </a:rPr>
              <a:t>нет</a:t>
            </a:r>
            <a:endParaRPr lang="ru-RU" sz="2400" dirty="0">
              <a:solidFill>
                <a:srgbClr val="FFFF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-243408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6" charset="0"/>
              </a:rPr>
              <a:t/>
            </a:r>
            <a:br>
              <a:rPr lang="ru-RU" dirty="0">
                <a:latin typeface="Times New Roman" pitchFamily="16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6" charset="0"/>
              </a:rPr>
              <a:t>9. Общественно-педагогическая активность педагога: участие в комиссиях, педагогических сообществах, в жюри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6" charset="0"/>
              </a:rPr>
              <a:t>конкурсов </a:t>
            </a:r>
            <a:endParaRPr lang="ru-RU" sz="2400" dirty="0">
              <a:solidFill>
                <a:srgbClr val="FFFF00"/>
              </a:solidFill>
              <a:latin typeface="Times New Roman" pitchFamily="16" charset="0"/>
            </a:endParaRPr>
          </a:p>
        </p:txBody>
      </p:sp>
      <p:pic>
        <p:nvPicPr>
          <p:cNvPr id="8194" name="Picture 2" descr="D:\СКАНЫ НАДЯ\scanlite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663234"/>
            <a:ext cx="3744416" cy="4978741"/>
          </a:xfrm>
          <a:prstGeom prst="rect">
            <a:avLst/>
          </a:prstGeom>
          <a:noFill/>
        </p:spPr>
      </p:pic>
      <p:pic>
        <p:nvPicPr>
          <p:cNvPr id="4" name="Picture 4" descr="D:\СКАНЫ НАДЯ\scanlite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556792"/>
            <a:ext cx="2236905" cy="2974289"/>
          </a:xfrm>
          <a:prstGeom prst="rect">
            <a:avLst/>
          </a:prstGeom>
          <a:noFill/>
        </p:spPr>
      </p:pic>
      <p:pic>
        <p:nvPicPr>
          <p:cNvPr id="5" name="Picture 3" descr="D:\СКАНЫ НАДЯ\scanlite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717032"/>
            <a:ext cx="2220390" cy="295232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908720"/>
            <a:ext cx="8640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6" charset="0"/>
              </a:rPr>
              <a:t/>
            </a:r>
            <a:br>
              <a:rPr lang="ru-RU" dirty="0">
                <a:latin typeface="Times New Roman" pitchFamily="16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6" charset="0"/>
              </a:rPr>
              <a:t>Муниципальный уровень </a:t>
            </a:r>
            <a:endParaRPr lang="ru-RU" sz="2400" dirty="0">
              <a:solidFill>
                <a:srgbClr val="FFFF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0"/>
            <a:ext cx="8640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6" charset="0"/>
              </a:rPr>
              <a:t/>
            </a:r>
            <a:br>
              <a:rPr lang="ru-RU" dirty="0">
                <a:latin typeface="Times New Roman" pitchFamily="16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6" charset="0"/>
              </a:rPr>
              <a:t>10. Наставничество</a:t>
            </a:r>
            <a:endParaRPr lang="ru-RU" sz="2400" dirty="0">
              <a:solidFill>
                <a:srgbClr val="FFFF00"/>
              </a:solidFill>
              <a:latin typeface="Times New Roman" pitchFamily="16" charset="0"/>
            </a:endParaRPr>
          </a:p>
        </p:txBody>
      </p:sp>
      <p:pic>
        <p:nvPicPr>
          <p:cNvPr id="4" name="Picture 2" descr="D:\СКАНЫ НАДЯ\scanlite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2673133" cy="3554316"/>
          </a:xfrm>
          <a:prstGeom prst="rect">
            <a:avLst/>
          </a:prstGeom>
          <a:noFill/>
        </p:spPr>
      </p:pic>
      <p:pic>
        <p:nvPicPr>
          <p:cNvPr id="5" name="Picture 2" descr="D:\СКАНЫ 2 НАДЯ\scanlit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052736"/>
            <a:ext cx="3031629" cy="3600400"/>
          </a:xfrm>
          <a:prstGeom prst="rect">
            <a:avLst/>
          </a:prstGeom>
          <a:noFill/>
        </p:spPr>
      </p:pic>
      <p:pic>
        <p:nvPicPr>
          <p:cNvPr id="6" name="Picture 3" descr="C:\Users\DDT\Desktop\АТТЕСТАЦИЯ МОЯ2022\ФОТО НА ПОРТФОЛИО\IMG_20221011_0913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052736"/>
            <a:ext cx="2520280" cy="36004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228184" y="4869160"/>
            <a:ext cx="38735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 Light" panose="020F0302020204030204" pitchFamily="34" charset="0"/>
              </a:rPr>
              <a:t>Работа над сценарием </a:t>
            </a:r>
          </a:p>
          <a:p>
            <a:r>
              <a:rPr lang="ru-RU" dirty="0" smtClean="0">
                <a:latin typeface="Calibri Light" panose="020F0302020204030204" pitchFamily="34" charset="0"/>
              </a:rPr>
              <a:t>с молодым педагогом </a:t>
            </a:r>
          </a:p>
          <a:p>
            <a:r>
              <a:rPr lang="ru-RU" dirty="0" err="1" smtClean="0">
                <a:latin typeface="Calibri Light" panose="020F0302020204030204" pitchFamily="34" charset="0"/>
              </a:rPr>
              <a:t>Адаксиной</a:t>
            </a:r>
            <a:r>
              <a:rPr lang="ru-RU" dirty="0" smtClean="0">
                <a:latin typeface="Calibri Light" panose="020F0302020204030204" pitchFamily="34" charset="0"/>
              </a:rPr>
              <a:t> Е.Н. </a:t>
            </a:r>
            <a:endParaRPr lang="ru-RU" dirty="0">
              <a:latin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0"/>
            <a:ext cx="8640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6" charset="0"/>
              </a:rPr>
              <a:t/>
            </a:r>
            <a:br>
              <a:rPr lang="ru-RU" dirty="0">
                <a:latin typeface="Times New Roman" pitchFamily="16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6" charset="0"/>
              </a:rPr>
              <a:t>11. Позитивные результаты работы с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6" charset="0"/>
              </a:rPr>
              <a:t>воспитанниками</a:t>
            </a:r>
            <a:endParaRPr lang="ru-RU" sz="2400" dirty="0">
              <a:solidFill>
                <a:srgbClr val="FFFF00"/>
              </a:solidFill>
              <a:latin typeface="Times New Roman" pitchFamily="16" charset="0"/>
            </a:endParaRPr>
          </a:p>
        </p:txBody>
      </p:sp>
      <p:pic>
        <p:nvPicPr>
          <p:cNvPr id="9218" name="Picture 2" descr="D:\СКАНЫ НАДЯ\scanlite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4060589" cy="5399140"/>
          </a:xfrm>
          <a:prstGeom prst="rect">
            <a:avLst/>
          </a:prstGeom>
          <a:noFill/>
        </p:spPr>
      </p:pic>
      <p:pic>
        <p:nvPicPr>
          <p:cNvPr id="9219" name="Picture 3" descr="C:\Users\DDT\Desktop\АТТЕСТАЦИЯ МОЯ2022\ФОТО НА ПОРТФОЛИО\McBcTk_GDt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212976"/>
            <a:ext cx="3686318" cy="246810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39752" y="1052736"/>
            <a:ext cx="864096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6" charset="0"/>
              </a:rPr>
              <a:t/>
            </a:r>
            <a:br>
              <a:rPr lang="ru-RU" dirty="0">
                <a:latin typeface="Times New Roman" pitchFamily="16" charset="0"/>
              </a:rPr>
            </a:br>
            <a:r>
              <a:rPr lang="ru-RU" sz="1600" dirty="0" smtClean="0">
                <a:solidFill>
                  <a:srgbClr val="FFFF00"/>
                </a:solidFill>
                <a:latin typeface="Times New Roman" pitchFamily="16" charset="0"/>
              </a:rPr>
              <a:t>Выступление воспитанников </a:t>
            </a:r>
          </a:p>
          <a:p>
            <a:pPr algn="ctr"/>
            <a:r>
              <a:rPr lang="ru-RU" sz="1600" dirty="0" smtClean="0">
                <a:solidFill>
                  <a:srgbClr val="FFFF00"/>
                </a:solidFill>
                <a:latin typeface="Times New Roman" pitchFamily="16" charset="0"/>
              </a:rPr>
              <a:t>детского объединения</a:t>
            </a:r>
          </a:p>
          <a:p>
            <a:pPr algn="ctr"/>
            <a:r>
              <a:rPr lang="ru-RU" sz="1600" dirty="0" smtClean="0">
                <a:solidFill>
                  <a:srgbClr val="FFFF00"/>
                </a:solidFill>
                <a:latin typeface="Times New Roman" pitchFamily="16" charset="0"/>
              </a:rPr>
              <a:t> «Художественное слово»</a:t>
            </a:r>
          </a:p>
          <a:p>
            <a:pPr algn="ctr"/>
            <a:r>
              <a:rPr lang="ru-RU" sz="1600" dirty="0" smtClean="0">
                <a:solidFill>
                  <a:srgbClr val="FFFF00"/>
                </a:solidFill>
                <a:latin typeface="Times New Roman" pitchFamily="16" charset="0"/>
              </a:rPr>
              <a:t> на торжественном награждении </a:t>
            </a:r>
          </a:p>
          <a:p>
            <a:pPr algn="ctr"/>
            <a:r>
              <a:rPr lang="ru-RU" sz="1600" dirty="0" smtClean="0">
                <a:solidFill>
                  <a:srgbClr val="FFFF00"/>
                </a:solidFill>
                <a:latin typeface="Times New Roman" pitchFamily="16" charset="0"/>
              </a:rPr>
              <a:t>участников городского конкурса</a:t>
            </a:r>
          </a:p>
          <a:p>
            <a:pPr algn="ctr"/>
            <a:r>
              <a:rPr lang="ru-RU" sz="1600" dirty="0" smtClean="0">
                <a:solidFill>
                  <a:srgbClr val="FFFF00"/>
                </a:solidFill>
                <a:latin typeface="Times New Roman" pitchFamily="16" charset="0"/>
              </a:rPr>
              <a:t> </a:t>
            </a:r>
            <a:r>
              <a:rPr lang="ru-RU" sz="1600" dirty="0" smtClean="0">
                <a:solidFill>
                  <a:srgbClr val="FFFF00"/>
                </a:solidFill>
                <a:latin typeface="Times New Roman" pitchFamily="16" charset="0"/>
              </a:rPr>
              <a:t>«Краски осени» - октябрь 2022</a:t>
            </a:r>
            <a:endParaRPr lang="ru-RU" sz="1600" dirty="0" smtClean="0">
              <a:solidFill>
                <a:srgbClr val="FFFF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0"/>
            <a:ext cx="8640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6" charset="0"/>
              </a:rPr>
              <a:t/>
            </a:r>
            <a:br>
              <a:rPr lang="ru-RU" dirty="0">
                <a:latin typeface="Times New Roman" pitchFamily="16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6" charset="0"/>
              </a:rPr>
              <a:t>11. Позитивные результаты работы с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6" charset="0"/>
              </a:rPr>
              <a:t>воспитанниками</a:t>
            </a:r>
            <a:endParaRPr lang="ru-RU" sz="2400" dirty="0">
              <a:solidFill>
                <a:srgbClr val="FFFF00"/>
              </a:solidFill>
              <a:latin typeface="Times New Roman" pitchFamily="16" charset="0"/>
            </a:endParaRPr>
          </a:p>
        </p:txBody>
      </p:sp>
      <p:pic>
        <p:nvPicPr>
          <p:cNvPr id="3" name="Picture 3" descr="C:\Users\DDT\Desktop\АТТЕСТАЦИЯ МОЯ2022\ФОТО НА ПОРТФОЛИО\aXwnsykRhW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3744416" cy="249530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-1620688" y="404664"/>
            <a:ext cx="864096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6" charset="0"/>
              </a:rPr>
              <a:t/>
            </a:r>
            <a:br>
              <a:rPr lang="ru-RU" dirty="0">
                <a:latin typeface="Times New Roman" pitchFamily="16" charset="0"/>
              </a:rPr>
            </a:br>
            <a:r>
              <a:rPr lang="ru-RU" sz="2000" dirty="0" smtClean="0">
                <a:solidFill>
                  <a:srgbClr val="FFFF00"/>
                </a:solidFill>
                <a:latin typeface="Times New Roman" pitchFamily="16" charset="0"/>
              </a:rPr>
              <a:t>Городская акция</a:t>
            </a:r>
          </a:p>
          <a:p>
            <a:pPr algn="ctr"/>
            <a:r>
              <a:rPr lang="ru-RU" sz="2000" dirty="0" smtClean="0">
                <a:solidFill>
                  <a:srgbClr val="FFFF00"/>
                </a:solidFill>
                <a:latin typeface="Times New Roman" pitchFamily="16" charset="0"/>
              </a:rPr>
              <a:t> «Помоги зимующим птицам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6" charset="0"/>
              </a:rPr>
              <a:t>» - ноябрь, 2021</a:t>
            </a:r>
            <a:endParaRPr lang="ru-RU" sz="2000" dirty="0" smtClean="0">
              <a:solidFill>
                <a:srgbClr val="FFFF00"/>
              </a:solidFill>
              <a:latin typeface="Times New Roman" pitchFamily="16" charset="0"/>
            </a:endParaRPr>
          </a:p>
        </p:txBody>
      </p:sp>
      <p:pic>
        <p:nvPicPr>
          <p:cNvPr id="5" name="Picture 4" descr="C:\Users\DDT\Desktop\АТТЕСТАЦИЯ МОЯ2022\ФОТО НА ПОРТФОЛИО\LGVCnrVXW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149080"/>
            <a:ext cx="4176464" cy="234926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67744" y="3068960"/>
            <a:ext cx="864096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6" charset="0"/>
              </a:rPr>
              <a:t/>
            </a:r>
            <a:br>
              <a:rPr lang="ru-RU" dirty="0">
                <a:latin typeface="Times New Roman" pitchFamily="16" charset="0"/>
              </a:rPr>
            </a:br>
            <a:r>
              <a:rPr lang="ru-RU" sz="2000" dirty="0" smtClean="0">
                <a:solidFill>
                  <a:srgbClr val="FFFF00"/>
                </a:solidFill>
                <a:latin typeface="Times New Roman" pitchFamily="16" charset="0"/>
              </a:rPr>
              <a:t>Праздник, посвященный </a:t>
            </a:r>
            <a:endParaRPr lang="ru-RU" sz="2000" dirty="0" smtClean="0">
              <a:solidFill>
                <a:srgbClr val="FFFF00"/>
              </a:solidFill>
              <a:latin typeface="Times New Roman" pitchFamily="16" charset="0"/>
            </a:endParaRPr>
          </a:p>
          <a:p>
            <a:pPr algn="ctr"/>
            <a:r>
              <a:rPr lang="ru-RU" sz="2000" dirty="0" smtClean="0">
                <a:solidFill>
                  <a:srgbClr val="FFFF00"/>
                </a:solidFill>
                <a:latin typeface="Times New Roman" pitchFamily="16" charset="0"/>
              </a:rPr>
              <a:t>Дню Матери, ноябрь 2019 </a:t>
            </a:r>
            <a:endParaRPr lang="ru-RU" sz="2000" dirty="0" smtClean="0">
              <a:solidFill>
                <a:srgbClr val="FFFF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0"/>
            <a:ext cx="8640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6" charset="0"/>
              </a:rPr>
              <a:t/>
            </a:r>
            <a:br>
              <a:rPr lang="ru-RU" dirty="0">
                <a:latin typeface="Times New Roman" pitchFamily="16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6" charset="0"/>
              </a:rPr>
              <a:t>12. Участие педагога в профессиональных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6" charset="0"/>
              </a:rPr>
              <a:t>конкурсах </a:t>
            </a:r>
            <a:endParaRPr lang="ru-RU" sz="2400" dirty="0">
              <a:solidFill>
                <a:srgbClr val="FFFF00"/>
              </a:solidFill>
              <a:latin typeface="Times New Roman" pitchFamily="1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628800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FFFF00"/>
                </a:solidFill>
                <a:latin typeface="Times New Roman" pitchFamily="16" charset="0"/>
              </a:rPr>
              <a:t>нет</a:t>
            </a:r>
            <a:endParaRPr lang="ru-RU" sz="2400" dirty="0">
              <a:solidFill>
                <a:srgbClr val="FFFF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0"/>
            <a:ext cx="8640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6" charset="0"/>
              </a:rPr>
              <a:t/>
            </a:r>
            <a:br>
              <a:rPr lang="ru-RU" dirty="0">
                <a:latin typeface="Times New Roman" pitchFamily="16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6" charset="0"/>
              </a:rPr>
              <a:t>13. Награды и поощрения </a:t>
            </a:r>
            <a:endParaRPr lang="ru-RU" sz="2400" dirty="0">
              <a:solidFill>
                <a:srgbClr val="FFFF00"/>
              </a:solidFill>
              <a:latin typeface="Times New Roman" pitchFamily="1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476672"/>
            <a:ext cx="8640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6" charset="0"/>
              </a:rPr>
              <a:t/>
            </a:r>
            <a:br>
              <a:rPr lang="ru-RU" dirty="0">
                <a:latin typeface="Times New Roman" pitchFamily="16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6" charset="0"/>
              </a:rPr>
              <a:t>Муниципальный уровень </a:t>
            </a:r>
            <a:endParaRPr lang="ru-RU" sz="2400" dirty="0">
              <a:solidFill>
                <a:srgbClr val="FFFF00"/>
              </a:solidFill>
              <a:latin typeface="Times New Roman" pitchFamily="16" charset="0"/>
            </a:endParaRPr>
          </a:p>
        </p:txBody>
      </p:sp>
      <p:pic>
        <p:nvPicPr>
          <p:cNvPr id="4" name="Picture 2" descr="D:\СКАНЫ НАДЯ\scanlit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3816424" cy="5074487"/>
          </a:xfrm>
          <a:prstGeom prst="rect">
            <a:avLst/>
          </a:prstGeom>
          <a:noFill/>
        </p:spPr>
      </p:pic>
      <p:pic>
        <p:nvPicPr>
          <p:cNvPr id="6" name="Picture 2" descr="D:\СКАНЫ 2 НАДЯ\scanlit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5" y="1484784"/>
            <a:ext cx="3960440" cy="50648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0"/>
            <a:ext cx="8640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6" charset="0"/>
              </a:rPr>
              <a:t/>
            </a:r>
            <a:br>
              <a:rPr lang="ru-RU" dirty="0">
                <a:latin typeface="Times New Roman" pitchFamily="16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6" charset="0"/>
              </a:rPr>
              <a:t>13. Награды и поощрения </a:t>
            </a:r>
            <a:endParaRPr lang="ru-RU" sz="2400" dirty="0">
              <a:solidFill>
                <a:srgbClr val="FFFF00"/>
              </a:solidFill>
              <a:latin typeface="Times New Roman" pitchFamily="1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476672"/>
            <a:ext cx="8640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6" charset="0"/>
              </a:rPr>
              <a:t/>
            </a:r>
            <a:br>
              <a:rPr lang="ru-RU" dirty="0">
                <a:latin typeface="Times New Roman" pitchFamily="16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6" charset="0"/>
              </a:rPr>
              <a:t>Муниципальный уровень </a:t>
            </a:r>
            <a:endParaRPr lang="ru-RU" sz="2400" dirty="0">
              <a:solidFill>
                <a:srgbClr val="FFFF00"/>
              </a:solidFill>
              <a:latin typeface="Times New Roman" pitchFamily="16" charset="0"/>
            </a:endParaRPr>
          </a:p>
        </p:txBody>
      </p:sp>
      <p:pic>
        <p:nvPicPr>
          <p:cNvPr id="4" name="Picture 3" descr="D:\СКАНЫ НАДЯ\scanlite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3888432" cy="5170231"/>
          </a:xfrm>
          <a:prstGeom prst="rect">
            <a:avLst/>
          </a:prstGeom>
          <a:noFill/>
        </p:spPr>
      </p:pic>
      <p:pic>
        <p:nvPicPr>
          <p:cNvPr id="5" name="Picture 4" descr="D:\СКАНЫ НАДЯ\scanlite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518420"/>
            <a:ext cx="4015795" cy="50789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-171400"/>
            <a:ext cx="864096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6" charset="0"/>
              </a:rPr>
              <a:t/>
            </a:r>
            <a:br>
              <a:rPr lang="ru-RU" dirty="0">
                <a:latin typeface="Times New Roman" pitchFamily="16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Times New Roman" pitchFamily="16" charset="0"/>
              </a:rPr>
              <a:t>Характеристика-представление</a:t>
            </a:r>
            <a:endParaRPr lang="ru-RU" sz="3200" dirty="0">
              <a:solidFill>
                <a:srgbClr val="FFFF00"/>
              </a:solidFill>
              <a:latin typeface="Times New Roman" pitchFamily="16" charset="0"/>
            </a:endParaRPr>
          </a:p>
        </p:txBody>
      </p:sp>
      <p:pic>
        <p:nvPicPr>
          <p:cNvPr id="1026" name="Picture 2" descr="D:\СКАНЫ НАДЯ\scanlite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3888432" cy="5170233"/>
          </a:xfrm>
          <a:prstGeom prst="rect">
            <a:avLst/>
          </a:prstGeom>
          <a:noFill/>
        </p:spPr>
      </p:pic>
      <p:pic>
        <p:nvPicPr>
          <p:cNvPr id="1027" name="Picture 3" descr="D:\СКАНЫ НАДЯ\scanlite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196752"/>
            <a:ext cx="3958572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0"/>
            <a:ext cx="8640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6" charset="0"/>
              </a:rPr>
              <a:t/>
            </a:r>
            <a:br>
              <a:rPr lang="ru-RU" dirty="0">
                <a:latin typeface="Times New Roman" pitchFamily="16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6" charset="0"/>
              </a:rPr>
              <a:t>13. Награды и поощрения </a:t>
            </a:r>
            <a:endParaRPr lang="ru-RU" sz="2400" dirty="0">
              <a:solidFill>
                <a:srgbClr val="FFFF00"/>
              </a:solidFill>
              <a:latin typeface="Times New Roman" pitchFamily="16" charset="0"/>
            </a:endParaRPr>
          </a:p>
        </p:txBody>
      </p:sp>
      <p:pic>
        <p:nvPicPr>
          <p:cNvPr id="3" name="Picture 3" descr="D:\СКАНЫ 2 НАДЯ\scanlit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4032448" cy="4896544"/>
          </a:xfrm>
          <a:prstGeom prst="rect">
            <a:avLst/>
          </a:prstGeom>
          <a:noFill/>
        </p:spPr>
      </p:pic>
      <p:pic>
        <p:nvPicPr>
          <p:cNvPr id="4" name="Picture 2" descr="D:\СКАНЫ НАДЯ\scanlite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556792"/>
            <a:ext cx="3672408" cy="488299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476672"/>
            <a:ext cx="8640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6" charset="0"/>
              </a:rPr>
              <a:t/>
            </a:r>
            <a:br>
              <a:rPr lang="ru-RU" dirty="0">
                <a:latin typeface="Times New Roman" pitchFamily="16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6" charset="0"/>
              </a:rPr>
              <a:t>Республиканский уровень </a:t>
            </a:r>
            <a:endParaRPr lang="ru-RU" sz="2400" dirty="0">
              <a:solidFill>
                <a:srgbClr val="FFFF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6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6" charset="0"/>
              </a:rPr>
              <a:t/>
            </a:r>
            <a:br>
              <a:rPr lang="ru-RU" dirty="0">
                <a:latin typeface="Times New Roman" pitchFamily="16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6" charset="0"/>
              </a:rPr>
              <a:t>Дополнительная  информация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itchFamily="1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484784"/>
            <a:ext cx="8640960" cy="7755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6" charset="0"/>
              </a:rPr>
              <a:t/>
            </a:r>
            <a:br>
              <a:rPr lang="ru-RU" dirty="0">
                <a:latin typeface="Times New Roman" pitchFamily="16" charset="0"/>
              </a:rPr>
            </a:br>
            <a:r>
              <a:rPr lang="ru-RU" sz="2400" dirty="0" smtClean="0">
                <a:latin typeface="Times New Roman" pitchFamily="16" charset="0"/>
              </a:rPr>
              <a:t>Обобщение педагогического опыта  представлено на официальном сайте МУДО «Центр детского творчества № 2» г.о. Саранск –</a:t>
            </a:r>
          </a:p>
          <a:p>
            <a:pPr algn="just"/>
            <a:endParaRPr lang="ru-RU" sz="2400" b="0" dirty="0" smtClean="0">
              <a:latin typeface="Times New Roman" pitchFamily="16" charset="0"/>
              <a:hlinkClick r:id="rId2"/>
            </a:endParaRPr>
          </a:p>
          <a:p>
            <a:pPr algn="just"/>
            <a:r>
              <a:rPr lang="en-US" sz="2400" b="0" dirty="0" smtClean="0">
                <a:hlinkClick r:id="rId2"/>
              </a:rPr>
              <a:t>https://cdt2sar.schoolrm.ru/sveden/employees/28144/639222/</a:t>
            </a:r>
            <a:endParaRPr lang="ru-RU" sz="2400" dirty="0" smtClean="0">
              <a:latin typeface="Times New Roman" pitchFamily="16" charset="0"/>
            </a:endParaRPr>
          </a:p>
          <a:p>
            <a:pPr algn="just"/>
            <a:endParaRPr lang="ru-RU" sz="2400" b="0" dirty="0" smtClean="0">
              <a:latin typeface="Times New Roman" pitchFamily="16" charset="0"/>
              <a:hlinkClick r:id="rId3"/>
            </a:endParaRPr>
          </a:p>
          <a:p>
            <a:pPr algn="just"/>
            <a:r>
              <a:rPr lang="en-US" sz="2400" b="0" dirty="0" smtClean="0">
                <a:hlinkClick r:id="rId3"/>
              </a:rPr>
              <a:t>https://cdt2sar.schoolrm.ru/life/video/28100/639550/</a:t>
            </a:r>
            <a:r>
              <a:rPr lang="en-US" sz="2400" b="0" dirty="0" smtClean="0"/>
              <a:t> </a:t>
            </a:r>
            <a:endParaRPr lang="ru-RU" sz="2400" b="0" dirty="0" smtClean="0"/>
          </a:p>
          <a:p>
            <a:pPr algn="just"/>
            <a:endParaRPr lang="ru-RU" sz="2400" b="0" dirty="0" smtClean="0">
              <a:latin typeface="Times New Roman" pitchFamily="16" charset="0"/>
            </a:endParaRPr>
          </a:p>
          <a:p>
            <a:pPr algn="just"/>
            <a:endParaRPr lang="ru-RU" sz="2400" dirty="0" smtClean="0">
              <a:latin typeface="Times New Roman" pitchFamily="16" charset="0"/>
            </a:endParaRPr>
          </a:p>
          <a:p>
            <a:pPr algn="just"/>
            <a:endParaRPr lang="ru-RU" sz="2400" dirty="0" smtClean="0">
              <a:latin typeface="Times New Roman" pitchFamily="16" charset="0"/>
            </a:endParaRPr>
          </a:p>
          <a:p>
            <a:pPr algn="just"/>
            <a:endParaRPr lang="ru-RU" sz="2400" dirty="0" smtClean="0">
              <a:latin typeface="Times New Roman" pitchFamily="16" charset="0"/>
            </a:endParaRPr>
          </a:p>
          <a:p>
            <a:pPr algn="just"/>
            <a:endParaRPr lang="ru-RU" sz="2400" dirty="0" smtClean="0">
              <a:latin typeface="Times New Roman" pitchFamily="16" charset="0"/>
            </a:endParaRPr>
          </a:p>
          <a:p>
            <a:pPr algn="just"/>
            <a:r>
              <a:rPr lang="ru-RU" sz="2400" dirty="0" smtClean="0">
                <a:latin typeface="Times New Roman" pitchFamily="16" charset="0"/>
              </a:rPr>
              <a:t> </a:t>
            </a:r>
            <a:endParaRPr lang="ru-RU" sz="2400" b="0" dirty="0" smtClean="0"/>
          </a:p>
          <a:p>
            <a:pPr algn="just"/>
            <a:endParaRPr lang="ru-RU" sz="2400" b="0" dirty="0" smtClean="0"/>
          </a:p>
          <a:p>
            <a:pPr algn="just"/>
            <a:endParaRPr lang="ru-RU" sz="2400" b="0" dirty="0" smtClean="0"/>
          </a:p>
          <a:p>
            <a:pPr algn="just"/>
            <a:endParaRPr lang="ru-RU" sz="2400" b="0" dirty="0" smtClean="0"/>
          </a:p>
          <a:p>
            <a:pPr algn="just"/>
            <a:endParaRPr lang="ru-RU" sz="2400" b="0" dirty="0" smtClean="0"/>
          </a:p>
          <a:p>
            <a:pPr algn="just"/>
            <a:endParaRPr lang="ru-RU" sz="2400" b="0" dirty="0" smtClean="0"/>
          </a:p>
          <a:p>
            <a:pPr algn="just"/>
            <a:r>
              <a:rPr lang="en-US" sz="2400" b="0" dirty="0" smtClean="0"/>
              <a:t> </a:t>
            </a:r>
            <a:endParaRPr lang="ru-RU" sz="2400" dirty="0">
              <a:solidFill>
                <a:srgbClr val="FFFF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-171400"/>
            <a:ext cx="864096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6" charset="0"/>
              </a:rPr>
              <a:t/>
            </a:r>
            <a:br>
              <a:rPr lang="ru-RU" dirty="0">
                <a:latin typeface="Times New Roman" pitchFamily="16" charset="0"/>
              </a:rPr>
            </a:b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6" charset="0"/>
              </a:rPr>
              <a:t>1.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6" charset="0"/>
              </a:rPr>
              <a:t> </a:t>
            </a:r>
            <a:r>
              <a:rPr lang="ru-RU" sz="3200" dirty="0" smtClean="0">
                <a:solidFill>
                  <a:srgbClr val="FFFF00"/>
                </a:solidFill>
                <a:latin typeface="Times New Roman" pitchFamily="16" charset="0"/>
              </a:rPr>
              <a:t>Реализация образовательных программ</a:t>
            </a:r>
            <a:endParaRPr lang="ru-RU" sz="3200" dirty="0">
              <a:solidFill>
                <a:srgbClr val="FFFF00"/>
              </a:solidFill>
              <a:latin typeface="Times New Roman" pitchFamily="16" charset="0"/>
            </a:endParaRPr>
          </a:p>
        </p:txBody>
      </p:sp>
      <p:pic>
        <p:nvPicPr>
          <p:cNvPr id="2050" name="Picture 2" descr="D:\СКАНЫ НАДЯ\scanlite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4277213" cy="5687172"/>
          </a:xfrm>
          <a:prstGeom prst="rect">
            <a:avLst/>
          </a:prstGeom>
          <a:noFill/>
        </p:spPr>
      </p:pic>
      <p:pic>
        <p:nvPicPr>
          <p:cNvPr id="2051" name="Picture 3" descr="C:\Users\DDT\Desktop\АТТЕСТАЦИЯ МОЯ2022\ФОТО НА ПОРТФОЛИО\IcrA7Z9dVM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628800"/>
            <a:ext cx="3239006" cy="2213230"/>
          </a:xfrm>
          <a:prstGeom prst="rect">
            <a:avLst/>
          </a:prstGeom>
          <a:noFill/>
        </p:spPr>
      </p:pic>
      <p:pic>
        <p:nvPicPr>
          <p:cNvPr id="2052" name="Picture 4" descr="C:\Users\DDT\Desktop\АТТЕСТАЦИЯ МОЯ2022\ФОТО НА ПОРТФОЛИО\IMG_20221010_1342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653136"/>
            <a:ext cx="3550385" cy="1991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699792" y="620688"/>
            <a:ext cx="864096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6" charset="0"/>
              </a:rPr>
              <a:t/>
            </a:r>
            <a:br>
              <a:rPr lang="ru-RU" dirty="0">
                <a:latin typeface="Times New Roman" pitchFamily="16" charset="0"/>
              </a:rPr>
            </a:br>
            <a:r>
              <a:rPr lang="ru-RU" sz="1600" dirty="0" smtClean="0">
                <a:solidFill>
                  <a:srgbClr val="FFFF00"/>
                </a:solidFill>
                <a:latin typeface="Times New Roman" pitchFamily="16" charset="0"/>
              </a:rPr>
              <a:t>Воспитанники детского объединения </a:t>
            </a:r>
          </a:p>
          <a:p>
            <a:pPr algn="ctr"/>
            <a:r>
              <a:rPr lang="ru-RU" sz="1600" dirty="0" smtClean="0">
                <a:solidFill>
                  <a:srgbClr val="FFFF00"/>
                </a:solidFill>
                <a:latin typeface="Times New Roman" pitchFamily="16" charset="0"/>
              </a:rPr>
              <a:t>«Художественное слово</a:t>
            </a:r>
            <a:r>
              <a:rPr lang="ru-RU" sz="1600" dirty="0" smtClean="0">
                <a:solidFill>
                  <a:srgbClr val="FFFF00"/>
                </a:solidFill>
                <a:latin typeface="Times New Roman" pitchFamily="16" charset="0"/>
              </a:rPr>
              <a:t>» - ноябрь, 2021</a:t>
            </a:r>
            <a:endParaRPr lang="ru-RU" sz="3200" dirty="0">
              <a:solidFill>
                <a:srgbClr val="FFFF00"/>
              </a:solidFill>
              <a:latin typeface="Times New Roman" pitchFamily="1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71800" y="3717032"/>
            <a:ext cx="864096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6" charset="0"/>
              </a:rPr>
              <a:t/>
            </a:r>
            <a:br>
              <a:rPr lang="ru-RU" dirty="0">
                <a:latin typeface="Times New Roman" pitchFamily="16" charset="0"/>
              </a:rPr>
            </a:br>
            <a:r>
              <a:rPr lang="ru-RU" sz="1600" dirty="0" smtClean="0">
                <a:solidFill>
                  <a:srgbClr val="FFFF00"/>
                </a:solidFill>
                <a:latin typeface="Times New Roman" pitchFamily="16" charset="0"/>
              </a:rPr>
              <a:t>Воспитанники детского объединения </a:t>
            </a:r>
          </a:p>
          <a:p>
            <a:pPr algn="ctr"/>
            <a:r>
              <a:rPr lang="ru-RU" sz="1600" dirty="0" smtClean="0">
                <a:solidFill>
                  <a:srgbClr val="FFFF00"/>
                </a:solidFill>
                <a:latin typeface="Times New Roman" pitchFamily="16" charset="0"/>
              </a:rPr>
              <a:t>«Художественное слово</a:t>
            </a:r>
            <a:r>
              <a:rPr lang="ru-RU" sz="1600" dirty="0" smtClean="0">
                <a:solidFill>
                  <a:srgbClr val="FFFF00"/>
                </a:solidFill>
                <a:latin typeface="Times New Roman" pitchFamily="16" charset="0"/>
              </a:rPr>
              <a:t>» - сентябрь, 2022</a:t>
            </a:r>
            <a:endParaRPr lang="ru-RU" sz="3200" dirty="0">
              <a:solidFill>
                <a:srgbClr val="FFFF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-171400"/>
            <a:ext cx="864096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6" charset="0"/>
              </a:rPr>
              <a:t/>
            </a:r>
            <a:br>
              <a:rPr lang="ru-RU" dirty="0">
                <a:latin typeface="Times New Roman" pitchFamily="16" charset="0"/>
              </a:rPr>
            </a:b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6" charset="0"/>
              </a:rPr>
              <a:t>2.</a:t>
            </a:r>
            <a:r>
              <a:rPr lang="ru-RU" dirty="0" smtClean="0">
                <a:latin typeface="Times New Roman" pitchFamily="16" charset="0"/>
              </a:rPr>
              <a:t> </a:t>
            </a:r>
            <a:r>
              <a:rPr lang="ru-RU" sz="3200" dirty="0" smtClean="0">
                <a:solidFill>
                  <a:srgbClr val="FFFF00"/>
                </a:solidFill>
                <a:latin typeface="Times New Roman" pitchFamily="16" charset="0"/>
              </a:rPr>
              <a:t>Результаты участия в инновационной (экспериментальной) деятельности</a:t>
            </a:r>
            <a:endParaRPr lang="ru-RU" sz="3200" dirty="0">
              <a:solidFill>
                <a:srgbClr val="FFFF00"/>
              </a:solidFill>
              <a:latin typeface="Times New Roman" pitchFamily="1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772816"/>
            <a:ext cx="864096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6" charset="0"/>
              </a:rPr>
              <a:t/>
            </a:r>
            <a:br>
              <a:rPr lang="ru-RU" dirty="0">
                <a:latin typeface="Times New Roman" pitchFamily="16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Times New Roman" pitchFamily="16" charset="0"/>
              </a:rPr>
              <a:t>нет</a:t>
            </a:r>
            <a:endParaRPr lang="ru-RU" sz="3200" dirty="0">
              <a:solidFill>
                <a:srgbClr val="FFFF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-171400"/>
            <a:ext cx="864096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6" charset="0"/>
              </a:rPr>
              <a:t/>
            </a:r>
            <a:br>
              <a:rPr lang="ru-RU" dirty="0">
                <a:latin typeface="Times New Roman" pitchFamily="16" charset="0"/>
              </a:rPr>
            </a:b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6" charset="0"/>
              </a:rPr>
              <a:t>3.</a:t>
            </a:r>
            <a:r>
              <a:rPr lang="ru-RU" dirty="0" smtClean="0">
                <a:latin typeface="Times New Roman" pitchFamily="16" charset="0"/>
              </a:rPr>
              <a:t> </a:t>
            </a:r>
            <a:r>
              <a:rPr lang="ru-RU" sz="3200" dirty="0" smtClean="0">
                <a:solidFill>
                  <a:srgbClr val="FFFF00"/>
                </a:solidFill>
                <a:latin typeface="Times New Roman" pitchFamily="16" charset="0"/>
              </a:rPr>
              <a:t>Участие детей в конкурсах; выставках; турнирах; соревнованиях; акциях</a:t>
            </a:r>
            <a:endParaRPr lang="ru-RU" sz="3200" dirty="0">
              <a:solidFill>
                <a:srgbClr val="FFFF00"/>
              </a:solidFill>
              <a:latin typeface="Times New Roman" pitchFamily="1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908720"/>
            <a:ext cx="8640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6" charset="0"/>
              </a:rPr>
              <a:t/>
            </a:r>
            <a:br>
              <a:rPr lang="ru-RU" dirty="0">
                <a:latin typeface="Times New Roman" pitchFamily="16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6" charset="0"/>
              </a:rPr>
              <a:t>Муниципальный уровень</a:t>
            </a:r>
            <a:endParaRPr lang="ru-RU" sz="2400" dirty="0">
              <a:solidFill>
                <a:srgbClr val="FFFF00"/>
              </a:solidFill>
              <a:latin typeface="Times New Roman" pitchFamily="16" charset="0"/>
            </a:endParaRPr>
          </a:p>
        </p:txBody>
      </p:sp>
      <p:pic>
        <p:nvPicPr>
          <p:cNvPr id="3074" name="Picture 2" descr="C:\Users\DDT\Desktop\АТТЕСТАЦИЯ МОЯ2022\бессольно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780928"/>
            <a:ext cx="2915562" cy="3887416"/>
          </a:xfrm>
          <a:prstGeom prst="rect">
            <a:avLst/>
          </a:prstGeom>
          <a:noFill/>
        </p:spPr>
      </p:pic>
      <p:pic>
        <p:nvPicPr>
          <p:cNvPr id="3075" name="Picture 3" descr="C:\Users\DDT\Desktop\АТТЕСТАЦИЯ МОЯ2022\На аттестацию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492896"/>
            <a:ext cx="2861556" cy="3815408"/>
          </a:xfrm>
          <a:prstGeom prst="rect">
            <a:avLst/>
          </a:prstGeom>
          <a:noFill/>
        </p:spPr>
      </p:pic>
      <p:pic>
        <p:nvPicPr>
          <p:cNvPr id="3076" name="Picture 4" descr="C:\Users\DDT\Desktop\АТТЕСТАЦИЯ МОЯ2022\Презентация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0232" y="1700808"/>
            <a:ext cx="2733768" cy="3645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3040" y="836712"/>
            <a:ext cx="8640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6" charset="0"/>
              </a:rPr>
              <a:t/>
            </a:r>
            <a:br>
              <a:rPr lang="ru-RU" dirty="0">
                <a:latin typeface="Times New Roman" pitchFamily="16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6" charset="0"/>
              </a:rPr>
              <a:t>Республиканский  уровень</a:t>
            </a:r>
            <a:endParaRPr lang="ru-RU" sz="2400" dirty="0">
              <a:solidFill>
                <a:srgbClr val="FFFF00"/>
              </a:solidFill>
              <a:latin typeface="Times New Roman" pitchFamily="16" charset="0"/>
            </a:endParaRPr>
          </a:p>
        </p:txBody>
      </p:sp>
      <p:pic>
        <p:nvPicPr>
          <p:cNvPr id="3" name="Picture 2" descr="D:\СКАНЫ НАДЯ\scanlite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617150"/>
            <a:ext cx="3744416" cy="497874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-243408"/>
            <a:ext cx="864096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6" charset="0"/>
              </a:rPr>
              <a:t/>
            </a:r>
            <a:br>
              <a:rPr lang="ru-RU" dirty="0">
                <a:latin typeface="Times New Roman" pitchFamily="16" charset="0"/>
              </a:rPr>
            </a:b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6" charset="0"/>
              </a:rPr>
              <a:t>3.</a:t>
            </a:r>
            <a:r>
              <a:rPr lang="ru-RU" dirty="0" smtClean="0">
                <a:latin typeface="Times New Roman" pitchFamily="16" charset="0"/>
              </a:rPr>
              <a:t> </a:t>
            </a:r>
            <a:r>
              <a:rPr lang="ru-RU" sz="3200" dirty="0" smtClean="0">
                <a:solidFill>
                  <a:srgbClr val="FFFF00"/>
                </a:solidFill>
                <a:latin typeface="Times New Roman" pitchFamily="16" charset="0"/>
              </a:rPr>
              <a:t>Участие детей в конкурсах; выставках; турнирах; соревнованиях; акциях</a:t>
            </a:r>
            <a:endParaRPr lang="ru-RU" sz="3200" dirty="0">
              <a:solidFill>
                <a:srgbClr val="FFFF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0"/>
            <a:ext cx="864096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6" charset="0"/>
              </a:rPr>
              <a:t/>
            </a:r>
            <a:br>
              <a:rPr lang="ru-RU" dirty="0">
                <a:latin typeface="Times New Roman" pitchFamily="16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Times New Roman" pitchFamily="16" charset="0"/>
              </a:rPr>
              <a:t>4. Наличие  публикаций</a:t>
            </a:r>
            <a:endParaRPr lang="ru-RU" sz="3200" dirty="0">
              <a:solidFill>
                <a:srgbClr val="FFFF00"/>
              </a:solidFill>
              <a:latin typeface="Times New Roman" pitchFamily="16" charset="0"/>
            </a:endParaRPr>
          </a:p>
        </p:txBody>
      </p:sp>
      <p:pic>
        <p:nvPicPr>
          <p:cNvPr id="4098" name="Picture 2" descr="C:\Users\DDT\Desktop\АТТЕСТАЦИЯ МОЯ2022\Свидетельство Сценарий ко Дню пожилого челове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75654"/>
            <a:ext cx="4104456" cy="2935079"/>
          </a:xfrm>
          <a:prstGeom prst="rect">
            <a:avLst/>
          </a:prstGeom>
          <a:noFill/>
        </p:spPr>
      </p:pic>
      <p:pic>
        <p:nvPicPr>
          <p:cNvPr id="4099" name="Picture 3" descr="C:\Users\DDT\Downloads\Свидетельство Сборник поучительных рассказов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573016"/>
            <a:ext cx="4175651" cy="2985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0"/>
            <a:ext cx="864096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6" charset="0"/>
              </a:rPr>
              <a:t/>
            </a:r>
            <a:br>
              <a:rPr lang="ru-RU" dirty="0">
                <a:latin typeface="Times New Roman" pitchFamily="16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Times New Roman" pitchFamily="16" charset="0"/>
              </a:rPr>
              <a:t>5. Наличие авторских программ, методических пособий, методических рекомендаций</a:t>
            </a:r>
            <a:endParaRPr lang="ru-RU" sz="3200" dirty="0">
              <a:solidFill>
                <a:srgbClr val="FFFF00"/>
              </a:solidFill>
              <a:latin typeface="Times New Roman" pitchFamily="1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916832"/>
            <a:ext cx="864096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6" charset="0"/>
              </a:rPr>
              <a:t/>
            </a:r>
            <a:br>
              <a:rPr lang="ru-RU" dirty="0">
                <a:latin typeface="Times New Roman" pitchFamily="16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Times New Roman" pitchFamily="16" charset="0"/>
              </a:rPr>
              <a:t>нет</a:t>
            </a:r>
            <a:endParaRPr lang="ru-RU" sz="3200" dirty="0">
              <a:solidFill>
                <a:srgbClr val="FFFF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-243408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6" charset="0"/>
              </a:rPr>
              <a:t/>
            </a:r>
            <a:br>
              <a:rPr lang="ru-RU" dirty="0">
                <a:latin typeface="Times New Roman" pitchFamily="16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6" charset="0"/>
              </a:rPr>
              <a:t>6. Выступления на заседаниях методических советов, научно-практических конференциях, педагогических чтениях, семинарах, секциях, форумах</a:t>
            </a:r>
            <a:endParaRPr lang="ru-RU" sz="2400" dirty="0">
              <a:solidFill>
                <a:srgbClr val="FFFF00"/>
              </a:solidFill>
              <a:latin typeface="Times New Roman" pitchFamily="16" charset="0"/>
            </a:endParaRPr>
          </a:p>
        </p:txBody>
      </p:sp>
      <p:pic>
        <p:nvPicPr>
          <p:cNvPr id="5122" name="Picture 2" descr="D:\СКАНЫ НАДЯ\scanlite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3816424" cy="5074487"/>
          </a:xfrm>
          <a:prstGeom prst="rect">
            <a:avLst/>
          </a:prstGeom>
          <a:noFill/>
        </p:spPr>
      </p:pic>
      <p:pic>
        <p:nvPicPr>
          <p:cNvPr id="4" name="Picture 2" descr="C:\Users\DDT\Desktop\АТТЕСТАЦИЯ МОЯ2022\ФОТО НА ПОРТФОЛИО\2022-10-13_15-57-4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56792"/>
            <a:ext cx="4301932" cy="241865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355976" y="4221088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Ссылка на интервью на радио ВГТРК Мордовия, посвященное 100-летию Пионерии</a:t>
            </a:r>
          </a:p>
          <a:p>
            <a:endParaRPr lang="ru-RU" sz="1200" dirty="0" smtClean="0"/>
          </a:p>
          <a:p>
            <a:r>
              <a:rPr lang="en-US" sz="1200" dirty="0" smtClean="0"/>
              <a:t>https://vk.com/video/@gtrk13?z=video-31036717_456239565%2Fclub31036717%2Fpl_-31036717_-2</a:t>
            </a:r>
            <a:endParaRPr lang="ru-RU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1111</TotalTime>
  <Words>39</Words>
  <Application>Microsoft Office PowerPoint</Application>
  <PresentationFormat>Экран (4:3)</PresentationFormat>
  <Paragraphs>78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Склон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DDT</cp:lastModifiedBy>
  <cp:revision>274</cp:revision>
  <dcterms:created xsi:type="dcterms:W3CDTF">2016-09-02T06:17:39Z</dcterms:created>
  <dcterms:modified xsi:type="dcterms:W3CDTF">2022-10-14T13:29:10Z</dcterms:modified>
</cp:coreProperties>
</file>