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9" r:id="rId1"/>
  </p:sldMasterIdLst>
  <p:notesMasterIdLst>
    <p:notesMasterId r:id="rId67"/>
  </p:notesMasterIdLst>
  <p:sldIdLst>
    <p:sldId id="270" r:id="rId2"/>
    <p:sldId id="271" r:id="rId3"/>
    <p:sldId id="326" r:id="rId4"/>
    <p:sldId id="343" r:id="rId5"/>
    <p:sldId id="357" r:id="rId6"/>
    <p:sldId id="320" r:id="rId7"/>
    <p:sldId id="417" r:id="rId8"/>
    <p:sldId id="258" r:id="rId9"/>
    <p:sldId id="374" r:id="rId10"/>
    <p:sldId id="344" r:id="rId11"/>
    <p:sldId id="297" r:id="rId12"/>
    <p:sldId id="384" r:id="rId13"/>
    <p:sldId id="358" r:id="rId14"/>
    <p:sldId id="359" r:id="rId15"/>
    <p:sldId id="360" r:id="rId16"/>
    <p:sldId id="385" r:id="rId17"/>
    <p:sldId id="262" r:id="rId18"/>
    <p:sldId id="290" r:id="rId19"/>
    <p:sldId id="370" r:id="rId20"/>
    <p:sldId id="400" r:id="rId21"/>
    <p:sldId id="414" r:id="rId22"/>
    <p:sldId id="402" r:id="rId23"/>
    <p:sldId id="403" r:id="rId24"/>
    <p:sldId id="365" r:id="rId25"/>
    <p:sldId id="268" r:id="rId26"/>
    <p:sldId id="353" r:id="rId27"/>
    <p:sldId id="352" r:id="rId28"/>
    <p:sldId id="345" r:id="rId29"/>
    <p:sldId id="378" r:id="rId30"/>
    <p:sldId id="379" r:id="rId31"/>
    <p:sldId id="380" r:id="rId32"/>
    <p:sldId id="405" r:id="rId33"/>
    <p:sldId id="362" r:id="rId34"/>
    <p:sldId id="390" r:id="rId35"/>
    <p:sldId id="363" r:id="rId36"/>
    <p:sldId id="277" r:id="rId37"/>
    <p:sldId id="293" r:id="rId38"/>
    <p:sldId id="388" r:id="rId39"/>
    <p:sldId id="275" r:id="rId40"/>
    <p:sldId id="372" r:id="rId41"/>
    <p:sldId id="346" r:id="rId42"/>
    <p:sldId id="373" r:id="rId43"/>
    <p:sldId id="347" r:id="rId44"/>
    <p:sldId id="294" r:id="rId45"/>
    <p:sldId id="355" r:id="rId46"/>
    <p:sldId id="316" r:id="rId47"/>
    <p:sldId id="318" r:id="rId48"/>
    <p:sldId id="332" r:id="rId49"/>
    <p:sldId id="269" r:id="rId50"/>
    <p:sldId id="317" r:id="rId51"/>
    <p:sldId id="383" r:id="rId52"/>
    <p:sldId id="416" r:id="rId53"/>
    <p:sldId id="411" r:id="rId54"/>
    <p:sldId id="412" r:id="rId55"/>
    <p:sldId id="413" r:id="rId56"/>
    <p:sldId id="397" r:id="rId57"/>
    <p:sldId id="391" r:id="rId58"/>
    <p:sldId id="279" r:id="rId59"/>
    <p:sldId id="286" r:id="rId60"/>
    <p:sldId id="407" r:id="rId61"/>
    <p:sldId id="415" r:id="rId62"/>
    <p:sldId id="410" r:id="rId63"/>
    <p:sldId id="409" r:id="rId64"/>
    <p:sldId id="364" r:id="rId65"/>
    <p:sldId id="328" r:id="rId6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6404" autoAdjust="0"/>
  </p:normalViewPr>
  <p:slideViewPr>
    <p:cSldViewPr snapToGrid="0">
      <p:cViewPr varScale="1">
        <p:scale>
          <a:sx n="111" d="100"/>
          <a:sy n="111" d="100"/>
        </p:scale>
        <p:origin x="163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C3B65-BEF3-400A-980E-86751502FBE6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D0DC7-061F-491B-B926-2F6821CF1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86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D96BDB7C-AD40-4F20-A5E4-14AE19EA0BEC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35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687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720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379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004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370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086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028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556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175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243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140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279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080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558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840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DB7C-AD40-4F20-A5E4-14AE19EA0BEC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71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96BDB7C-AD40-4F20-A5E4-14AE19EA0BEC}" type="datetimeFigureOut">
              <a:rPr lang="ru-RU" smtClean="0"/>
              <a:t>04.12.2023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78A8CFD-56E9-4C50-B26D-0F22841B3B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7393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  <p:sldLayoutId id="214748383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iblock/12f/12f80f950d3a39a659353e8c9d5578f7/Syrkina-PED-OPYT-UVAZHITELNOE-OTNOSHENIE.docx" TargetMode="External"/><Relationship Id="rId2" Type="http://schemas.openxmlformats.org/officeDocument/2006/relationships/hyperlink" Target="https://view.officeapps.live.com/op/view.aspx?src=https://upload2.schoolrm.ru/iblock/3fe/3feac20647403d9d93cf93c761b4bdc2/Ped.-opyt-Pyshkova-E.YU..doc&amp;wdOrigin=BROWSELINK" TargetMode="Externa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05018" y="1511389"/>
            <a:ext cx="5638982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dirty="0">
                <a:solidFill>
                  <a:schemeClr val="bg1"/>
                </a:solidFill>
              </a:rPr>
              <a:t>Дата рождения: 04.01.1990 г.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48A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altLang="ru-RU" sz="18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1.Профессиональное образование: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48A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altLang="ru-RU" sz="15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Педагог-психолог</a:t>
            </a:r>
            <a:endParaRPr kumimoji="0" lang="ru-RU" altLang="ru-RU" sz="15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48A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altLang="ru-RU" sz="15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по специальности «Педагогика и психология »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48A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altLang="ru-RU" sz="16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МГПИ им. М.Е. </a:t>
            </a:r>
            <a:r>
              <a:rPr kumimoji="0" lang="ru-RU" altLang="ru-RU" sz="1600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Евсевьева</a:t>
            </a:r>
            <a:r>
              <a:rPr kumimoji="0" lang="ru-RU" altLang="ru-RU" sz="16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                                                            Диплом</a:t>
            </a:r>
            <a:r>
              <a:rPr kumimoji="0" lang="ru-RU" altLang="ru-RU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КТ 31302</a:t>
            </a:r>
            <a:br>
              <a:rPr kumimoji="0" lang="ru-RU" altLang="ru-RU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</a:br>
            <a:r>
              <a:rPr kumimoji="0" lang="ru-RU" altLang="ru-RU" sz="16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Дата выдачи: 30.01.2013г.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48A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altLang="ru-RU" sz="18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2. Профессиональная переподготовка: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48A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altLang="ru-RU" sz="15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Microsoft Sans Serif" panose="020B0604020202020204" pitchFamily="34" charset="0"/>
              </a:rPr>
              <a:t>Присвоена квалификация </a:t>
            </a:r>
            <a:r>
              <a:rPr kumimoji="0" lang="en-US" altLang="ru-RU" sz="15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Microsoft Sans Serif" panose="020B0604020202020204" pitchFamily="34" charset="0"/>
              </a:rPr>
              <a:t> </a:t>
            </a:r>
            <a:r>
              <a:rPr kumimoji="0" lang="ru-RU" altLang="ru-RU" sz="15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Microsoft Sans Serif" panose="020B0604020202020204" pitchFamily="34" charset="0"/>
              </a:rPr>
              <a:t>Воспитатель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48A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altLang="ru-RU" sz="15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Microsoft Sans Serif" panose="020B0604020202020204" pitchFamily="34" charset="0"/>
              </a:rPr>
              <a:t>ГБОУ ДПО (ПК) С «Мордовский республиканский институт образования»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48A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altLang="ru-RU" sz="15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Microsoft Sans Serif" panose="020B0604020202020204" pitchFamily="34" charset="0"/>
              </a:rPr>
              <a:t>Диплом 1324014937643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48A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altLang="ru-RU" sz="15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Microsoft Sans Serif" panose="020B0604020202020204" pitchFamily="34" charset="0"/>
              </a:rPr>
              <a:t>дата выдачи:</a:t>
            </a:r>
            <a:r>
              <a:rPr kumimoji="0" lang="en-US" altLang="ru-RU" sz="15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Microsoft Sans Serif" panose="020B0604020202020204" pitchFamily="34" charset="0"/>
              </a:rPr>
              <a:t> </a:t>
            </a:r>
            <a:r>
              <a:rPr kumimoji="0" lang="ru-RU" altLang="ru-RU" sz="15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Microsoft Sans Serif" panose="020B0604020202020204" pitchFamily="34" charset="0"/>
              </a:rPr>
              <a:t>22.09.2017 г.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48A"/>
              </a:buClr>
              <a:buSzPct val="80000"/>
              <a:buFont typeface="Wingdings 3" charset="2"/>
              <a:buNone/>
              <a:tabLst/>
              <a:defRPr/>
            </a:pPr>
            <a:endParaRPr kumimoji="0" lang="ru-RU" altLang="ru-RU" sz="15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Microsoft Sans Serif" panose="020B0604020202020204" pitchFamily="34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400" i="1" dirty="0">
                <a:solidFill>
                  <a:schemeClr val="bg1"/>
                </a:solidFill>
                <a:cs typeface="Microsoft Sans Serif" panose="020B0604020202020204" pitchFamily="34" charset="0"/>
              </a:rPr>
              <a:t>Стаж педагогической работы </a:t>
            </a:r>
            <a:br>
              <a:rPr lang="ru-RU" altLang="ru-RU" sz="1400" i="1" dirty="0">
                <a:solidFill>
                  <a:schemeClr val="bg1"/>
                </a:solidFill>
                <a:cs typeface="Microsoft Sans Serif" panose="020B0604020202020204" pitchFamily="34" charset="0"/>
              </a:rPr>
            </a:br>
            <a:r>
              <a:rPr lang="ru-RU" altLang="ru-RU" sz="1400" i="1" dirty="0">
                <a:solidFill>
                  <a:schemeClr val="bg1"/>
                </a:solidFill>
                <a:cs typeface="Microsoft Sans Serif" panose="020B0604020202020204" pitchFamily="34" charset="0"/>
              </a:rPr>
              <a:t> (по специальности  воспитатель): 12лет</a:t>
            </a:r>
            <a:r>
              <a:rPr lang="ru-RU" altLang="ru-RU" sz="1400" dirty="0">
                <a:solidFill>
                  <a:schemeClr val="bg1"/>
                </a:solidFill>
                <a:cs typeface="Microsoft Sans Serif" panose="020B0604020202020204" pitchFamily="34" charset="0"/>
              </a:rPr>
              <a:t/>
            </a:r>
            <a:br>
              <a:rPr lang="ru-RU" altLang="ru-RU" sz="1400" dirty="0">
                <a:solidFill>
                  <a:schemeClr val="bg1"/>
                </a:solidFill>
                <a:cs typeface="Microsoft Sans Serif" panose="020B0604020202020204" pitchFamily="34" charset="0"/>
              </a:rPr>
            </a:br>
            <a:r>
              <a:rPr lang="ru-RU" altLang="ru-RU" sz="1400" i="1" dirty="0">
                <a:solidFill>
                  <a:schemeClr val="bg1"/>
                </a:solidFill>
                <a:cs typeface="Microsoft Sans Serif" panose="020B0604020202020204" pitchFamily="34" charset="0"/>
              </a:rPr>
              <a:t>Общий трудовой стаж: 13лет</a:t>
            </a:r>
            <a:endParaRPr lang="ru-RU" sz="1400" dirty="0">
              <a:solidFill>
                <a:schemeClr val="bg1"/>
              </a:solidFill>
            </a:endParaRPr>
          </a:p>
          <a:p>
            <a:r>
              <a:rPr lang="ru-RU" sz="1400" dirty="0">
                <a:solidFill>
                  <a:schemeClr val="bg1"/>
                </a:solidFill>
              </a:rPr>
              <a:t>Наличие квалификационной категории: </a:t>
            </a:r>
            <a:r>
              <a:rPr lang="ru-RU" sz="1400" i="1" dirty="0">
                <a:solidFill>
                  <a:schemeClr val="bg1"/>
                </a:solidFill>
              </a:rPr>
              <a:t>первая</a:t>
            </a:r>
          </a:p>
          <a:p>
            <a:r>
              <a:rPr lang="ru-RU" sz="1400" dirty="0">
                <a:solidFill>
                  <a:schemeClr val="bg1"/>
                </a:solidFill>
              </a:rPr>
              <a:t>Звание: </a:t>
            </a:r>
            <a:r>
              <a:rPr lang="ru-RU" sz="1400" i="1" dirty="0">
                <a:solidFill>
                  <a:schemeClr val="bg1"/>
                </a:solidFill>
              </a:rPr>
              <a:t>не имеет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400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576" y="64839"/>
            <a:ext cx="79928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Monotype Corsiva" pitchFamily="66" charset="0"/>
              </a:rPr>
              <a:t>ПОРТФОЛИО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Сыркиной Натальи Валерьевны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МАДОУ «Центр развития ребёнка – детский сад №17» г. о. Саранск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D1808D-6B6A-4261-846A-AAFFDC29F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412435"/>
            <a:ext cx="2365453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14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9708" y="1728312"/>
            <a:ext cx="6347714" cy="353833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Наличие публикаций, включая интернет публикации</a:t>
            </a:r>
            <a:b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505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B489DA-9FE2-455D-98D7-58742123D0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752" y="425823"/>
            <a:ext cx="4181435" cy="600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91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A2B30E-B839-49F9-990C-455B9A74F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78" y="197643"/>
            <a:ext cx="8363415" cy="646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16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0EED78-4870-4A5D-97FF-4889C0F20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10" y="369237"/>
            <a:ext cx="3755461" cy="55173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16FDB7-7938-45DB-B9BD-DE04CDAFE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331" y="369237"/>
            <a:ext cx="4048095" cy="551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77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8AC458-11F9-4AA3-92F8-16916DE9A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94" y="289828"/>
            <a:ext cx="4261473" cy="58099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A04C0A-22C8-4202-BCCE-8BD438E81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486" y="289828"/>
            <a:ext cx="3828620" cy="5809992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 flipV="1">
            <a:off x="6495691" y="854015"/>
            <a:ext cx="785003" cy="1725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085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41343" y="5270740"/>
            <a:ext cx="3148642" cy="4226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B44301-2B6C-4D10-AD1C-80CD4B148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79" y="377031"/>
            <a:ext cx="3901778" cy="57917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F34E38-C1B3-43E1-BF65-FBF81F51A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477" y="377031"/>
            <a:ext cx="3560373" cy="579170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10355" y="5434642"/>
            <a:ext cx="655607" cy="15527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977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92ECED-0AA3-42F7-B4F7-D6E949071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794" y="633741"/>
            <a:ext cx="4194412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2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335412" y="1677180"/>
            <a:ext cx="6347714" cy="353833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Результаты участия воспитанников в :</a:t>
            </a:r>
            <a:b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конкурсах;</a:t>
            </a:r>
            <a:b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выставках;</a:t>
            </a:r>
            <a:b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турнирах;</a:t>
            </a:r>
            <a:b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соревнованиях;</a:t>
            </a:r>
            <a:b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акциях;</a:t>
            </a:r>
            <a:b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фестивалях</a:t>
            </a:r>
            <a:b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99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9C1CE9-35D8-4D77-A8D5-55CDD51DD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047" y="251012"/>
            <a:ext cx="4123765" cy="61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74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9E6AE28-9813-4E14-B15D-199A5FE50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19" y="372941"/>
            <a:ext cx="4072481" cy="582218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205D03-97D2-4D34-ABDB-4198D5734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336" y="372940"/>
            <a:ext cx="3609145" cy="582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2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368" y="1552518"/>
            <a:ext cx="7328452" cy="3949147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Участие в инновационной (экспериментальной) деятельности</a:t>
            </a:r>
            <a:r>
              <a:rPr lang="ru-RU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445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75E5829-D01F-4072-9710-11ACFD886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13" y="223024"/>
            <a:ext cx="4091787" cy="611086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D82E3AD-009B-4C0A-8BE6-7553184B92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022" y="299770"/>
            <a:ext cx="3589765" cy="59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09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3D6C6E-DDB4-47EA-B393-F4D630CB8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385" y="345687"/>
            <a:ext cx="4152792" cy="579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67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898A6D-B983-4E5B-BFAE-DCD6750E5B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38" y="512956"/>
            <a:ext cx="3985417" cy="557561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51B524-D3C6-4D85-82BF-D082F906D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747" y="510243"/>
            <a:ext cx="3499407" cy="55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126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3CF562A-1A9B-4473-9422-BB30152A59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9" y="312233"/>
            <a:ext cx="3896208" cy="556446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C0A6C9-C7D5-42EA-B183-B3F9FEB4A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587" y="312233"/>
            <a:ext cx="3442448" cy="556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55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999C66-8C7E-4BE3-B06F-1FC9CC806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445" y="635620"/>
            <a:ext cx="3312517" cy="515186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3F06BD-604C-41C7-AC79-A19650CCF8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38" y="635620"/>
            <a:ext cx="3658207" cy="515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577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364" y="1605296"/>
            <a:ext cx="7112057" cy="300975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авторских программ, методических пособий</a:t>
            </a:r>
            <a:endParaRPr lang="ru-RU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5935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53" y="430306"/>
            <a:ext cx="3755560" cy="57015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92EAF4-3D0E-4E1F-B45A-112310366A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294" y="430306"/>
            <a:ext cx="3934853" cy="570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48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66" y="334538"/>
            <a:ext cx="3767489" cy="57763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146" y="334537"/>
            <a:ext cx="3767489" cy="57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90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4278" y="803636"/>
            <a:ext cx="8038407" cy="512859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Выступления </a:t>
            </a:r>
            <a:br>
              <a:rPr lang="ru-RU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r>
              <a:rPr lang="ru-RU" sz="31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31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sz="3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378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742B67-932F-42E0-83DD-A11F106524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28" y="394447"/>
            <a:ext cx="3643553" cy="56836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7D70B0-C473-4C93-B991-D5496907E0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920" y="394447"/>
            <a:ext cx="3643552" cy="568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12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403" y="955807"/>
            <a:ext cx="8229600" cy="235673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altLang="ru-RU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Инновационный педагогический опыт представлен на сайте:</a:t>
            </a:r>
            <a:r>
              <a:rPr lang="ru-RU" altLang="ru-RU" sz="4400" b="1" dirty="0">
                <a:solidFill>
                  <a:srgbClr val="002060"/>
                </a:solidFill>
                <a:latin typeface="Arial" panose="020B0604020202020204" pitchFamily="34" charset="0"/>
              </a:rPr>
              <a:t/>
            </a:r>
            <a:br>
              <a:rPr lang="ru-RU" altLang="ru-RU" sz="4400" b="1" dirty="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ru-RU" sz="4400" dirty="0">
                <a:hlinkClick r:id="rId2"/>
              </a:rPr>
              <a:t/>
            </a:r>
            <a:br>
              <a:rPr lang="ru-RU" sz="4400" dirty="0">
                <a:hlinkClick r:id="rId2"/>
              </a:rPr>
            </a:b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9893" y="2972406"/>
            <a:ext cx="758261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https://upload2.schoolrm.ru/iblock/12f/12f80f950d3a39a659353e8c9d5578f7/Syrkina-PED-OPYT-UVAZHITELNOE-OTNOSHENIE.docx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4263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0C6D46-394B-4C14-8EB9-4A9A12FE6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443753"/>
            <a:ext cx="3822847" cy="59704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13FCA2-C79C-4BBB-8D40-1C725C516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828" y="443755"/>
            <a:ext cx="3571835" cy="597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591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D679EC-918B-4240-98FF-C91EF798C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921" y="691376"/>
            <a:ext cx="3544472" cy="547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578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916447-4EE9-4FC2-AE2F-289518669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958" y="691659"/>
            <a:ext cx="3542083" cy="547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648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B67ED8-0E55-4B0D-9205-ECBE857CE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02" y="323384"/>
            <a:ext cx="3791415" cy="58655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82CFE7-86CF-4902-BEE0-763A2F28D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210" y="323384"/>
            <a:ext cx="3925229" cy="586554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089585" y="3226279"/>
            <a:ext cx="3278038" cy="4572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6851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6D2F40-04BB-4F6C-9E68-EDBE06849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607" y="334536"/>
            <a:ext cx="4503324" cy="618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308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6F0149-5842-418D-89EF-3AEFC1EA3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89" y="234176"/>
            <a:ext cx="3927305" cy="59993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AA069CD-A691-43E1-98A7-574457FC4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34176"/>
            <a:ext cx="4116876" cy="599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368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2363" y="1796927"/>
            <a:ext cx="7256762" cy="3048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Проведение открытых занятий, </a:t>
            </a:r>
            <a:br>
              <a:rPr lang="ru-RU" sz="4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классов, мероприятий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0454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23A69C-7FC6-4543-A82B-C566D9FC12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457" y="524434"/>
            <a:ext cx="4253153" cy="580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037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47AFD7-DA71-48E5-B595-74CB3ED65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846" y="211873"/>
            <a:ext cx="4576432" cy="598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01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3185" y="2332957"/>
            <a:ext cx="6347714" cy="204083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Экспертная деятельность</a:t>
            </a:r>
            <a:endParaRPr lang="ru-RU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93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78D07F-BDD4-43BD-9D0B-69F3D01E2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884" y="371841"/>
            <a:ext cx="3733201" cy="579863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8CCD79-9E07-454A-948B-0D7FD0F1E8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18" y="371841"/>
            <a:ext cx="3733200" cy="579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118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CF00B6-C2FF-4D58-9944-7D7739C34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186" y="245326"/>
            <a:ext cx="4421889" cy="609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3120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956" y="2326371"/>
            <a:ext cx="7747462" cy="20408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Общественно-педагогическая активность педагога: участие в комиссиях, педагогических сообществах, в жюри конкурсов</a:t>
            </a:r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6402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DBA28F-446B-486B-B7D6-182F91C11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540" y="394446"/>
            <a:ext cx="3532095" cy="56836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91D735-83A5-4A0A-920F-A4A7FFC07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7459" y="394446"/>
            <a:ext cx="3384777" cy="568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606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5329" y="2367621"/>
            <a:ext cx="6347714" cy="20408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Позитивные результаты работы с воспитанниками</a:t>
            </a:r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4038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CFAB52-EFA0-4063-90DD-8FBC38D4D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23" y="322730"/>
            <a:ext cx="3643553" cy="57015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9E82C5-9B60-439A-8991-14FBF2D9AD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153" y="322730"/>
            <a:ext cx="3643552" cy="570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965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9CEB18-BBC9-4DA1-80BA-68F6892228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42" y="304800"/>
            <a:ext cx="3702205" cy="57912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D0B77B-3729-40DF-8F51-4ECDAE2B96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154" y="304799"/>
            <a:ext cx="3786988" cy="579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0060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3015" y="2195639"/>
            <a:ext cx="6347714" cy="250466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Качество взаимодействия с родителями</a:t>
            </a:r>
            <a:r>
              <a:rPr lang="ru-RU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9986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D5697C-069C-4E69-AC28-3E1AE81905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5" y="587188"/>
            <a:ext cx="3661483" cy="568362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921970-BD2F-4D0D-854C-07605F6FB4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344" y="587188"/>
            <a:ext cx="3661482" cy="568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021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19CA8C-8FBD-4BA8-BB71-2523E1528E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93" y="384993"/>
            <a:ext cx="3836895" cy="60880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498414-9B55-4E2A-9B8B-8C203EAE09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4993"/>
            <a:ext cx="3836895" cy="608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17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2306" y="2071254"/>
            <a:ext cx="6347714" cy="250466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Работа с детьми из социально-неблагополучных семей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078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09" y="357447"/>
            <a:ext cx="4067036" cy="575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81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0232" y="2055910"/>
            <a:ext cx="7448204" cy="2504661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Участие педагога в профессиональных конкурсах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4349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B3C2DF-F65C-4ED4-B143-CBDF348796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034" y="304800"/>
            <a:ext cx="4145577" cy="580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120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486EE3-5FF3-4301-85D3-27BBF17AAF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689" y="301084"/>
            <a:ext cx="4254621" cy="608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813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50260F-BBCF-4C05-A3DC-8A96801985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1" y="322730"/>
            <a:ext cx="3948354" cy="61856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994299-8220-4C28-96FD-5C619480D1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729" y="322730"/>
            <a:ext cx="3751130" cy="618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414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1E06D2-69BC-4F80-A2D5-4B7BAE6850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42" y="434788"/>
            <a:ext cx="4073860" cy="59884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716AFC-BE48-429A-A981-BF079FC68D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399" y="358588"/>
            <a:ext cx="4073859" cy="598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84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391C9C-E9D9-4D81-9572-1DDE44462E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00" y="356839"/>
            <a:ext cx="4255000" cy="583208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B1EBC5-2B96-4E62-A1A5-D571B1B050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435" y="356839"/>
            <a:ext cx="3894565" cy="583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1353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6CD407-69EC-4B8D-9F3C-BC4B68217D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68" y="189571"/>
            <a:ext cx="4360127" cy="584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402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FC5CABB-6794-4A84-AD1C-5B8715707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01" y="111513"/>
            <a:ext cx="4493943" cy="308888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930A654-931C-4062-8066-B10CE7961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312" y="3328639"/>
            <a:ext cx="4634787" cy="312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702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891" y="2151797"/>
            <a:ext cx="7913716" cy="13208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4000" b="1" dirty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</a:t>
            </a:r>
            <a:r>
              <a:rPr lang="ru-RU" sz="4000" b="1" dirty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поощрения педагога в межаттестационный период </a:t>
            </a:r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842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497496"/>
            <a:ext cx="6347714" cy="3313042"/>
          </a:xfrm>
        </p:spPr>
        <p:txBody>
          <a:bodyPr/>
          <a:lstStyle/>
          <a:p>
            <a:pPr algn="ctr"/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FD705E-25CD-4686-B60E-471F9906F7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847" y="174811"/>
            <a:ext cx="4468306" cy="650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79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6195" y="-546923"/>
            <a:ext cx="5006666" cy="708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765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17741A-151B-4FEB-A709-9A67D835FD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059" y="501804"/>
            <a:ext cx="3836019" cy="585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771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0CED2A4-957C-4604-8A07-654CF9677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873" y="189571"/>
            <a:ext cx="4482790" cy="628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531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D72E1CC-1993-44E4-A321-4E134CA74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05" y="238406"/>
            <a:ext cx="4055929" cy="6250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F8BFAC-3FE9-4829-969B-6ACB9E8BB7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67" y="238406"/>
            <a:ext cx="4055929" cy="625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543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CFFDE77-7A99-4DFA-9D03-588E989DD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835" y="420363"/>
            <a:ext cx="3810330" cy="601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228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977389-4D51-4487-B170-DA98CD1B8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210" y="418170"/>
            <a:ext cx="4226312" cy="602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918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497496"/>
            <a:ext cx="6347714" cy="3313042"/>
          </a:xfrm>
        </p:spPr>
        <p:txBody>
          <a:bodyPr/>
          <a:lstStyle/>
          <a:p>
            <a:pPr algn="ctr"/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59565" y="2657219"/>
            <a:ext cx="69826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</a:t>
            </a:r>
            <a:endParaRPr lang="ru-RU" sz="4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07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30" y="543463"/>
            <a:ext cx="4183404" cy="57538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057" y="543464"/>
            <a:ext cx="4183403" cy="575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31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4244" y="1660206"/>
            <a:ext cx="6347714" cy="353833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Наставничество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096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70D0CB-DAC2-41BE-948B-7C605365E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637" y="357712"/>
            <a:ext cx="4133913" cy="613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483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Небеса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Небеса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ебеса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4625</TotalTime>
  <Words>130</Words>
  <Application>Microsoft Office PowerPoint</Application>
  <PresentationFormat>Экран (4:3)</PresentationFormat>
  <Paragraphs>37</Paragraphs>
  <Slides>65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73" baseType="lpstr">
      <vt:lpstr>Arial</vt:lpstr>
      <vt:lpstr>Calibri</vt:lpstr>
      <vt:lpstr>Calibri Light</vt:lpstr>
      <vt:lpstr>Microsoft Sans Serif</vt:lpstr>
      <vt:lpstr>Monotype Corsiva</vt:lpstr>
      <vt:lpstr>Times New Roman</vt:lpstr>
      <vt:lpstr>Wingdings 3</vt:lpstr>
      <vt:lpstr>Небеса</vt:lpstr>
      <vt:lpstr>Презентация PowerPoint</vt:lpstr>
      <vt:lpstr> Участие в инновационной (экспериментальной) деятельности </vt:lpstr>
      <vt:lpstr> Инновационный педагогический опыт представлен на сайте:  </vt:lpstr>
      <vt:lpstr>Презентация PowerPoint</vt:lpstr>
      <vt:lpstr>Презентация PowerPoint</vt:lpstr>
      <vt:lpstr>Презентация PowerPoint</vt:lpstr>
      <vt:lpstr>Презентация PowerPoint</vt:lpstr>
      <vt:lpstr> Наставничество</vt:lpstr>
      <vt:lpstr>Презентация PowerPoint</vt:lpstr>
      <vt:lpstr> Наличие публикаций, включая интернет публикации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Результаты участия воспитанников в : - конкурсах; - выставках; - турнирах; - соревнованиях; - акциях; - фестивалях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Наличие авторских программ, методических пособий</vt:lpstr>
      <vt:lpstr>Презентация PowerPoint</vt:lpstr>
      <vt:lpstr>Презентация PowerPoint</vt:lpstr>
      <vt:lpstr> Выступления  на заседаниях методических советов, научно-практических конференциях, педагогических чтениях, семинарах, секциях, форумах, радиопередачах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Проведение открытых занятий,  мастер – классов, мероприятий </vt:lpstr>
      <vt:lpstr>Презентация PowerPoint</vt:lpstr>
      <vt:lpstr>Презентация PowerPoint</vt:lpstr>
      <vt:lpstr> Экспертная деятельность</vt:lpstr>
      <vt:lpstr>Презентация PowerPoint</vt:lpstr>
      <vt:lpstr> Общественно-педагогическая активность педагога: участие в комиссиях, педагогических сообществах, в жюри конкурсов </vt:lpstr>
      <vt:lpstr>Презентация PowerPoint</vt:lpstr>
      <vt:lpstr> Позитивные результаты работы с воспитанниками </vt:lpstr>
      <vt:lpstr>Презентация PowerPoint</vt:lpstr>
      <vt:lpstr>Презентация PowerPoint</vt:lpstr>
      <vt:lpstr> Качество взаимодействия с родителями </vt:lpstr>
      <vt:lpstr>Презентация PowerPoint</vt:lpstr>
      <vt:lpstr>Презентация PowerPoint</vt:lpstr>
      <vt:lpstr> Работа с детьми из социально-неблагополучных семей</vt:lpstr>
      <vt:lpstr> Участие педагога в профессиональных конкурсах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Награды и поощрения педагога в межаттестационный период   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LERA</dc:creator>
  <cp:lastModifiedBy>Admin</cp:lastModifiedBy>
  <cp:revision>299</cp:revision>
  <dcterms:created xsi:type="dcterms:W3CDTF">2016-06-24T07:37:12Z</dcterms:created>
  <dcterms:modified xsi:type="dcterms:W3CDTF">2023-12-04T07:12:17Z</dcterms:modified>
</cp:coreProperties>
</file>