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sldIdLst>
    <p:sldId id="256" r:id="rId2"/>
    <p:sldId id="258" r:id="rId3"/>
    <p:sldId id="316" r:id="rId4"/>
    <p:sldId id="259" r:id="rId5"/>
    <p:sldId id="260" r:id="rId6"/>
    <p:sldId id="261" r:id="rId7"/>
    <p:sldId id="262" r:id="rId8"/>
    <p:sldId id="263" r:id="rId9"/>
    <p:sldId id="311" r:id="rId10"/>
    <p:sldId id="264" r:id="rId11"/>
    <p:sldId id="265" r:id="rId12"/>
    <p:sldId id="296" r:id="rId13"/>
    <p:sldId id="267" r:id="rId14"/>
    <p:sldId id="268" r:id="rId15"/>
    <p:sldId id="308" r:id="rId16"/>
    <p:sldId id="319" r:id="rId17"/>
    <p:sldId id="270" r:id="rId18"/>
    <p:sldId id="271" r:id="rId19"/>
    <p:sldId id="309" r:id="rId20"/>
    <p:sldId id="272" r:id="rId21"/>
    <p:sldId id="306" r:id="rId22"/>
    <p:sldId id="310" r:id="rId23"/>
    <p:sldId id="276" r:id="rId24"/>
    <p:sldId id="298" r:id="rId25"/>
    <p:sldId id="297" r:id="rId26"/>
    <p:sldId id="312" r:id="rId27"/>
    <p:sldId id="277" r:id="rId28"/>
    <p:sldId id="278" r:id="rId29"/>
    <p:sldId id="307" r:id="rId30"/>
    <p:sldId id="279" r:id="rId31"/>
    <p:sldId id="300" r:id="rId32"/>
    <p:sldId id="301" r:id="rId33"/>
    <p:sldId id="280" r:id="rId34"/>
    <p:sldId id="281" r:id="rId35"/>
    <p:sldId id="282" r:id="rId36"/>
    <p:sldId id="283" r:id="rId37"/>
    <p:sldId id="285" r:id="rId38"/>
    <p:sldId id="286" r:id="rId39"/>
    <p:sldId id="287" r:id="rId40"/>
    <p:sldId id="317" r:id="rId41"/>
    <p:sldId id="288" r:id="rId42"/>
    <p:sldId id="289" r:id="rId43"/>
    <p:sldId id="318" r:id="rId44"/>
    <p:sldId id="290" r:id="rId45"/>
    <p:sldId id="291" r:id="rId46"/>
    <p:sldId id="292" r:id="rId47"/>
    <p:sldId id="293" r:id="rId48"/>
    <p:sldId id="303" r:id="rId49"/>
    <p:sldId id="294" r:id="rId50"/>
    <p:sldId id="295" r:id="rId51"/>
    <p:sldId id="284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98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601DC-D9E9-4728-B63D-2E052FF2D585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76E6-2FCF-4B32-97D6-62B0D91FB0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601DC-D9E9-4728-B63D-2E052FF2D585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76E6-2FCF-4B32-97D6-62B0D91FB0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601DC-D9E9-4728-B63D-2E052FF2D585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76E6-2FCF-4B32-97D6-62B0D91FB0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601DC-D9E9-4728-B63D-2E052FF2D585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76E6-2FCF-4B32-97D6-62B0D91FB0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601DC-D9E9-4728-B63D-2E052FF2D585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76E6-2FCF-4B32-97D6-62B0D91FB0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601DC-D9E9-4728-B63D-2E052FF2D585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76E6-2FCF-4B32-97D6-62B0D91FB0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601DC-D9E9-4728-B63D-2E052FF2D585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76E6-2FCF-4B32-97D6-62B0D91FB0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601DC-D9E9-4728-B63D-2E052FF2D585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76E6-2FCF-4B32-97D6-62B0D91FB0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601DC-D9E9-4728-B63D-2E052FF2D585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76E6-2FCF-4B32-97D6-62B0D91FB0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601DC-D9E9-4728-B63D-2E052FF2D585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76E6-2FCF-4B32-97D6-62B0D91FB0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601DC-D9E9-4728-B63D-2E052FF2D585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76E6-2FCF-4B32-97D6-62B0D91FB0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601DC-D9E9-4728-B63D-2E052FF2D585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076E6-2FCF-4B32-97D6-62B0D91FB00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rosprosvet.ru/material/pub_4478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zhurnalpedagog.ru/servisy/zhurnal/83494/zurnal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maam.ru/users/az10031981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nsportal.ru/zamotaeva-anastasiya-vladimirovna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ds72sar.schoolrm.ru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214290"/>
            <a:ext cx="8458200" cy="1285884"/>
          </a:xfrm>
        </p:spPr>
        <p:txBody>
          <a:bodyPr/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МИНИСТЕРСТВО ОБРАЗОВАНИЯ РМ</a:t>
            </a:r>
          </a:p>
          <a:p>
            <a:pPr lvl="0" algn="ctr"/>
            <a:r>
              <a:rPr lang="ru-RU" sz="3600" b="1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ПОРТФОЛИО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1643050"/>
            <a:ext cx="850112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Замотаевой Анастасии Владимировны</a:t>
            </a:r>
            <a:r>
              <a:rPr lang="ru-RU" sz="2400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,</a:t>
            </a:r>
            <a:endParaRPr lang="ru-RU" sz="2400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воспитателя</a:t>
            </a:r>
            <a:endParaRPr lang="ru-RU" dirty="0" smtClean="0">
              <a:solidFill>
                <a:srgbClr val="002060"/>
              </a:solidFill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МДОУ </a:t>
            </a:r>
            <a:r>
              <a:rPr lang="ru-RU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Детский сад № 43 комбинированного вида</a:t>
            </a:r>
            <a:r>
              <a:rPr lang="ru-RU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»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г.о.Саранск</a:t>
            </a:r>
            <a:endParaRPr lang="ru-RU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3286124"/>
            <a:ext cx="6048672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</a:rPr>
              <a:t>Дата рождения: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</a:rPr>
              <a:t>10.03.1981</a:t>
            </a:r>
            <a:r>
              <a:rPr lang="ru-RU" altLang="ru-RU" sz="2000" b="1" i="1" dirty="0" smtClean="0">
                <a:solidFill>
                  <a:srgbClr val="002060"/>
                </a:solidFill>
                <a:latin typeface="Times New Roman" pitchFamily="18" charset="0"/>
              </a:rPr>
              <a:t> г.</a:t>
            </a:r>
          </a:p>
          <a:p>
            <a:pPr lvl="0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</a:rPr>
              <a:t>Профессиональное образование: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</a:rPr>
              <a:t>высшее, </a:t>
            </a:r>
            <a:r>
              <a:rPr lang="ru-RU" altLang="ru-RU" sz="2000" b="1" i="1" dirty="0" smtClean="0">
                <a:solidFill>
                  <a:srgbClr val="002060"/>
                </a:solidFill>
                <a:latin typeface="Times New Roman" pitchFamily="18" charset="0"/>
              </a:rPr>
              <a:t>МГПИ им. М.Е. Евсевьева, «Педагог дошкольного образования, Педагог-психолог», 2004 г.</a:t>
            </a:r>
            <a:endParaRPr lang="ru-RU" altLang="ru-RU" sz="2000" i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</a:rPr>
              <a:t>Стаж педагогической работы (по специальности):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</a:rPr>
              <a:t>16 лет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</a:rPr>
              <a:t>Общий трудовой стаж: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</a:rPr>
              <a:t>16 лет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</a:rPr>
              <a:t>Наличие квалификационной категории: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</a:rPr>
              <a:t>первая  квалификационная категория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</a:rPr>
              <a:t>Дата последней аттестации: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</a:rPr>
              <a:t>Приказ № 1231 от 22.12.2015 г.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</a:rPr>
              <a:t>Наличие наград: -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6" name="Рисунок 5" descr="D:\Desktop\IMG_20200305_11362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2857496"/>
            <a:ext cx="3000396" cy="3857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3116"/>
            <a:ext cx="8229600" cy="1143000"/>
          </a:xfrm>
        </p:spPr>
        <p:txBody>
          <a:bodyPr>
            <a:normAutofit/>
          </a:bodyPr>
          <a:lstStyle/>
          <a:p>
            <a:pPr lvl="0" algn="ctr"/>
            <a:r>
              <a:rPr lang="en-US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</a:rPr>
              <a:t>2</a:t>
            </a:r>
            <a:r>
              <a:rPr lang="ru-RU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</a:rPr>
              <a:t>.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Наставничество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785926"/>
            <a:ext cx="8229600" cy="1071562"/>
          </a:xfrm>
        </p:spPr>
        <p:txBody>
          <a:bodyPr>
            <a:normAutofit/>
          </a:bodyPr>
          <a:lstStyle/>
          <a:p>
            <a:pPr algn="ctr"/>
            <a:r>
              <a:rPr lang="ru-RU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</a:rPr>
              <a:t>3. Наличие публикаций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85918" y="3214686"/>
            <a:ext cx="59293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kern="5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всероссийский уровень </a:t>
            </a:r>
            <a:r>
              <a:rPr lang="ru-RU" sz="2400" b="1" i="1" kern="50" dirty="0" smtClean="0">
                <a:solidFill>
                  <a:srgbClr val="002060"/>
                </a:solidFill>
                <a:latin typeface="Georgia" panose="02040502050405020303" pitchFamily="18" charset="0"/>
              </a:rPr>
              <a:t>– 4 </a:t>
            </a:r>
            <a:endParaRPr lang="ru-RU" sz="2400" b="1" i="1" kern="5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lvl="0" algn="ctr"/>
            <a:r>
              <a:rPr lang="ru-RU" sz="2400" b="1" i="1" kern="5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республиканский уровень </a:t>
            </a:r>
            <a:r>
              <a:rPr lang="ru-RU" sz="2400" b="1" i="1" kern="50" dirty="0" smtClean="0">
                <a:solidFill>
                  <a:srgbClr val="002060"/>
                </a:solidFill>
                <a:latin typeface="Georgia" panose="02040502050405020303" pitchFamily="18" charset="0"/>
              </a:rPr>
              <a:t>– 1  </a:t>
            </a:r>
            <a:endParaRPr lang="ru-RU" sz="2400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L:\дипломы\мои\2018\edoc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0"/>
            <a:ext cx="4143372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1000100" y="5572140"/>
            <a:ext cx="778671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sng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  <a:hlinkClick r:id="rId3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sng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3"/>
              </a:rPr>
              <a:t>http</a:t>
            </a:r>
            <a:r>
              <a:rPr kumimoji="0" lang="ru-RU" sz="2800" b="0" i="0" u="sng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3"/>
              </a:rPr>
              <a:t>:</a:t>
            </a:r>
            <a:r>
              <a:rPr kumimoji="0" lang="en-US" sz="2800" b="0" i="0" u="sng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3"/>
              </a:rPr>
              <a:t>//rosprosvet.ru/material/pub_4478/</a:t>
            </a:r>
            <a:r>
              <a:rPr kumimoji="0" lang="ru-RU" sz="2800" b="0" i="0" u="sng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sng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L:\дипломы\мои\2019\Замотаева АВ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4429124" cy="6378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L:\дипломы\мои\2020\83494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06" y="214290"/>
            <a:ext cx="4500594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 l="15579" t="15294" r="40396" b="8005"/>
          <a:stretch>
            <a:fillRect/>
          </a:stretch>
        </p:blipFill>
        <p:spPr bwMode="auto">
          <a:xfrm>
            <a:off x="0" y="142852"/>
            <a:ext cx="4500562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Desktop\Рисунок1.png"/>
          <p:cNvPicPr/>
          <p:nvPr/>
        </p:nvPicPr>
        <p:blipFill>
          <a:blip r:embed="rId3"/>
          <a:srcRect t="5435" b="26087"/>
          <a:stretch>
            <a:fillRect/>
          </a:stretch>
        </p:blipFill>
        <p:spPr bwMode="auto">
          <a:xfrm>
            <a:off x="4714876" y="142852"/>
            <a:ext cx="4429124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572000" y="521495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hlinkClick r:id="rId4"/>
              </a:rPr>
              <a:t>https://zhurnalpedagog.ru/servisy/zhurnal/83494/zurnal.pdf</a:t>
            </a:r>
            <a:r>
              <a:rPr lang="ru-RU" sz="2400" dirty="0" smtClean="0"/>
              <a:t>   </a:t>
            </a:r>
            <a:endParaRPr lang="ru-RU" sz="2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5929330"/>
            <a:ext cx="8229600" cy="76833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>
                <a:hlinkClick r:id="rId2" tooltip="Анастасия Замотаева"/>
              </a:rPr>
              <a:t>http://www.maam.ru/users/</a:t>
            </a:r>
            <a:r>
              <a:rPr lang="en-US" b="1" dirty="0" smtClean="0">
                <a:hlinkClick r:id="rId2" tooltip="Анастасия Замотаева"/>
              </a:rPr>
              <a:t>az10031981</a:t>
            </a:r>
            <a:endParaRPr lang="ru-RU" dirty="0"/>
          </a:p>
        </p:txBody>
      </p:sp>
      <p:pic>
        <p:nvPicPr>
          <p:cNvPr id="4" name="Рисунок 3" descr="L:\дипломы\1287766-016-015-ser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0"/>
            <a:ext cx="4214842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143644"/>
            <a:ext cx="9144000" cy="554023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dirty="0" smtClean="0">
                <a:hlinkClick r:id="rId2"/>
              </a:rPr>
              <a:t>https://nsportal.ru/zamotaeva-anastasiya-vladimirovna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 descr="D:\Desktop\svidetelstvo-4399637-094647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0"/>
            <a:ext cx="4572032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000108"/>
            <a:ext cx="8572560" cy="5000660"/>
          </a:xfrm>
        </p:spPr>
        <p:txBody>
          <a:bodyPr>
            <a:normAutofit fontScale="90000"/>
          </a:bodyPr>
          <a:lstStyle/>
          <a:p>
            <a:r>
              <a:rPr lang="ru-RU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  <a:cs typeface="Times New Roman"/>
              </a:rPr>
              <a:t>4. Результаты участия воспитанников в:</a:t>
            </a:r>
            <a:br>
              <a:rPr lang="ru-RU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  <a:cs typeface="Times New Roman"/>
              </a:rPr>
            </a:br>
            <a:r>
              <a:rPr lang="ru-RU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  <a:cs typeface="Times New Roman"/>
              </a:rPr>
              <a:t> конкурсах, выставках, турнирах, соревнованиях,</a:t>
            </a:r>
            <a:br>
              <a:rPr lang="ru-RU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  <a:cs typeface="Times New Roman"/>
              </a:rPr>
            </a:br>
            <a:r>
              <a:rPr lang="ru-RU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  <a:cs typeface="Times New Roman"/>
              </a:rPr>
              <a:t>акциях, </a:t>
            </a:r>
            <a:r>
              <a:rPr lang="ru-RU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</a:rPr>
              <a:t>фестивалях</a:t>
            </a:r>
            <a:r>
              <a:rPr lang="ru-RU" b="1" kern="50" dirty="0" smtClean="0">
                <a:solidFill>
                  <a:srgbClr val="C00000"/>
                </a:solidFill>
                <a:latin typeface="Georgia" panose="02040502050405020303" pitchFamily="18" charset="0"/>
                <a:ea typeface="Times New Roman"/>
              </a:rPr>
              <a:t/>
            </a:r>
            <a:br>
              <a:rPr lang="ru-RU" b="1" kern="50" dirty="0" smtClean="0">
                <a:solidFill>
                  <a:srgbClr val="C00000"/>
                </a:solidFill>
                <a:latin typeface="Georgia" panose="02040502050405020303" pitchFamily="18" charset="0"/>
                <a:ea typeface="Times New Roman"/>
              </a:rPr>
            </a:br>
            <a:r>
              <a:rPr lang="ru-RU" b="1" kern="50" dirty="0" smtClean="0">
                <a:solidFill>
                  <a:srgbClr val="000066"/>
                </a:solidFill>
                <a:latin typeface="Georgia" panose="02040502050405020303" pitchFamily="18" charset="0"/>
                <a:ea typeface="Times New Roman"/>
              </a:rPr>
              <a:t/>
            </a:r>
            <a:br>
              <a:rPr lang="ru-RU" b="1" kern="50" dirty="0" smtClean="0">
                <a:solidFill>
                  <a:srgbClr val="000066"/>
                </a:solidFill>
                <a:latin typeface="Georgia" panose="02040502050405020303" pitchFamily="18" charset="0"/>
                <a:ea typeface="Times New Roman"/>
              </a:rPr>
            </a:br>
            <a:r>
              <a:rPr lang="ru-RU" sz="2400" b="1" i="1" kern="5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всероссийский  уровень (интернет) – 3</a:t>
            </a:r>
            <a:br>
              <a:rPr lang="ru-RU" sz="2400" b="1" i="1" kern="5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400" b="1" i="1" kern="5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всероссийский  уровень – 2 </a:t>
            </a:r>
            <a:br>
              <a:rPr lang="ru-RU" sz="2400" b="1" i="1" kern="5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400" b="1" i="1" kern="5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международный уровень (интернет) – 2</a:t>
            </a:r>
            <a:r>
              <a:rPr lang="ru-RU" sz="40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sz="40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L:\аттестация\скрины\справки\Untitled.FR12 - 0006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4410710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E:\дипломы\дети\Page_00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42852"/>
            <a:ext cx="4643438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E:\дипломы\дети\9968_000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4429124" cy="6472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дипломы\дети\9968_000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42852"/>
            <a:ext cx="4495800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L:\аттестация\скрины\справки\Untitled.FR12 - 0018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4500562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L:\аттестация\скрины\справки\Untitled.FR12 - 0019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42852"/>
            <a:ext cx="4500562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E:\дипломы\дети\Page_00001 (2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2852"/>
            <a:ext cx="4500562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04"/>
            <a:ext cx="4571999" cy="6000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E:\дипломы\дети\буянкие 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4500562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дипломы\дети\буянкин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9293" y="142852"/>
            <a:ext cx="4504707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E:\дипломы\дети\3090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4429124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Desktop\дипломы\license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42852"/>
            <a:ext cx="4500562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00108"/>
            <a:ext cx="8229600" cy="4357718"/>
          </a:xfrm>
        </p:spPr>
        <p:txBody>
          <a:bodyPr>
            <a:normAutofit/>
          </a:bodyPr>
          <a:lstStyle/>
          <a:p>
            <a:pPr lvl="0" algn="ctr"/>
            <a:r>
              <a:rPr lang="ru-RU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</a:rPr>
              <a:t>5. Наличие авторских программ, методических пособий</a:t>
            </a:r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L:\аттестация\скрины\Untitled.FR12 (3)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4572000" cy="6357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L:\аттестация\скрины\Рисунокш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14290"/>
            <a:ext cx="4429124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Desktop\аттестация\Untitled.FR12 (2).tif"/>
          <p:cNvPicPr/>
          <p:nvPr/>
        </p:nvPicPr>
        <p:blipFill>
          <a:blip r:embed="rId2" cstate="print"/>
          <a:srcRect l="9733" t="4762" b="5411"/>
          <a:stretch>
            <a:fillRect/>
          </a:stretch>
        </p:blipFill>
        <p:spPr bwMode="auto">
          <a:xfrm>
            <a:off x="0" y="214290"/>
            <a:ext cx="4429124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Desktop\аттестация\Untitled.FR121.tif"/>
          <p:cNvPicPr/>
          <p:nvPr/>
        </p:nvPicPr>
        <p:blipFill>
          <a:blip r:embed="rId3" cstate="print"/>
          <a:srcRect l="6206" t="4685" r="2138" b="2782"/>
          <a:stretch>
            <a:fillRect/>
          </a:stretch>
        </p:blipFill>
        <p:spPr bwMode="auto">
          <a:xfrm>
            <a:off x="4643438" y="214290"/>
            <a:ext cx="4500562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Desktop\Untitled.FR12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142852"/>
            <a:ext cx="4643438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Desktop\Untitled.FR12 - 0001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52"/>
            <a:ext cx="4290592" cy="653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500042"/>
            <a:ext cx="8858312" cy="464347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b="1" kern="5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</a:rPr>
              <a:t>очно</a:t>
            </a:r>
            <a:r>
              <a:rPr lang="ru-RU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</a:rPr>
              <a:t>)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636"/>
            <a:ext cx="8229600" cy="1125527"/>
          </a:xfrm>
        </p:spPr>
        <p:txBody>
          <a:bodyPr>
            <a:normAutofit fontScale="92500" lnSpcReduction="10000"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6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MS Gothic" pitchFamily="49" charset="-128"/>
                <a:cs typeface="Times New Roman" pitchFamily="18" charset="0"/>
              </a:rPr>
              <a:t>республиканский  уровень – 3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6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MS Gothic" pitchFamily="49" charset="-128"/>
                <a:cs typeface="Times New Roman" pitchFamily="18" charset="0"/>
              </a:rPr>
              <a:t>всероссийский уровень – 1  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6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MS Gothic" pitchFamily="49" charset="-128"/>
                <a:cs typeface="Times New Roman" pitchFamily="18" charset="0"/>
              </a:rPr>
              <a:t>международный  уровень - 1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L:\аттестация\скрины\справки\Untitled.FR12 - 0007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42852"/>
            <a:ext cx="4572031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1"/>
            <a:ext cx="4572000" cy="6500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D:\Desktop\аттестация\Untitled.FR123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3225" y="142852"/>
            <a:ext cx="4510775" cy="6500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L:\аттестация\скрины\справки\Untitled.FR12 - 0020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4500562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L:\аттестация\скрины\справки\Untitled.FR12 - 0021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42852"/>
            <a:ext cx="4500562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:\дипломы\мои\2019\Замотаева А.В.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4643438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Desktop\аттестация\Untitled.FR12о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42852"/>
            <a:ext cx="4419600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Desktop\аттестация\Untitled.FR12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214290"/>
            <a:ext cx="4286249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Desktop\аттестация\Untitled.FR12д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4643438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Desktop\аттестация\Page_00005.jpg"/>
          <p:cNvPicPr/>
          <p:nvPr/>
        </p:nvPicPr>
        <p:blipFill>
          <a:blip r:embed="rId2" cstate="print"/>
          <a:srcRect l="3114" t="4669" r="5861" b="4929"/>
          <a:stretch>
            <a:fillRect/>
          </a:stretch>
        </p:blipFill>
        <p:spPr bwMode="auto">
          <a:xfrm>
            <a:off x="4643438" y="142852"/>
            <a:ext cx="4500563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L:\дипломы\мои\2020\Замотаева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42852"/>
            <a:ext cx="4572000" cy="650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2984"/>
            <a:ext cx="8229600" cy="4572032"/>
          </a:xfrm>
        </p:spPr>
        <p:txBody>
          <a:bodyPr/>
          <a:lstStyle/>
          <a:p>
            <a:r>
              <a:rPr lang="ru-RU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</a:rPr>
              <a:t>7. Проведение открытых занятий, мастер-классов, мероприятий</a:t>
            </a:r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L:\аттестация\скрины\справки\Untitled.FR12 - 0008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4410710" cy="66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Desktop\аттестация\Untitled.FR1233.tif"/>
          <p:cNvPicPr/>
          <p:nvPr/>
        </p:nvPicPr>
        <p:blipFill>
          <a:blip r:embed="rId3" cstate="print"/>
          <a:srcRect l="2778" r="4167"/>
          <a:stretch>
            <a:fillRect/>
          </a:stretch>
        </p:blipFill>
        <p:spPr bwMode="auto">
          <a:xfrm>
            <a:off x="4500562" y="142852"/>
            <a:ext cx="4643438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5717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</a:rPr>
              <a:t>8. Экспертная деятельность</a:t>
            </a:r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857364"/>
            <a:ext cx="8643998" cy="3571900"/>
          </a:xfrm>
        </p:spPr>
        <p:txBody>
          <a:bodyPr>
            <a:normAutofit fontScale="90000"/>
          </a:bodyPr>
          <a:lstStyle/>
          <a:p>
            <a:r>
              <a:rPr lang="ru-RU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</a:rPr>
              <a:t>9. Общественная активность педагога: участие в экспертных комиссиях, в жюри конкурсов, депутатская деятельность и т.д.</a:t>
            </a:r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L:\дипломы\мои\2017\Замотаева Анастасия Владимировна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68" y="142852"/>
            <a:ext cx="4572032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Desktop\Untitled.FR12 - 0003.tif"/>
          <p:cNvPicPr/>
          <p:nvPr/>
        </p:nvPicPr>
        <p:blipFill>
          <a:blip r:embed="rId3" cstate="print"/>
          <a:srcRect t="924"/>
          <a:stretch>
            <a:fillRect/>
          </a:stretch>
        </p:blipFill>
        <p:spPr bwMode="auto">
          <a:xfrm>
            <a:off x="1" y="142853"/>
            <a:ext cx="4500561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4400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  <a:cs typeface="Times New Roman"/>
              </a:rPr>
              <a:t>10. Позитивные результаты работы с воспитанниками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L:\аттестация\скрины\справки\Untitled.FR12 - 0015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4500562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L:\аттестация\скрины\справки\Untitled.FR12 - 0016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42852"/>
            <a:ext cx="4500562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686800" cy="1928826"/>
          </a:xfrm>
        </p:spPr>
        <p:txBody>
          <a:bodyPr>
            <a:normAutofit/>
          </a:bodyPr>
          <a:lstStyle/>
          <a:p>
            <a:pPr lvl="0" algn="ctr"/>
            <a:r>
              <a:rPr lang="ru-RU" alt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MS Gothic" charset="-128"/>
                <a:cs typeface="Lucida Sans Unicode"/>
              </a:rPr>
              <a:t>Представление собственного инновационного педагогического опыта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3214686"/>
            <a:ext cx="8686800" cy="2865439"/>
          </a:xfrm>
        </p:spPr>
        <p:txBody>
          <a:bodyPr/>
          <a:lstStyle/>
          <a:p>
            <a:pPr algn="ctr">
              <a:buNone/>
            </a:pPr>
            <a:r>
              <a:rPr lang="ru-RU" altLang="ru-RU" b="1" kern="0" dirty="0">
                <a:solidFill>
                  <a:srgbClr val="C00000"/>
                </a:solidFill>
                <a:latin typeface="Bookman Old Style" panose="02050604050505020204" pitchFamily="18" charset="0"/>
                <a:cs typeface="Lucida Sans Unicode"/>
              </a:rPr>
              <a:t>на сайте </a:t>
            </a:r>
            <a:r>
              <a:rPr lang="ru-RU" altLang="ru-RU" b="1" u="sng" kern="0" dirty="0">
                <a:solidFill>
                  <a:srgbClr val="333333"/>
                </a:solidFill>
                <a:latin typeface="Bookman Old Style" panose="02050604050505020204" pitchFamily="18" charset="0"/>
                <a:cs typeface="Lucida Sans Unicode"/>
                <a:hlinkClick r:id="rId2"/>
              </a:rPr>
              <a:t>ds43sar.schoolrm.ru</a:t>
            </a:r>
            <a:r>
              <a:rPr lang="ru-RU" altLang="ru-RU" b="1" u="sng" kern="0" dirty="0">
                <a:solidFill>
                  <a:srgbClr val="333333"/>
                </a:solidFill>
                <a:latin typeface="Bookman Old Style" panose="02050604050505020204" pitchFamily="18" charset="0"/>
                <a:cs typeface="Lucida Sans Unicode"/>
              </a:rPr>
              <a:t/>
            </a:r>
            <a:br>
              <a:rPr lang="ru-RU" altLang="ru-RU" b="1" u="sng" kern="0" dirty="0">
                <a:solidFill>
                  <a:srgbClr val="333333"/>
                </a:solidFill>
                <a:latin typeface="Bookman Old Style" panose="02050604050505020204" pitchFamily="18" charset="0"/>
                <a:cs typeface="Lucida Sans Unicode"/>
              </a:rPr>
            </a:br>
            <a:r>
              <a:rPr lang="ru-RU" altLang="ru-RU" b="1" u="sng" kern="0" dirty="0">
                <a:solidFill>
                  <a:srgbClr val="333333"/>
                </a:solidFill>
                <a:latin typeface="Bookman Old Style" panose="02050604050505020204" pitchFamily="18" charset="0"/>
                <a:cs typeface="Lucida Sans Unicode"/>
              </a:rPr>
              <a:t/>
            </a:r>
            <a:br>
              <a:rPr lang="ru-RU" altLang="ru-RU" b="1" u="sng" kern="0" dirty="0">
                <a:solidFill>
                  <a:srgbClr val="333333"/>
                </a:solidFill>
                <a:latin typeface="Bookman Old Style" panose="02050604050505020204" pitchFamily="18" charset="0"/>
                <a:cs typeface="Lucida Sans Unicode"/>
              </a:rPr>
            </a:br>
            <a:r>
              <a:rPr lang="ru-RU" altLang="ru-RU" b="1" kern="0" dirty="0" smtClean="0">
                <a:solidFill>
                  <a:srgbClr val="C00000"/>
                </a:solidFill>
                <a:latin typeface="Bookman Old Style" panose="02050604050505020204" pitchFamily="18" charset="0"/>
                <a:cs typeface="Lucida Sans Unicode"/>
              </a:rPr>
              <a:t>ссылка: </a:t>
            </a:r>
            <a:r>
              <a:rPr lang="en-US" altLang="ru-RU" b="1" kern="0" dirty="0" smtClean="0">
                <a:solidFill>
                  <a:srgbClr val="0000CC"/>
                </a:solidFill>
                <a:latin typeface="Bookman Old Style" panose="02050604050505020204" pitchFamily="18" charset="0"/>
                <a:cs typeface="Lucida Sans Unicode"/>
              </a:rPr>
              <a:t>https</a:t>
            </a:r>
            <a:r>
              <a:rPr lang="en-US" altLang="ru-RU" b="1" kern="0" dirty="0">
                <a:solidFill>
                  <a:srgbClr val="0000CC"/>
                </a:solidFill>
                <a:latin typeface="Bookman Old Style" panose="02050604050505020204" pitchFamily="18" charset="0"/>
                <a:cs typeface="Lucida Sans Unicode"/>
              </a:rPr>
              <a:t>://ds43sar.schoolrm.ru/sveden/employees/11156/177316/</a:t>
            </a:r>
            <a:endParaRPr lang="ru-RU" altLang="ru-RU" b="1" kern="0" dirty="0" smtClean="0">
              <a:solidFill>
                <a:srgbClr val="0000CC"/>
              </a:solidFill>
              <a:latin typeface="Bookman Old Style" panose="02050604050505020204" pitchFamily="18" charset="0"/>
              <a:cs typeface="Lucida Sans Unicode"/>
            </a:endParaRPr>
          </a:p>
          <a:p>
            <a:pPr algn="ctr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L:\аттестация\скрины\справки\Untitled.FR12 - 0017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42852"/>
            <a:ext cx="4572031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4400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  <a:cs typeface="Times New Roman"/>
              </a:rPr>
              <a:t>11. Качество взаимодействия с родителями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L:\аттестация\скрины\справки\Untitled.FR12 - 0012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4500562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L:\аттестация\скрины\справки\Untitled.FR12 - 0013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42852"/>
            <a:ext cx="4500562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L:\аттестация\скрины\справки\Untitled.FR12 - 0014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4500562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L:\аттестация\скрины\справки\Untitled.FR12 - 0011.tif"/>
          <p:cNvPicPr/>
          <p:nvPr/>
        </p:nvPicPr>
        <p:blipFill>
          <a:blip r:embed="rId3" cstate="print"/>
          <a:srcRect t="2290" b="2290"/>
          <a:stretch>
            <a:fillRect/>
          </a:stretch>
        </p:blipFill>
        <p:spPr bwMode="auto">
          <a:xfrm>
            <a:off x="4643438" y="142852"/>
            <a:ext cx="4500562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4400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  <a:cs typeface="Times New Roman"/>
              </a:rPr>
              <a:t>12. Работа с детьми из социально – неблагополучных семей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:\аттестация\скрины\Untitled.FR12 - 000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4500561" cy="6572296"/>
          </a:xfrm>
          <a:prstGeom prst="rect">
            <a:avLst/>
          </a:prstGeom>
          <a:noFill/>
        </p:spPr>
      </p:pic>
      <p:pic>
        <p:nvPicPr>
          <p:cNvPr id="3" name="Рисунок 2" descr="L:\аттестация\скрины\справки\Untitled.FR12 - 0010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42852"/>
            <a:ext cx="4500562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400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  <a:cs typeface="Times New Roman"/>
              </a:rPr>
              <a:t>13. </a:t>
            </a:r>
            <a:r>
              <a:rPr lang="ru-RU" sz="4400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</a:rPr>
              <a:t>Участие педагога в профессиональных конкурса</a:t>
            </a:r>
            <a:endParaRPr lang="ru-RU" sz="4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L:\дипломы\мои\2016\Untitled.FR12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4500562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L:\дипломы\мои\2017\Untitled.FR12 - 0002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42853"/>
            <a:ext cx="4500562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L:\дипломы\мои\2019\contest_1224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142852"/>
            <a:ext cx="4643470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85926"/>
            <a:ext cx="8543956" cy="2071702"/>
          </a:xfrm>
        </p:spPr>
        <p:txBody>
          <a:bodyPr>
            <a:normAutofit/>
          </a:bodyPr>
          <a:lstStyle/>
          <a:p>
            <a:pPr algn="ctr"/>
            <a:endParaRPr lang="ru-RU" sz="4400" b="1" kern="50" dirty="0" smtClean="0">
              <a:solidFill>
                <a:srgbClr val="7030A0"/>
              </a:solidFill>
              <a:latin typeface="Georgia" panose="02040502050405020303" pitchFamily="18" charset="0"/>
              <a:ea typeface="Times New Roman"/>
            </a:endParaRPr>
          </a:p>
          <a:p>
            <a:pPr algn="ctr">
              <a:buNone/>
            </a:pPr>
            <a:r>
              <a:rPr lang="ru-RU" sz="4400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</a:rPr>
              <a:t>14. Награды и поощрения</a:t>
            </a:r>
            <a:endParaRPr lang="ru-RU" sz="4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Desktop\Untitled.FR12 - 0002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8786842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L:\дипломы\мои\2020\9968_000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0555" y="214290"/>
            <a:ext cx="4503445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L:\дипломы\мои\2016\о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4500562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:\дипломы\мои\2020\rating_1224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42852"/>
            <a:ext cx="4500594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1714488"/>
            <a:ext cx="7015154" cy="2643206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</a:rPr>
              <a:t>1.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Участие в инновационной (экспериментальной) деятельности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:\аттестация\скрины\Рисунок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714876" y="142852"/>
            <a:ext cx="4429124" cy="6592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L:\аттестация\скрины\Рисунок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52"/>
            <a:ext cx="4500562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аттестация\скрины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715436" cy="6511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:\аттестация\скрины\справки\Untitled.FR12 - 0005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42852"/>
            <a:ext cx="4429155" cy="6572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Презентация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2</Template>
  <TotalTime>858</TotalTime>
  <Words>249</Words>
  <Application>Microsoft Office PowerPoint</Application>
  <PresentationFormat>Экран (4:3)</PresentationFormat>
  <Paragraphs>40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Презентация 2</vt:lpstr>
      <vt:lpstr>Презентация PowerPoint</vt:lpstr>
      <vt:lpstr>Презентация PowerPoint</vt:lpstr>
      <vt:lpstr>Презентация PowerPoint</vt:lpstr>
      <vt:lpstr>Представление собственного инновационного педагогического опыта</vt:lpstr>
      <vt:lpstr>Презентация PowerPoint</vt:lpstr>
      <vt:lpstr>1. Участие в инновационной (экспериментальной) деятельности</vt:lpstr>
      <vt:lpstr>Презентация PowerPoint</vt:lpstr>
      <vt:lpstr>Презентация PowerPoint</vt:lpstr>
      <vt:lpstr>Презентация PowerPoint</vt:lpstr>
      <vt:lpstr>2. Наставничество</vt:lpstr>
      <vt:lpstr>3. Наличие публикаций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 Результаты участия воспитанников в:  конкурсах, выставках, турнирах, соревнованиях, акциях, фестивалях  всероссийский  уровень (интернет) – 3  всероссийский  уровень – 2  международный уровень (интернет) – 2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 Наличие авторских программ, методических пособий </vt:lpstr>
      <vt:lpstr>Презентация PowerPoint</vt:lpstr>
      <vt:lpstr>Презентация PowerPoint</vt:lpstr>
      <vt:lpstr>Презентация PowerPoint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7. Проведение открытых занятий, мастер-классов, мероприятий </vt:lpstr>
      <vt:lpstr>Презентация PowerPoint</vt:lpstr>
      <vt:lpstr>8. Экспертная деятельность </vt:lpstr>
      <vt:lpstr>9. Общественная активность педагога: участие в экспертных комиссиях, в жюри конкурсов, депутатская деятельность и т.д.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Anastasiya</dc:creator>
  <cp:lastModifiedBy>Воспитатель</cp:lastModifiedBy>
  <cp:revision>107</cp:revision>
  <dcterms:created xsi:type="dcterms:W3CDTF">2020-05-27T17:10:13Z</dcterms:created>
  <dcterms:modified xsi:type="dcterms:W3CDTF">2020-09-28T07:52:35Z</dcterms:modified>
</cp:coreProperties>
</file>